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4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79" r:id="rId9"/>
    <p:sldId id="280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CE238E-3B5C-47CA-93CD-85518A7E1AEA}" type="datetimeFigureOut">
              <a:rPr lang="en-US" smtClean="0"/>
              <a:pPr/>
              <a:t>10/27/2015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041502-3CF6-450A-BC77-7B68EC9B42B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5049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16C3A90-5130-4359-8F17-682FA400EB49}" type="slidenum">
              <a:rPr lang="de-DE"/>
              <a:pPr/>
              <a:t>2</a:t>
            </a:fld>
            <a:endParaRPr lang="de-DE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65175" y="520700"/>
            <a:ext cx="5443538" cy="4083050"/>
          </a:xfrm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56543C5-0E3B-4B82-9475-7529C628CDB7}" type="slidenum">
              <a:rPr lang="de-DE"/>
              <a:pPr/>
              <a:t>13</a:t>
            </a:fld>
            <a:endParaRPr lang="de-DE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054" y="4341703"/>
            <a:ext cx="5027893" cy="4115833"/>
          </a:xfrm>
          <a:noFill/>
          <a:ln/>
        </p:spPr>
        <p:txBody>
          <a:bodyPr/>
          <a:lstStyle/>
          <a:p>
            <a:pPr eaLnBrk="1" hangingPunct="1"/>
            <a:r>
              <a:rPr lang="en-US" dirty="0" smtClean="0"/>
              <a:t>KM programme management is running a portfolio of KM projects –usually in parallel</a:t>
            </a:r>
          </a:p>
          <a:p>
            <a:pPr eaLnBrk="1" hangingPunct="1"/>
            <a:r>
              <a:rPr lang="en-US" dirty="0" smtClean="0"/>
              <a:t>All need prioritizing and need to be carefully monitored to ensure satisfactory performance (performance management)</a:t>
            </a:r>
          </a:p>
          <a:p>
            <a:pPr eaLnBrk="1" hangingPunct="1"/>
            <a:r>
              <a:rPr lang="en-US" dirty="0" smtClean="0"/>
              <a:t>Cross project links refer to the ability to understand how individual projects interact.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638AE0D-7F93-4C14-A300-2A3AB8CB4A87}" type="slidenum">
              <a:rPr lang="de-DE"/>
              <a:pPr/>
              <a:t>14</a:t>
            </a:fld>
            <a:endParaRPr lang="de-DE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054" y="4343179"/>
            <a:ext cx="5027893" cy="4114358"/>
          </a:xfrm>
          <a:noFill/>
          <a:ln/>
        </p:spPr>
        <p:txBody>
          <a:bodyPr/>
          <a:lstStyle/>
          <a:p>
            <a:pPr eaLnBrk="1" hangingPunct="1"/>
            <a:r>
              <a:rPr lang="en-GB" sz="2400" smtClean="0"/>
              <a:t>Programme risk management starts before projects start and continues after the last project has closed (e.g. operations might not use the deliverables.)</a:t>
            </a:r>
            <a:endParaRPr lang="en-US" sz="2400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75A9519-FB3C-4794-B10A-DBF1105BDADD}" type="slidenum">
              <a:rPr lang="de-DE"/>
              <a:pPr/>
              <a:t>15</a:t>
            </a:fld>
            <a:endParaRPr lang="de-DE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5054" y="4341703"/>
            <a:ext cx="5027893" cy="4115833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33BD56-748F-4D65-83AE-D52ABEA899F1}" type="slidenum">
              <a:rPr lang="de-DE"/>
              <a:pPr/>
              <a:t>16</a:t>
            </a:fld>
            <a:endParaRPr lang="de-DE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GB" smtClean="0"/>
              <a:t>How do we ascertain if a KM project was a success?</a:t>
            </a:r>
          </a:p>
          <a:p>
            <a:pPr eaLnBrk="1" hangingPunct="1"/>
            <a:r>
              <a:rPr lang="en-GB" smtClean="0"/>
              <a:t>KM projects are no different to any other project in this regard</a:t>
            </a:r>
          </a:p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C3347F1-6C7F-48C7-818E-FA59B4C72A7F}" type="slidenum">
              <a:rPr lang="de-DE"/>
              <a:pPr/>
              <a:t>18</a:t>
            </a:fld>
            <a:endParaRPr lang="de-DE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GB" dirty="0" smtClean="0"/>
              <a:t>Were the project objectives established at the start of the project realised?</a:t>
            </a:r>
          </a:p>
          <a:p>
            <a:pPr eaLnBrk="1" hangingPunct="1"/>
            <a:r>
              <a:rPr lang="en-GB" dirty="0" smtClean="0"/>
              <a:t>Were they achieved within time &amp; budget?</a:t>
            </a:r>
          </a:p>
          <a:p>
            <a:pPr eaLnBrk="1" hangingPunct="1"/>
            <a:endParaRPr lang="en-GB" dirty="0" smtClean="0"/>
          </a:p>
          <a:p>
            <a:pPr eaLnBrk="1" hangingPunct="1"/>
            <a:r>
              <a:rPr lang="en-GB" dirty="0" smtClean="0"/>
              <a:t>One measure of success.</a:t>
            </a:r>
          </a:p>
          <a:p>
            <a:pPr eaLnBrk="1" hangingPunct="1"/>
            <a:r>
              <a:rPr lang="en-GB" dirty="0" smtClean="0"/>
              <a:t>If only some of the objectives were achieved then the project was a “partial” success.</a:t>
            </a: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E9A3A27-E233-4477-840E-4446D6D3A0E8}" type="slidenum">
              <a:rPr lang="de-DE"/>
              <a:pPr/>
              <a:t>19</a:t>
            </a:fld>
            <a:endParaRPr lang="de-DE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GB" smtClean="0"/>
              <a:t>Asking participants, in the form of a questionnaire, is a valuable method of receiving feedback on the success of the project.</a:t>
            </a:r>
          </a:p>
          <a:p>
            <a:pPr eaLnBrk="1" hangingPunct="1"/>
            <a:r>
              <a:rPr lang="en-GB" smtClean="0"/>
              <a:t>Although only a qualitative measure, it is very important especially for the success of future initiatives.</a:t>
            </a:r>
          </a:p>
          <a:p>
            <a:pPr eaLnBrk="1" hangingPunct="1"/>
            <a:r>
              <a:rPr lang="en-GB" smtClean="0"/>
              <a:t>Make sure results of successes are well communicated.</a:t>
            </a: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EB7B2E0-18FB-41CF-BC88-CD844929577E}" type="slidenum">
              <a:rPr lang="de-DE"/>
              <a:pPr/>
              <a:t>20</a:t>
            </a:fld>
            <a:endParaRPr lang="de-DE"/>
          </a:p>
        </p:txBody>
      </p:sp>
      <p:sp>
        <p:nvSpPr>
          <p:cNvPr id="460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GB" smtClean="0"/>
              <a:t>KPIs must be established before the project begins.</a:t>
            </a:r>
          </a:p>
          <a:p>
            <a:pPr eaLnBrk="1" hangingPunct="1"/>
            <a:endParaRPr lang="en-GB" smtClean="0"/>
          </a:p>
          <a:p>
            <a:pPr eaLnBrk="1" hangingPunct="1"/>
            <a:r>
              <a:rPr lang="en-GB" smtClean="0"/>
              <a:t>The choice of KPIs depend on the type of project undertaken and should relate to the benefits sought.</a:t>
            </a:r>
          </a:p>
          <a:p>
            <a:pPr eaLnBrk="1" hangingPunct="1"/>
            <a:endParaRPr lang="en-GB" smtClean="0"/>
          </a:p>
          <a:p>
            <a:pPr eaLnBrk="1" hangingPunct="1"/>
            <a:endParaRPr lang="en-GB" smtClean="0"/>
          </a:p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6913338-164B-4455-B9A3-F274C66B9488}" type="slidenum">
              <a:rPr lang="de-DE"/>
              <a:pPr/>
              <a:t>21</a:t>
            </a:fld>
            <a:endParaRPr lang="de-DE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765175" y="520700"/>
            <a:ext cx="5443538" cy="4083050"/>
          </a:xfrm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91B37BF-3DC8-4D9E-8CB9-E88DA63AB773}" type="slidenum">
              <a:rPr lang="de-DE"/>
              <a:pPr/>
              <a:t>22</a:t>
            </a:fld>
            <a:endParaRPr lang="de-DE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473867" y="521123"/>
            <a:ext cx="6026281" cy="4083356"/>
          </a:xfrm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F2A73E1-6274-484A-BD68-9120DEF4B79B}" type="slidenum">
              <a:rPr lang="de-DE"/>
              <a:pPr/>
              <a:t>3</a:t>
            </a:fld>
            <a:endParaRPr lang="de-DE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GB" smtClean="0"/>
              <a:t>Sometimes KM projects are ‘forced’ on organizations due to changes in legislation or from other external sources. These are reactive implementations</a:t>
            </a:r>
          </a:p>
          <a:p>
            <a:pPr eaLnBrk="1" hangingPunct="1"/>
            <a:r>
              <a:rPr lang="en-GB" smtClean="0"/>
              <a:t>More usually the organization selects projects in a proactive way.  This can be done using any of the above methods.</a:t>
            </a:r>
          </a:p>
          <a:p>
            <a:pPr eaLnBrk="1" hangingPunct="1"/>
            <a:endParaRPr lang="en-GB" smtClean="0"/>
          </a:p>
          <a:p>
            <a:pPr eaLnBrk="1" hangingPunct="1"/>
            <a:r>
              <a:rPr lang="en-GB" smtClean="0"/>
              <a:t>A third possibility is  by ‘accident’.  Some projects are undertaken where the initial intention is </a:t>
            </a:r>
            <a:r>
              <a:rPr lang="en-GB" u="sng" smtClean="0"/>
              <a:t>not</a:t>
            </a:r>
            <a:r>
              <a:rPr lang="en-GB" smtClean="0"/>
              <a:t> KM related.  Later, aspects of the project are classified KM retrospectively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C9BAC40-D417-4EE9-A18A-9296A2F0484A}" type="slidenum">
              <a:rPr lang="de-DE"/>
              <a:pPr/>
              <a:t>4</a:t>
            </a:fld>
            <a:endParaRPr lang="de-DE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GB" smtClean="0"/>
              <a:t>Source – Bull report for IT projects in UK (1998) and the Standish Group</a:t>
            </a:r>
          </a:p>
          <a:p>
            <a:pPr eaLnBrk="1" hangingPunct="1"/>
            <a:endParaRPr lang="en-GB" smtClean="0"/>
          </a:p>
          <a:p>
            <a:pPr eaLnBrk="1" hangingPunct="1"/>
            <a:r>
              <a:rPr lang="en-GB" smtClean="0"/>
              <a:t>No specific reference material for KM projects – but would suggest that the same failure rates apply</a:t>
            </a:r>
          </a:p>
          <a:p>
            <a:pPr eaLnBrk="1" hangingPunct="1"/>
            <a:endParaRPr lang="en-GB" smtClean="0"/>
          </a:p>
          <a:p>
            <a:pPr eaLnBrk="1" hangingPunct="1"/>
            <a:endParaRPr lang="en-GB" smtClean="0"/>
          </a:p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3F2C9E9-AECB-4D8A-911D-F7A0825AF166}" type="slidenum">
              <a:rPr lang="de-DE"/>
              <a:pPr/>
              <a:t>5</a:t>
            </a:fld>
            <a:endParaRPr lang="de-DE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GB" smtClean="0"/>
              <a:t>Experience suggests that all these prerequisites should be in place for a successful project – these are the key success factors</a:t>
            </a:r>
          </a:p>
          <a:p>
            <a:pPr eaLnBrk="1" hangingPunct="1"/>
            <a:r>
              <a:rPr lang="en-GB" smtClean="0"/>
              <a:t>Resources include both human resource, equipment/technology and financial</a:t>
            </a:r>
          </a:p>
          <a:p>
            <a:pPr eaLnBrk="1" hangingPunct="1"/>
            <a:r>
              <a:rPr lang="en-GB" smtClean="0"/>
              <a:t>Project team ‘know – how’ means </a:t>
            </a:r>
          </a:p>
          <a:p>
            <a:pPr eaLnBrk="1" hangingPunct="1">
              <a:buFontTx/>
              <a:buChar char="•"/>
            </a:pPr>
            <a:r>
              <a:rPr lang="en-GB" smtClean="0"/>
              <a:t>an understanding of what KM is, </a:t>
            </a:r>
          </a:p>
          <a:p>
            <a:pPr eaLnBrk="1" hangingPunct="1">
              <a:buFontTx/>
              <a:buChar char="•"/>
            </a:pPr>
            <a:r>
              <a:rPr lang="en-GB" smtClean="0"/>
              <a:t>an understanding of the business issues, and </a:t>
            </a:r>
          </a:p>
          <a:p>
            <a:pPr eaLnBrk="1" hangingPunct="1">
              <a:buFontTx/>
              <a:buChar char="•"/>
            </a:pPr>
            <a:r>
              <a:rPr lang="en-GB" smtClean="0"/>
              <a:t>Credibility in the project technical area  </a:t>
            </a:r>
          </a:p>
          <a:p>
            <a:pPr eaLnBrk="1" hangingPunct="1">
              <a:buFontTx/>
              <a:buChar char="•"/>
            </a:pPr>
            <a:endParaRPr lang="en-GB" smtClean="0"/>
          </a:p>
          <a:p>
            <a:pPr eaLnBrk="1" hangingPunct="1"/>
            <a:r>
              <a:rPr lang="en-GB" b="1" smtClean="0"/>
              <a:t>A recent study by Young/Jordan suggest that top management support is the most important critical success factor for project success.</a:t>
            </a:r>
          </a:p>
          <a:p>
            <a:pPr eaLnBrk="1" hangingPunct="1"/>
            <a:r>
              <a:rPr lang="en-GB" b="1" smtClean="0"/>
              <a:t>(see International Journal of Project Management , Vol 26, Issue 7)</a:t>
            </a:r>
          </a:p>
          <a:p>
            <a:pPr eaLnBrk="1" hangingPunct="1"/>
            <a:endParaRPr lang="en-GB" b="1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44A19AB-05E8-4223-A4DF-F9C4CE5E3A6C}" type="slidenum">
              <a:rPr lang="de-DE"/>
              <a:pPr/>
              <a:t>6</a:t>
            </a:fld>
            <a:endParaRPr lang="de-DE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GB" smtClean="0"/>
              <a:t>Specific issues and advice related to KM and culture is the subject of a separate presentation</a:t>
            </a:r>
          </a:p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9E62E0A-4B18-44F3-B71D-BC689DF0EE8D}" type="slidenum">
              <a:rPr lang="de-DE"/>
              <a:pPr/>
              <a:t>7</a:t>
            </a:fld>
            <a:endParaRPr lang="de-DE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GB" smtClean="0"/>
              <a:t>Sometimes a pilot is a good idea for testing complex or new ideas before full implementation.  This helps to reduce implementation risk.</a:t>
            </a:r>
          </a:p>
          <a:p>
            <a:pPr eaLnBrk="1" hangingPunct="1"/>
            <a:r>
              <a:rPr lang="en-GB" smtClean="0"/>
              <a:t>For large organizations involving several locations bullet 3 is important</a:t>
            </a:r>
          </a:p>
          <a:p>
            <a:pPr eaLnBrk="1" hangingPunct="1"/>
            <a:r>
              <a:rPr lang="en-GB" smtClean="0"/>
              <a:t>A KM programme is a number of separate KM projects run in parallel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A186FBD-0BBF-4316-A150-11C34B0188BC}" type="slidenum">
              <a:rPr lang="de-DE"/>
              <a:pPr/>
              <a:t>10</a:t>
            </a:fld>
            <a:endParaRPr lang="de-DE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328738" y="711200"/>
            <a:ext cx="4213225" cy="3160713"/>
          </a:xfrm>
          <a:ln>
            <a:noFill/>
          </a:ln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1982" y="4346131"/>
            <a:ext cx="5037697" cy="4140930"/>
          </a:xfrm>
          <a:noFill/>
          <a:ln/>
        </p:spPr>
        <p:txBody>
          <a:bodyPr lIns="90557" tIns="45279" rIns="90557" bIns="45279"/>
          <a:lstStyle/>
          <a:p>
            <a:pPr eaLnBrk="1" hangingPunct="1"/>
            <a:r>
              <a:rPr lang="de-CH" smtClean="0"/>
              <a:t>The IT development team and process development team typicaly come from the IT department &amp; QA department respectively (but this need not be the case)</a:t>
            </a:r>
          </a:p>
          <a:p>
            <a:pPr eaLnBrk="1" hangingPunct="1"/>
            <a:r>
              <a:rPr lang="de-CH" smtClean="0"/>
              <a:t>The Implementation team should come from the area(s) of the organization the project is to be implemented</a:t>
            </a:r>
          </a:p>
          <a:p>
            <a:pPr eaLnBrk="1" hangingPunct="1"/>
            <a:r>
              <a:rPr lang="de-CH" smtClean="0"/>
              <a:t>A phase review team is an independent team of senior managers who scrutinize the project and ensure alignment with the business.  They meet on a regular basis (perhaps 3 or 4 times during the duration of the project.  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66DA90F-4039-4117-8A35-10082DB0BA6B}" type="slidenum">
              <a:rPr lang="de-DE"/>
              <a:pPr/>
              <a:t>11</a:t>
            </a:fld>
            <a:endParaRPr lang="de-DE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GB" smtClean="0"/>
              <a:t>Hybrid option is essentially the same as a KM programme as defined later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0AACB98-1C5B-4E43-977A-6037A79323C6}" type="slidenum">
              <a:rPr lang="de-DE"/>
              <a:pPr/>
              <a:t>12</a:t>
            </a:fld>
            <a:endParaRPr lang="de-DE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15B771C-F72E-4D13-8745-AC46724DACBA}" type="datetime1">
              <a:rPr lang="en-US" smtClean="0"/>
              <a:pPr/>
              <a:t>10/27/2015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007444C-C6C2-4044-B121-1F1C518AA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845AE-1EBA-4D72-9F5D-BD3E271282C1}" type="datetime1">
              <a:rPr lang="en-US" smtClean="0"/>
              <a:pPr/>
              <a:t>10/27/2015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7444C-C6C2-4044-B121-1F1C518AA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A45236-EF61-4225-B2ED-7DFCBAD0AC9F}" type="datetime1">
              <a:rPr lang="en-US" smtClean="0"/>
              <a:pPr/>
              <a:t>10/27/2015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7444C-C6C2-4044-B121-1F1C518AA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E651D7-8A68-41BC-820D-72563A8EEFA9}" type="datetime1">
              <a:rPr lang="en-US" smtClean="0"/>
              <a:pPr/>
              <a:t>10/27/2015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7444C-C6C2-4044-B121-1F1C518AACF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E6065-3F23-4ED4-B593-1684B1AF22F9}" type="datetime1">
              <a:rPr lang="en-US" smtClean="0"/>
              <a:pPr/>
              <a:t>10/27/2015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7444C-C6C2-4044-B121-1F1C518AACF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4521F4-E74D-4590-B854-2D1D6B1A64C8}" type="datetime1">
              <a:rPr lang="en-US" smtClean="0"/>
              <a:pPr/>
              <a:t>10/27/2015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7444C-C6C2-4044-B121-1F1C518AACF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0852C6-6BFD-4374-94AD-6086E7A2C865}" type="datetime1">
              <a:rPr lang="en-US" smtClean="0"/>
              <a:pPr/>
              <a:t>10/27/2015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7444C-C6C2-4044-B121-1F1C518AA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64F123-42D7-4EC1-8DEF-56DDE0A19269}" type="datetime1">
              <a:rPr lang="en-US" smtClean="0"/>
              <a:pPr/>
              <a:t>10/27/2015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7444C-C6C2-4044-B121-1F1C518AACF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661FDA-A0D7-4DDE-958D-DE13E404B69F}" type="datetime1">
              <a:rPr lang="en-US" smtClean="0"/>
              <a:pPr/>
              <a:t>10/27/2015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7444C-C6C2-4044-B121-1F1C518AA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DC481404-2E71-4883-8B40-B2DA60C7C3A0}" type="datetime1">
              <a:rPr lang="en-US" smtClean="0"/>
              <a:pPr/>
              <a:t>10/27/2015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7444C-C6C2-4044-B121-1F1C518AA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4F41AD8F-81F2-49DA-B0C0-CD915D5BAD6A}" type="datetime1">
              <a:rPr lang="en-US" smtClean="0"/>
              <a:pPr/>
              <a:t>10/27/2015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007444C-C6C2-4044-B121-1F1C518AACF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fld id="{072724FF-BC7B-4025-AC79-2C451B4C94EF}" type="datetime1">
              <a:rPr lang="en-US" smtClean="0"/>
              <a:pPr/>
              <a:t>10/27/2015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A007444C-C6C2-4044-B121-1F1C518AACF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Set Up, Implementation and Assessment of NKM Projects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altLang="en-US" sz="2800" dirty="0" smtClean="0"/>
              <a:t>School of Nuclear Knowledge Management</a:t>
            </a:r>
          </a:p>
          <a:p>
            <a:r>
              <a:rPr lang="en-GB" altLang="en-US" sz="2800" dirty="0" smtClean="0"/>
              <a:t>3-7 September 2012</a:t>
            </a:r>
          </a:p>
          <a:p>
            <a:r>
              <a:rPr lang="en-GB" altLang="en-US" sz="2800" dirty="0" smtClean="0"/>
              <a:t>Trieste, Italy</a:t>
            </a:r>
          </a:p>
          <a:p>
            <a:r>
              <a:rPr lang="en-GB" altLang="en-US" sz="2800" dirty="0" smtClean="0"/>
              <a:t>Presentation by Ed Boyles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500063" y="1787525"/>
            <a:ext cx="8237537" cy="447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8900" tIns="44450" rIns="88900" bIns="44450"/>
          <a:lstStyle/>
          <a:p>
            <a:pPr marL="276225" indent="-276225" defTabSz="735013">
              <a:spcBef>
                <a:spcPct val="30000"/>
              </a:spcBef>
              <a:spcAft>
                <a:spcPct val="10000"/>
              </a:spcAft>
            </a:pPr>
            <a:r>
              <a:rPr lang="de-CH" sz="2700" b="1">
                <a:ea typeface="Arial Unicode MS" pitchFamily="34" charset="-128"/>
              </a:rPr>
              <a:t/>
            </a:r>
            <a:br>
              <a:rPr lang="de-CH" sz="2700" b="1">
                <a:ea typeface="Arial Unicode MS" pitchFamily="34" charset="-128"/>
              </a:rPr>
            </a:br>
            <a:r>
              <a:rPr lang="de-CH" sz="2700" b="1">
                <a:ea typeface="Arial Unicode MS" pitchFamily="34" charset="-128"/>
              </a:rPr>
              <a:t/>
            </a:r>
            <a:br>
              <a:rPr lang="de-CH" sz="2700" b="1">
                <a:ea typeface="Arial Unicode MS" pitchFamily="34" charset="-128"/>
              </a:rPr>
            </a:br>
            <a:r>
              <a:rPr lang="de-CH" sz="2700" b="1">
                <a:ea typeface="Arial Unicode MS" pitchFamily="34" charset="-128"/>
              </a:rPr>
              <a:t/>
            </a:r>
            <a:br>
              <a:rPr lang="de-CH" sz="2700" b="1">
                <a:ea typeface="Arial Unicode MS" pitchFamily="34" charset="-128"/>
              </a:rPr>
            </a:br>
            <a:r>
              <a:rPr lang="de-CH" sz="2700" b="1">
                <a:ea typeface="Arial Unicode MS" pitchFamily="34" charset="-128"/>
              </a:rPr>
              <a:t/>
            </a:r>
            <a:br>
              <a:rPr lang="de-CH" sz="2700" b="1">
                <a:ea typeface="Arial Unicode MS" pitchFamily="34" charset="-128"/>
              </a:rPr>
            </a:br>
            <a:endParaRPr lang="de-CH" sz="2700" b="1">
              <a:solidFill>
                <a:srgbClr val="00008A"/>
              </a:solidFill>
              <a:ea typeface="Arial Unicode MS" pitchFamily="34" charset="-128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title"/>
          </p:nvPr>
        </p:nvSpPr>
        <p:spPr>
          <a:xfrm>
            <a:off x="1327150" y="174625"/>
            <a:ext cx="6300788" cy="863600"/>
          </a:xfrm>
          <a:noFill/>
        </p:spPr>
        <p:txBody>
          <a:bodyPr>
            <a:noAutofit/>
          </a:bodyPr>
          <a:lstStyle/>
          <a:p>
            <a:pPr algn="ctr"/>
            <a:r>
              <a:rPr lang="de-CH" sz="3200" dirty="0" smtClean="0"/>
              <a:t>Example KM Project Structure 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idx="1"/>
          </p:nvPr>
        </p:nvSpPr>
        <p:spPr>
          <a:xfrm>
            <a:off x="211138" y="1066800"/>
            <a:ext cx="8604250" cy="4816475"/>
          </a:xfrm>
        </p:spPr>
        <p:txBody>
          <a:bodyPr lIns="88900" tIns="44450" rIns="88900" bIns="44450"/>
          <a:lstStyle/>
          <a:p>
            <a:pPr>
              <a:buFont typeface="Wingdings" pitchFamily="2" charset="2"/>
              <a:buNone/>
            </a:pPr>
            <a:r>
              <a:rPr lang="de-CH" dirty="0" smtClean="0"/>
              <a:t/>
            </a:r>
            <a:br>
              <a:rPr lang="de-CH" dirty="0" smtClean="0"/>
            </a:br>
            <a:endParaRPr lang="de-CH" dirty="0" smtClean="0">
              <a:cs typeface="Times New Roman" charset="0"/>
            </a:endParaRPr>
          </a:p>
        </p:txBody>
      </p:sp>
      <p:sp>
        <p:nvSpPr>
          <p:cNvPr id="14341" name="AutoShape 5"/>
          <p:cNvSpPr>
            <a:spLocks noChangeAspect="1" noChangeArrowheads="1" noTextEdit="1"/>
          </p:cNvSpPr>
          <p:nvPr/>
        </p:nvSpPr>
        <p:spPr bwMode="auto">
          <a:xfrm>
            <a:off x="325438" y="1628775"/>
            <a:ext cx="7577137" cy="432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42" name="Rectangle 6"/>
          <p:cNvSpPr>
            <a:spLocks noChangeArrowheads="1"/>
          </p:cNvSpPr>
          <p:nvPr/>
        </p:nvSpPr>
        <p:spPr bwMode="auto">
          <a:xfrm>
            <a:off x="446088" y="1638300"/>
            <a:ext cx="46037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300">
                <a:solidFill>
                  <a:srgbClr val="000000"/>
                </a:solidFill>
                <a:ea typeface="Arial Unicode MS" pitchFamily="34" charset="-128"/>
              </a:rPr>
              <a:t> </a:t>
            </a:r>
            <a:endParaRPr lang="en-GB">
              <a:ea typeface="Arial Unicode MS" pitchFamily="34" charset="-128"/>
            </a:endParaRPr>
          </a:p>
        </p:txBody>
      </p:sp>
      <p:sp>
        <p:nvSpPr>
          <p:cNvPr id="14343" name="Rectangle 7"/>
          <p:cNvSpPr>
            <a:spLocks noChangeArrowheads="1"/>
          </p:cNvSpPr>
          <p:nvPr/>
        </p:nvSpPr>
        <p:spPr bwMode="auto">
          <a:xfrm>
            <a:off x="369888" y="1441450"/>
            <a:ext cx="46037" cy="19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300">
                <a:solidFill>
                  <a:srgbClr val="000000"/>
                </a:solidFill>
                <a:ea typeface="Arial Unicode MS" pitchFamily="34" charset="-128"/>
              </a:rPr>
              <a:t> </a:t>
            </a:r>
            <a:endParaRPr lang="en-GB">
              <a:ea typeface="Arial Unicode MS" pitchFamily="34" charset="-128"/>
            </a:endParaRPr>
          </a:p>
        </p:txBody>
      </p:sp>
      <p:sp>
        <p:nvSpPr>
          <p:cNvPr id="14344" name="Rectangle 8"/>
          <p:cNvSpPr>
            <a:spLocks noChangeArrowheads="1"/>
          </p:cNvSpPr>
          <p:nvPr/>
        </p:nvSpPr>
        <p:spPr bwMode="auto">
          <a:xfrm>
            <a:off x="369888" y="1735138"/>
            <a:ext cx="50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600">
                <a:solidFill>
                  <a:srgbClr val="000000"/>
                </a:solidFill>
                <a:latin typeface="Times New Roman" charset="0"/>
                <a:ea typeface="Arial Unicode MS" pitchFamily="34" charset="-128"/>
              </a:rPr>
              <a:t> </a:t>
            </a:r>
            <a:endParaRPr lang="en-GB">
              <a:ea typeface="Arial Unicode MS" pitchFamily="34" charset="-128"/>
            </a:endParaRPr>
          </a:p>
        </p:txBody>
      </p:sp>
      <p:sp>
        <p:nvSpPr>
          <p:cNvPr id="14345" name="Rectangle 9"/>
          <p:cNvSpPr>
            <a:spLocks noChangeArrowheads="1"/>
          </p:cNvSpPr>
          <p:nvPr/>
        </p:nvSpPr>
        <p:spPr bwMode="auto">
          <a:xfrm>
            <a:off x="369888" y="1970088"/>
            <a:ext cx="50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600">
                <a:solidFill>
                  <a:srgbClr val="000000"/>
                </a:solidFill>
                <a:latin typeface="Times New Roman" charset="0"/>
                <a:ea typeface="Arial Unicode MS" pitchFamily="34" charset="-128"/>
              </a:rPr>
              <a:t> </a:t>
            </a:r>
            <a:endParaRPr lang="en-GB">
              <a:ea typeface="Arial Unicode MS" pitchFamily="34" charset="-128"/>
            </a:endParaRPr>
          </a:p>
        </p:txBody>
      </p:sp>
      <p:sp>
        <p:nvSpPr>
          <p:cNvPr id="14346" name="Rectangle 10"/>
          <p:cNvSpPr>
            <a:spLocks noChangeArrowheads="1"/>
          </p:cNvSpPr>
          <p:nvPr/>
        </p:nvSpPr>
        <p:spPr bwMode="auto">
          <a:xfrm>
            <a:off x="369888" y="2206625"/>
            <a:ext cx="50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600">
                <a:solidFill>
                  <a:srgbClr val="000000"/>
                </a:solidFill>
                <a:latin typeface="Times New Roman" charset="0"/>
                <a:ea typeface="Arial Unicode MS" pitchFamily="34" charset="-128"/>
              </a:rPr>
              <a:t> </a:t>
            </a:r>
            <a:endParaRPr lang="en-GB">
              <a:ea typeface="Arial Unicode MS" pitchFamily="34" charset="-128"/>
            </a:endParaRPr>
          </a:p>
        </p:txBody>
      </p:sp>
      <p:sp>
        <p:nvSpPr>
          <p:cNvPr id="14347" name="Rectangle 11"/>
          <p:cNvSpPr>
            <a:spLocks noChangeArrowheads="1"/>
          </p:cNvSpPr>
          <p:nvPr/>
        </p:nvSpPr>
        <p:spPr bwMode="auto">
          <a:xfrm>
            <a:off x="369888" y="2441575"/>
            <a:ext cx="50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600">
                <a:solidFill>
                  <a:srgbClr val="000000"/>
                </a:solidFill>
                <a:latin typeface="Times New Roman" charset="0"/>
                <a:ea typeface="Arial Unicode MS" pitchFamily="34" charset="-128"/>
              </a:rPr>
              <a:t> </a:t>
            </a:r>
            <a:endParaRPr lang="en-GB">
              <a:ea typeface="Arial Unicode MS" pitchFamily="34" charset="-128"/>
            </a:endParaRPr>
          </a:p>
        </p:txBody>
      </p:sp>
      <p:sp>
        <p:nvSpPr>
          <p:cNvPr id="14348" name="Rectangle 12"/>
          <p:cNvSpPr>
            <a:spLocks noChangeArrowheads="1"/>
          </p:cNvSpPr>
          <p:nvPr/>
        </p:nvSpPr>
        <p:spPr bwMode="auto">
          <a:xfrm>
            <a:off x="369888" y="2678113"/>
            <a:ext cx="41275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300">
                <a:solidFill>
                  <a:srgbClr val="000000"/>
                </a:solidFill>
                <a:latin typeface="Times New Roman" charset="0"/>
                <a:ea typeface="Arial Unicode MS" pitchFamily="34" charset="-128"/>
              </a:rPr>
              <a:t> </a:t>
            </a:r>
            <a:endParaRPr lang="en-GB">
              <a:ea typeface="Arial Unicode MS" pitchFamily="34" charset="-128"/>
            </a:endParaRPr>
          </a:p>
        </p:txBody>
      </p:sp>
      <p:sp>
        <p:nvSpPr>
          <p:cNvPr id="14349" name="Rectangle 13"/>
          <p:cNvSpPr>
            <a:spLocks noChangeArrowheads="1"/>
          </p:cNvSpPr>
          <p:nvPr/>
        </p:nvSpPr>
        <p:spPr bwMode="auto">
          <a:xfrm>
            <a:off x="369888" y="2873375"/>
            <a:ext cx="50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600">
                <a:solidFill>
                  <a:srgbClr val="000000"/>
                </a:solidFill>
                <a:latin typeface="Times New Roman" charset="0"/>
                <a:ea typeface="Arial Unicode MS" pitchFamily="34" charset="-128"/>
              </a:rPr>
              <a:t> </a:t>
            </a:r>
            <a:endParaRPr lang="en-GB">
              <a:ea typeface="Arial Unicode MS" pitchFamily="34" charset="-128"/>
            </a:endParaRPr>
          </a:p>
        </p:txBody>
      </p:sp>
      <p:sp>
        <p:nvSpPr>
          <p:cNvPr id="14350" name="Rectangle 14"/>
          <p:cNvSpPr>
            <a:spLocks noChangeArrowheads="1"/>
          </p:cNvSpPr>
          <p:nvPr/>
        </p:nvSpPr>
        <p:spPr bwMode="auto">
          <a:xfrm>
            <a:off x="369888" y="3108325"/>
            <a:ext cx="50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600">
                <a:solidFill>
                  <a:srgbClr val="000000"/>
                </a:solidFill>
                <a:latin typeface="Times New Roman" charset="0"/>
                <a:ea typeface="Arial Unicode MS" pitchFamily="34" charset="-128"/>
              </a:rPr>
              <a:t> </a:t>
            </a:r>
            <a:endParaRPr lang="en-GB">
              <a:ea typeface="Arial Unicode MS" pitchFamily="34" charset="-128"/>
            </a:endParaRPr>
          </a:p>
        </p:txBody>
      </p:sp>
      <p:sp>
        <p:nvSpPr>
          <p:cNvPr id="14351" name="Rectangle 15"/>
          <p:cNvSpPr>
            <a:spLocks noChangeArrowheads="1"/>
          </p:cNvSpPr>
          <p:nvPr/>
        </p:nvSpPr>
        <p:spPr bwMode="auto">
          <a:xfrm>
            <a:off x="369888" y="3343275"/>
            <a:ext cx="50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600">
                <a:solidFill>
                  <a:srgbClr val="000000"/>
                </a:solidFill>
                <a:latin typeface="Times New Roman" charset="0"/>
                <a:ea typeface="Arial Unicode MS" pitchFamily="34" charset="-128"/>
              </a:rPr>
              <a:t> </a:t>
            </a:r>
            <a:endParaRPr lang="en-GB">
              <a:ea typeface="Arial Unicode MS" pitchFamily="34" charset="-128"/>
            </a:endParaRPr>
          </a:p>
        </p:txBody>
      </p:sp>
      <p:sp>
        <p:nvSpPr>
          <p:cNvPr id="14352" name="Rectangle 16"/>
          <p:cNvSpPr>
            <a:spLocks noChangeArrowheads="1"/>
          </p:cNvSpPr>
          <p:nvPr/>
        </p:nvSpPr>
        <p:spPr bwMode="auto">
          <a:xfrm>
            <a:off x="369888" y="3578225"/>
            <a:ext cx="50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600">
                <a:solidFill>
                  <a:srgbClr val="000000"/>
                </a:solidFill>
                <a:latin typeface="Times New Roman" charset="0"/>
                <a:ea typeface="Arial Unicode MS" pitchFamily="34" charset="-128"/>
              </a:rPr>
              <a:t> </a:t>
            </a:r>
            <a:endParaRPr lang="en-GB">
              <a:ea typeface="Arial Unicode MS" pitchFamily="34" charset="-128"/>
            </a:endParaRPr>
          </a:p>
        </p:txBody>
      </p:sp>
      <p:sp>
        <p:nvSpPr>
          <p:cNvPr id="14353" name="Rectangle 17"/>
          <p:cNvSpPr>
            <a:spLocks noChangeArrowheads="1"/>
          </p:cNvSpPr>
          <p:nvPr/>
        </p:nvSpPr>
        <p:spPr bwMode="auto">
          <a:xfrm>
            <a:off x="369888" y="3814763"/>
            <a:ext cx="50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600">
                <a:solidFill>
                  <a:srgbClr val="000000"/>
                </a:solidFill>
                <a:latin typeface="Times New Roman" charset="0"/>
                <a:ea typeface="Arial Unicode MS" pitchFamily="34" charset="-128"/>
              </a:rPr>
              <a:t> </a:t>
            </a:r>
            <a:endParaRPr lang="en-GB">
              <a:ea typeface="Arial Unicode MS" pitchFamily="34" charset="-128"/>
            </a:endParaRPr>
          </a:p>
        </p:txBody>
      </p:sp>
      <p:sp>
        <p:nvSpPr>
          <p:cNvPr id="14354" name="Rectangle 18"/>
          <p:cNvSpPr>
            <a:spLocks noChangeArrowheads="1"/>
          </p:cNvSpPr>
          <p:nvPr/>
        </p:nvSpPr>
        <p:spPr bwMode="auto">
          <a:xfrm>
            <a:off x="369888" y="4049713"/>
            <a:ext cx="50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600">
                <a:solidFill>
                  <a:srgbClr val="000000"/>
                </a:solidFill>
                <a:latin typeface="Times New Roman" charset="0"/>
                <a:ea typeface="Arial Unicode MS" pitchFamily="34" charset="-128"/>
              </a:rPr>
              <a:t> </a:t>
            </a:r>
            <a:endParaRPr lang="en-GB">
              <a:ea typeface="Arial Unicode MS" pitchFamily="34" charset="-128"/>
            </a:endParaRPr>
          </a:p>
        </p:txBody>
      </p:sp>
      <p:sp>
        <p:nvSpPr>
          <p:cNvPr id="14355" name="Rectangle 19"/>
          <p:cNvSpPr>
            <a:spLocks noChangeArrowheads="1"/>
          </p:cNvSpPr>
          <p:nvPr/>
        </p:nvSpPr>
        <p:spPr bwMode="auto">
          <a:xfrm>
            <a:off x="369888" y="4284663"/>
            <a:ext cx="50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600">
                <a:solidFill>
                  <a:srgbClr val="000000"/>
                </a:solidFill>
                <a:latin typeface="Times New Roman" charset="0"/>
                <a:ea typeface="Arial Unicode MS" pitchFamily="34" charset="-128"/>
              </a:rPr>
              <a:t> </a:t>
            </a:r>
            <a:endParaRPr lang="en-GB">
              <a:ea typeface="Arial Unicode MS" pitchFamily="34" charset="-128"/>
            </a:endParaRPr>
          </a:p>
        </p:txBody>
      </p:sp>
      <p:sp>
        <p:nvSpPr>
          <p:cNvPr id="14356" name="Rectangle 20"/>
          <p:cNvSpPr>
            <a:spLocks noChangeArrowheads="1"/>
          </p:cNvSpPr>
          <p:nvPr/>
        </p:nvSpPr>
        <p:spPr bwMode="auto">
          <a:xfrm>
            <a:off x="369888" y="4519613"/>
            <a:ext cx="50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600">
                <a:solidFill>
                  <a:srgbClr val="000000"/>
                </a:solidFill>
                <a:latin typeface="Times New Roman" charset="0"/>
                <a:ea typeface="Arial Unicode MS" pitchFamily="34" charset="-128"/>
              </a:rPr>
              <a:t> </a:t>
            </a:r>
            <a:endParaRPr lang="en-GB">
              <a:ea typeface="Arial Unicode MS" pitchFamily="34" charset="-128"/>
            </a:endParaRPr>
          </a:p>
        </p:txBody>
      </p:sp>
      <p:sp>
        <p:nvSpPr>
          <p:cNvPr id="14357" name="Rectangle 21"/>
          <p:cNvSpPr>
            <a:spLocks noChangeArrowheads="1"/>
          </p:cNvSpPr>
          <p:nvPr/>
        </p:nvSpPr>
        <p:spPr bwMode="auto">
          <a:xfrm>
            <a:off x="369888" y="4754563"/>
            <a:ext cx="50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600">
                <a:solidFill>
                  <a:srgbClr val="000000"/>
                </a:solidFill>
                <a:latin typeface="Times New Roman" charset="0"/>
                <a:ea typeface="Arial Unicode MS" pitchFamily="34" charset="-128"/>
              </a:rPr>
              <a:t> </a:t>
            </a:r>
            <a:endParaRPr lang="en-GB">
              <a:ea typeface="Arial Unicode MS" pitchFamily="34" charset="-128"/>
            </a:endParaRPr>
          </a:p>
        </p:txBody>
      </p:sp>
      <p:sp>
        <p:nvSpPr>
          <p:cNvPr id="14358" name="Rectangle 22"/>
          <p:cNvSpPr>
            <a:spLocks noChangeArrowheads="1"/>
          </p:cNvSpPr>
          <p:nvPr/>
        </p:nvSpPr>
        <p:spPr bwMode="auto">
          <a:xfrm>
            <a:off x="369888" y="4989513"/>
            <a:ext cx="50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600">
                <a:solidFill>
                  <a:srgbClr val="000000"/>
                </a:solidFill>
                <a:latin typeface="Times New Roman" charset="0"/>
                <a:ea typeface="Arial Unicode MS" pitchFamily="34" charset="-128"/>
              </a:rPr>
              <a:t> </a:t>
            </a:r>
            <a:endParaRPr lang="en-GB">
              <a:ea typeface="Arial Unicode MS" pitchFamily="34" charset="-128"/>
            </a:endParaRPr>
          </a:p>
        </p:txBody>
      </p:sp>
      <p:sp>
        <p:nvSpPr>
          <p:cNvPr id="14359" name="Rectangle 23"/>
          <p:cNvSpPr>
            <a:spLocks noChangeArrowheads="1"/>
          </p:cNvSpPr>
          <p:nvPr/>
        </p:nvSpPr>
        <p:spPr bwMode="auto">
          <a:xfrm>
            <a:off x="369888" y="5226050"/>
            <a:ext cx="50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600">
                <a:solidFill>
                  <a:srgbClr val="000000"/>
                </a:solidFill>
                <a:latin typeface="Times New Roman" charset="0"/>
                <a:ea typeface="Arial Unicode MS" pitchFamily="34" charset="-128"/>
              </a:rPr>
              <a:t> </a:t>
            </a:r>
            <a:endParaRPr lang="en-GB">
              <a:ea typeface="Arial Unicode MS" pitchFamily="34" charset="-128"/>
            </a:endParaRPr>
          </a:p>
        </p:txBody>
      </p:sp>
      <p:grpSp>
        <p:nvGrpSpPr>
          <p:cNvPr id="2" name="Group 24"/>
          <p:cNvGrpSpPr>
            <a:grpSpLocks/>
          </p:cNvGrpSpPr>
          <p:nvPr/>
        </p:nvGrpSpPr>
        <p:grpSpPr bwMode="auto">
          <a:xfrm>
            <a:off x="4051300" y="1649413"/>
            <a:ext cx="1793875" cy="614362"/>
            <a:chOff x="2690" y="1304"/>
            <a:chExt cx="1130" cy="387"/>
          </a:xfrm>
        </p:grpSpPr>
        <p:sp>
          <p:nvSpPr>
            <p:cNvPr id="14411" name="Rectangle 25"/>
            <p:cNvSpPr>
              <a:spLocks noChangeArrowheads="1"/>
            </p:cNvSpPr>
            <p:nvPr/>
          </p:nvSpPr>
          <p:spPr bwMode="auto">
            <a:xfrm>
              <a:off x="2690" y="1304"/>
              <a:ext cx="1130" cy="387"/>
            </a:xfrm>
            <a:prstGeom prst="rect">
              <a:avLst/>
            </a:prstGeom>
            <a:solidFill>
              <a:srgbClr val="CCFF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GB">
                <a:ea typeface="Arial Unicode MS" pitchFamily="34" charset="-128"/>
              </a:endParaRPr>
            </a:p>
          </p:txBody>
        </p:sp>
        <p:sp>
          <p:nvSpPr>
            <p:cNvPr id="14412" name="Rectangle 26"/>
            <p:cNvSpPr>
              <a:spLocks noChangeArrowheads="1"/>
            </p:cNvSpPr>
            <p:nvPr/>
          </p:nvSpPr>
          <p:spPr bwMode="auto">
            <a:xfrm>
              <a:off x="2690" y="1304"/>
              <a:ext cx="1130" cy="387"/>
            </a:xfrm>
            <a:prstGeom prst="rect">
              <a:avLst/>
            </a:prstGeom>
            <a:noFill/>
            <a:ln w="11113" cap="rnd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>
                <a:ea typeface="Arial Unicode MS" pitchFamily="34" charset="-128"/>
              </a:endParaRPr>
            </a:p>
          </p:txBody>
        </p:sp>
      </p:grpSp>
      <p:sp>
        <p:nvSpPr>
          <p:cNvPr id="14361" name="Rectangle 27"/>
          <p:cNvSpPr>
            <a:spLocks noChangeArrowheads="1"/>
          </p:cNvSpPr>
          <p:nvPr/>
        </p:nvSpPr>
        <p:spPr bwMode="auto">
          <a:xfrm>
            <a:off x="4302125" y="1725613"/>
            <a:ext cx="13954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600" b="1">
                <a:solidFill>
                  <a:srgbClr val="000000"/>
                </a:solidFill>
                <a:latin typeface="Times New Roman" charset="0"/>
                <a:ea typeface="Arial Unicode MS" pitchFamily="34" charset="-128"/>
              </a:rPr>
              <a:t>Project Sponsor</a:t>
            </a:r>
            <a:endParaRPr lang="en-GB">
              <a:ea typeface="Arial Unicode MS" pitchFamily="34" charset="-128"/>
            </a:endParaRPr>
          </a:p>
        </p:txBody>
      </p:sp>
      <p:sp>
        <p:nvSpPr>
          <p:cNvPr id="14362" name="Rectangle 28"/>
          <p:cNvSpPr>
            <a:spLocks noChangeArrowheads="1"/>
          </p:cNvSpPr>
          <p:nvPr/>
        </p:nvSpPr>
        <p:spPr bwMode="auto">
          <a:xfrm>
            <a:off x="5597525" y="1725613"/>
            <a:ext cx="50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600" b="1">
                <a:solidFill>
                  <a:srgbClr val="000000"/>
                </a:solidFill>
                <a:latin typeface="Times New Roman" charset="0"/>
                <a:ea typeface="Arial Unicode MS" pitchFamily="34" charset="-128"/>
              </a:rPr>
              <a:t> </a:t>
            </a:r>
            <a:endParaRPr lang="en-GB">
              <a:ea typeface="Arial Unicode MS" pitchFamily="34" charset="-128"/>
            </a:endParaRPr>
          </a:p>
        </p:txBody>
      </p:sp>
      <p:grpSp>
        <p:nvGrpSpPr>
          <p:cNvPr id="3" name="Group 29"/>
          <p:cNvGrpSpPr>
            <a:grpSpLocks/>
          </p:cNvGrpSpPr>
          <p:nvPr/>
        </p:nvGrpSpPr>
        <p:grpSpPr bwMode="auto">
          <a:xfrm>
            <a:off x="4051300" y="2876550"/>
            <a:ext cx="1793875" cy="614363"/>
            <a:chOff x="2690" y="2077"/>
            <a:chExt cx="1130" cy="387"/>
          </a:xfrm>
        </p:grpSpPr>
        <p:sp>
          <p:nvSpPr>
            <p:cNvPr id="14409" name="Rectangle 30"/>
            <p:cNvSpPr>
              <a:spLocks noChangeArrowheads="1"/>
            </p:cNvSpPr>
            <p:nvPr/>
          </p:nvSpPr>
          <p:spPr bwMode="auto">
            <a:xfrm>
              <a:off x="2690" y="2077"/>
              <a:ext cx="1130" cy="387"/>
            </a:xfrm>
            <a:prstGeom prst="rect">
              <a:avLst/>
            </a:prstGeom>
            <a:solidFill>
              <a:srgbClr val="CCFF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GB">
                <a:ea typeface="Arial Unicode MS" pitchFamily="34" charset="-128"/>
              </a:endParaRPr>
            </a:p>
          </p:txBody>
        </p:sp>
        <p:sp>
          <p:nvSpPr>
            <p:cNvPr id="14410" name="Rectangle 31"/>
            <p:cNvSpPr>
              <a:spLocks noChangeArrowheads="1"/>
            </p:cNvSpPr>
            <p:nvPr/>
          </p:nvSpPr>
          <p:spPr bwMode="auto">
            <a:xfrm>
              <a:off x="2690" y="2077"/>
              <a:ext cx="1130" cy="387"/>
            </a:xfrm>
            <a:prstGeom prst="rect">
              <a:avLst/>
            </a:prstGeom>
            <a:noFill/>
            <a:ln w="11113" cap="rnd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>
                <a:ea typeface="Arial Unicode MS" pitchFamily="34" charset="-128"/>
              </a:endParaRPr>
            </a:p>
          </p:txBody>
        </p:sp>
      </p:grpSp>
      <p:sp>
        <p:nvSpPr>
          <p:cNvPr id="14364" name="Rectangle 32"/>
          <p:cNvSpPr>
            <a:spLocks noChangeArrowheads="1"/>
          </p:cNvSpPr>
          <p:nvPr/>
        </p:nvSpPr>
        <p:spPr bwMode="auto">
          <a:xfrm>
            <a:off x="4265613" y="2952750"/>
            <a:ext cx="1474787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600" b="1">
                <a:solidFill>
                  <a:srgbClr val="000000"/>
                </a:solidFill>
                <a:latin typeface="Times New Roman" charset="0"/>
                <a:ea typeface="Arial Unicode MS" pitchFamily="34" charset="-128"/>
              </a:rPr>
              <a:t>Project Manager</a:t>
            </a:r>
            <a:endParaRPr lang="en-GB">
              <a:ea typeface="Arial Unicode MS" pitchFamily="34" charset="-128"/>
            </a:endParaRPr>
          </a:p>
        </p:txBody>
      </p:sp>
      <p:sp>
        <p:nvSpPr>
          <p:cNvPr id="14365" name="Rectangle 33"/>
          <p:cNvSpPr>
            <a:spLocks noChangeArrowheads="1"/>
          </p:cNvSpPr>
          <p:nvPr/>
        </p:nvSpPr>
        <p:spPr bwMode="auto">
          <a:xfrm>
            <a:off x="5632450" y="2952750"/>
            <a:ext cx="50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600" b="1">
                <a:solidFill>
                  <a:srgbClr val="000000"/>
                </a:solidFill>
                <a:latin typeface="Times New Roman" charset="0"/>
                <a:ea typeface="Arial Unicode MS" pitchFamily="34" charset="-128"/>
              </a:rPr>
              <a:t> </a:t>
            </a:r>
            <a:endParaRPr lang="en-GB">
              <a:ea typeface="Arial Unicode MS" pitchFamily="34" charset="-128"/>
            </a:endParaRPr>
          </a:p>
        </p:txBody>
      </p:sp>
      <p:grpSp>
        <p:nvGrpSpPr>
          <p:cNvPr id="4" name="Group 34"/>
          <p:cNvGrpSpPr>
            <a:grpSpLocks/>
          </p:cNvGrpSpPr>
          <p:nvPr/>
        </p:nvGrpSpPr>
        <p:grpSpPr bwMode="auto">
          <a:xfrm>
            <a:off x="247650" y="1614488"/>
            <a:ext cx="1982788" cy="1905000"/>
            <a:chOff x="294" y="1282"/>
            <a:chExt cx="1249" cy="1200"/>
          </a:xfrm>
        </p:grpSpPr>
        <p:sp>
          <p:nvSpPr>
            <p:cNvPr id="14407" name="Rectangle 35"/>
            <p:cNvSpPr>
              <a:spLocks noChangeArrowheads="1"/>
            </p:cNvSpPr>
            <p:nvPr/>
          </p:nvSpPr>
          <p:spPr bwMode="auto">
            <a:xfrm>
              <a:off x="294" y="1282"/>
              <a:ext cx="1249" cy="1200"/>
            </a:xfrm>
            <a:prstGeom prst="rect">
              <a:avLst/>
            </a:prstGeom>
            <a:solidFill>
              <a:srgbClr val="CCFF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GB">
                <a:ea typeface="Arial Unicode MS" pitchFamily="34" charset="-128"/>
              </a:endParaRPr>
            </a:p>
          </p:txBody>
        </p:sp>
        <p:sp>
          <p:nvSpPr>
            <p:cNvPr id="14408" name="Rectangle 36"/>
            <p:cNvSpPr>
              <a:spLocks noChangeArrowheads="1"/>
            </p:cNvSpPr>
            <p:nvPr/>
          </p:nvSpPr>
          <p:spPr bwMode="auto">
            <a:xfrm>
              <a:off x="294" y="1282"/>
              <a:ext cx="1249" cy="1200"/>
            </a:xfrm>
            <a:prstGeom prst="rect">
              <a:avLst/>
            </a:prstGeom>
            <a:noFill/>
            <a:ln w="11113" cap="rnd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>
                <a:ea typeface="Arial Unicode MS" pitchFamily="34" charset="-128"/>
              </a:endParaRPr>
            </a:p>
          </p:txBody>
        </p:sp>
      </p:grpSp>
      <p:sp>
        <p:nvSpPr>
          <p:cNvPr id="14367" name="Rectangle 37"/>
          <p:cNvSpPr>
            <a:spLocks noChangeArrowheads="1"/>
          </p:cNvSpPr>
          <p:nvPr/>
        </p:nvSpPr>
        <p:spPr bwMode="auto">
          <a:xfrm>
            <a:off x="368300" y="1685925"/>
            <a:ext cx="1751013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n-GB" sz="1600" b="1">
                <a:solidFill>
                  <a:srgbClr val="000000"/>
                </a:solidFill>
                <a:latin typeface="Times New Roman" charset="0"/>
                <a:ea typeface="Arial Unicode MS" pitchFamily="34" charset="-128"/>
              </a:rPr>
              <a:t>Phase Review Team or Steering Group</a:t>
            </a:r>
            <a:endParaRPr lang="en-GB">
              <a:ea typeface="Arial Unicode MS" pitchFamily="34" charset="-128"/>
            </a:endParaRPr>
          </a:p>
        </p:txBody>
      </p:sp>
      <p:sp>
        <p:nvSpPr>
          <p:cNvPr id="14368" name="Rectangle 38"/>
          <p:cNvSpPr>
            <a:spLocks noChangeArrowheads="1"/>
          </p:cNvSpPr>
          <p:nvPr/>
        </p:nvSpPr>
        <p:spPr bwMode="auto">
          <a:xfrm>
            <a:off x="1981200" y="1685925"/>
            <a:ext cx="50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600" b="1">
                <a:solidFill>
                  <a:srgbClr val="000000"/>
                </a:solidFill>
                <a:latin typeface="Times New Roman" charset="0"/>
                <a:ea typeface="Arial Unicode MS" pitchFamily="34" charset="-128"/>
              </a:rPr>
              <a:t> </a:t>
            </a:r>
            <a:endParaRPr lang="en-GB">
              <a:ea typeface="Arial Unicode MS" pitchFamily="34" charset="-128"/>
            </a:endParaRPr>
          </a:p>
        </p:txBody>
      </p:sp>
      <p:sp>
        <p:nvSpPr>
          <p:cNvPr id="14369" name="Rectangle 39"/>
          <p:cNvSpPr>
            <a:spLocks noChangeArrowheads="1"/>
          </p:cNvSpPr>
          <p:nvPr/>
        </p:nvSpPr>
        <p:spPr bwMode="auto">
          <a:xfrm>
            <a:off x="463550" y="2260600"/>
            <a:ext cx="14589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600">
                <a:solidFill>
                  <a:srgbClr val="000000"/>
                </a:solidFill>
                <a:latin typeface="Times New Roman" charset="0"/>
                <a:ea typeface="Arial Unicode MS" pitchFamily="34" charset="-128"/>
              </a:rPr>
              <a:t>Senior Manager 1</a:t>
            </a:r>
            <a:endParaRPr lang="en-GB">
              <a:ea typeface="Arial Unicode MS" pitchFamily="34" charset="-128"/>
            </a:endParaRPr>
          </a:p>
        </p:txBody>
      </p:sp>
      <p:sp>
        <p:nvSpPr>
          <p:cNvPr id="14370" name="Rectangle 40"/>
          <p:cNvSpPr>
            <a:spLocks noChangeArrowheads="1"/>
          </p:cNvSpPr>
          <p:nvPr/>
        </p:nvSpPr>
        <p:spPr bwMode="auto">
          <a:xfrm>
            <a:off x="1822450" y="2039938"/>
            <a:ext cx="50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600">
                <a:solidFill>
                  <a:srgbClr val="000000"/>
                </a:solidFill>
                <a:latin typeface="Times New Roman" charset="0"/>
                <a:ea typeface="Arial Unicode MS" pitchFamily="34" charset="-128"/>
              </a:rPr>
              <a:t> </a:t>
            </a:r>
            <a:endParaRPr lang="en-GB">
              <a:ea typeface="Arial Unicode MS" pitchFamily="34" charset="-128"/>
            </a:endParaRPr>
          </a:p>
        </p:txBody>
      </p:sp>
      <p:sp>
        <p:nvSpPr>
          <p:cNvPr id="14371" name="Rectangle 41"/>
          <p:cNvSpPr>
            <a:spLocks noChangeArrowheads="1"/>
          </p:cNvSpPr>
          <p:nvPr/>
        </p:nvSpPr>
        <p:spPr bwMode="auto">
          <a:xfrm>
            <a:off x="1822450" y="2393950"/>
            <a:ext cx="50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600">
                <a:solidFill>
                  <a:srgbClr val="000000"/>
                </a:solidFill>
                <a:latin typeface="Times New Roman" charset="0"/>
                <a:ea typeface="Arial Unicode MS" pitchFamily="34" charset="-128"/>
              </a:rPr>
              <a:t> </a:t>
            </a:r>
            <a:endParaRPr lang="en-GB">
              <a:ea typeface="Arial Unicode MS" pitchFamily="34" charset="-128"/>
            </a:endParaRPr>
          </a:p>
        </p:txBody>
      </p:sp>
      <p:sp>
        <p:nvSpPr>
          <p:cNvPr id="14372" name="Rectangle 42"/>
          <p:cNvSpPr>
            <a:spLocks noChangeArrowheads="1"/>
          </p:cNvSpPr>
          <p:nvPr/>
        </p:nvSpPr>
        <p:spPr bwMode="auto">
          <a:xfrm>
            <a:off x="1822450" y="2746375"/>
            <a:ext cx="50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600">
                <a:solidFill>
                  <a:srgbClr val="000000"/>
                </a:solidFill>
                <a:latin typeface="Times New Roman" charset="0"/>
                <a:ea typeface="Arial Unicode MS" pitchFamily="34" charset="-128"/>
              </a:rPr>
              <a:t> </a:t>
            </a:r>
            <a:endParaRPr lang="en-GB">
              <a:ea typeface="Arial Unicode MS" pitchFamily="34" charset="-128"/>
            </a:endParaRPr>
          </a:p>
        </p:txBody>
      </p:sp>
      <p:grpSp>
        <p:nvGrpSpPr>
          <p:cNvPr id="5" name="Group 43"/>
          <p:cNvGrpSpPr>
            <a:grpSpLocks/>
          </p:cNvGrpSpPr>
          <p:nvPr/>
        </p:nvGrpSpPr>
        <p:grpSpPr bwMode="auto">
          <a:xfrm>
            <a:off x="957263" y="4235450"/>
            <a:ext cx="2408237" cy="949325"/>
            <a:chOff x="1500" y="2947"/>
            <a:chExt cx="1517" cy="598"/>
          </a:xfrm>
        </p:grpSpPr>
        <p:sp>
          <p:nvSpPr>
            <p:cNvPr id="14405" name="Rectangle 44"/>
            <p:cNvSpPr>
              <a:spLocks noChangeArrowheads="1"/>
            </p:cNvSpPr>
            <p:nvPr/>
          </p:nvSpPr>
          <p:spPr bwMode="auto">
            <a:xfrm>
              <a:off x="1500" y="2947"/>
              <a:ext cx="1517" cy="598"/>
            </a:xfrm>
            <a:prstGeom prst="rect">
              <a:avLst/>
            </a:prstGeom>
            <a:solidFill>
              <a:srgbClr val="CCFF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GB">
                <a:ea typeface="Arial Unicode MS" pitchFamily="34" charset="-128"/>
              </a:endParaRPr>
            </a:p>
          </p:txBody>
        </p:sp>
        <p:sp>
          <p:nvSpPr>
            <p:cNvPr id="14406" name="Rectangle 45"/>
            <p:cNvSpPr>
              <a:spLocks noChangeArrowheads="1"/>
            </p:cNvSpPr>
            <p:nvPr/>
          </p:nvSpPr>
          <p:spPr bwMode="auto">
            <a:xfrm>
              <a:off x="1500" y="2947"/>
              <a:ext cx="1517" cy="598"/>
            </a:xfrm>
            <a:prstGeom prst="rect">
              <a:avLst/>
            </a:prstGeom>
            <a:noFill/>
            <a:ln w="11113" cap="rnd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>
                <a:ea typeface="Arial Unicode MS" pitchFamily="34" charset="-128"/>
              </a:endParaRPr>
            </a:p>
          </p:txBody>
        </p:sp>
      </p:grpSp>
      <p:sp>
        <p:nvSpPr>
          <p:cNvPr id="14374" name="Rectangle 46"/>
          <p:cNvSpPr>
            <a:spLocks noChangeArrowheads="1"/>
          </p:cNvSpPr>
          <p:nvPr/>
        </p:nvSpPr>
        <p:spPr bwMode="auto">
          <a:xfrm>
            <a:off x="1255713" y="4305300"/>
            <a:ext cx="19542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600" b="1">
                <a:solidFill>
                  <a:srgbClr val="000000"/>
                </a:solidFill>
                <a:latin typeface="Times New Roman" charset="0"/>
                <a:ea typeface="Arial Unicode MS" pitchFamily="34" charset="-128"/>
              </a:rPr>
              <a:t>IT Development Team</a:t>
            </a:r>
            <a:endParaRPr lang="en-GB">
              <a:ea typeface="Arial Unicode MS" pitchFamily="34" charset="-128"/>
            </a:endParaRPr>
          </a:p>
        </p:txBody>
      </p:sp>
      <p:sp>
        <p:nvSpPr>
          <p:cNvPr id="14375" name="Rectangle 47"/>
          <p:cNvSpPr>
            <a:spLocks noChangeArrowheads="1"/>
          </p:cNvSpPr>
          <p:nvPr/>
        </p:nvSpPr>
        <p:spPr bwMode="auto">
          <a:xfrm>
            <a:off x="3068638" y="4305300"/>
            <a:ext cx="50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600" b="1">
                <a:solidFill>
                  <a:srgbClr val="000000"/>
                </a:solidFill>
                <a:latin typeface="Times New Roman" charset="0"/>
                <a:ea typeface="Arial Unicode MS" pitchFamily="34" charset="-128"/>
              </a:rPr>
              <a:t> </a:t>
            </a:r>
            <a:endParaRPr lang="en-GB">
              <a:ea typeface="Arial Unicode MS" pitchFamily="34" charset="-128"/>
            </a:endParaRPr>
          </a:p>
        </p:txBody>
      </p:sp>
      <p:sp>
        <p:nvSpPr>
          <p:cNvPr id="14376" name="Rectangle 48"/>
          <p:cNvSpPr>
            <a:spLocks noChangeArrowheads="1"/>
          </p:cNvSpPr>
          <p:nvPr/>
        </p:nvSpPr>
        <p:spPr bwMode="auto">
          <a:xfrm>
            <a:off x="1400175" y="4541838"/>
            <a:ext cx="164465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600">
                <a:solidFill>
                  <a:srgbClr val="000000"/>
                </a:solidFill>
                <a:latin typeface="Times New Roman" charset="0"/>
                <a:ea typeface="Arial Unicode MS" pitchFamily="34" charset="-128"/>
              </a:rPr>
              <a:t>Database Developer</a:t>
            </a:r>
            <a:endParaRPr lang="en-GB">
              <a:ea typeface="Arial Unicode MS" pitchFamily="34" charset="-128"/>
            </a:endParaRPr>
          </a:p>
        </p:txBody>
      </p:sp>
      <p:sp>
        <p:nvSpPr>
          <p:cNvPr id="14377" name="Rectangle 49"/>
          <p:cNvSpPr>
            <a:spLocks noChangeArrowheads="1"/>
          </p:cNvSpPr>
          <p:nvPr/>
        </p:nvSpPr>
        <p:spPr bwMode="auto">
          <a:xfrm>
            <a:off x="2924175" y="4541838"/>
            <a:ext cx="50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600">
                <a:solidFill>
                  <a:srgbClr val="000000"/>
                </a:solidFill>
                <a:latin typeface="Times New Roman" charset="0"/>
                <a:ea typeface="Arial Unicode MS" pitchFamily="34" charset="-128"/>
              </a:rPr>
              <a:t> </a:t>
            </a:r>
            <a:endParaRPr lang="en-GB">
              <a:ea typeface="Arial Unicode MS" pitchFamily="34" charset="-128"/>
            </a:endParaRPr>
          </a:p>
        </p:txBody>
      </p:sp>
      <p:sp>
        <p:nvSpPr>
          <p:cNvPr id="14378" name="Rectangle 50"/>
          <p:cNvSpPr>
            <a:spLocks noChangeArrowheads="1"/>
          </p:cNvSpPr>
          <p:nvPr/>
        </p:nvSpPr>
        <p:spPr bwMode="auto">
          <a:xfrm>
            <a:off x="1568450" y="4784725"/>
            <a:ext cx="12827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600">
                <a:solidFill>
                  <a:srgbClr val="000000"/>
                </a:solidFill>
                <a:latin typeface="Times New Roman" charset="0"/>
                <a:ea typeface="Arial Unicode MS" pitchFamily="34" charset="-128"/>
              </a:rPr>
              <a:t>Web Developer</a:t>
            </a:r>
            <a:endParaRPr lang="en-GB">
              <a:ea typeface="Arial Unicode MS" pitchFamily="34" charset="-128"/>
            </a:endParaRPr>
          </a:p>
        </p:txBody>
      </p:sp>
      <p:sp>
        <p:nvSpPr>
          <p:cNvPr id="14379" name="Rectangle 51"/>
          <p:cNvSpPr>
            <a:spLocks noChangeArrowheads="1"/>
          </p:cNvSpPr>
          <p:nvPr/>
        </p:nvSpPr>
        <p:spPr bwMode="auto">
          <a:xfrm>
            <a:off x="2757488" y="4784725"/>
            <a:ext cx="50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600">
                <a:solidFill>
                  <a:srgbClr val="000000"/>
                </a:solidFill>
                <a:latin typeface="Times New Roman" charset="0"/>
                <a:ea typeface="Arial Unicode MS" pitchFamily="34" charset="-128"/>
              </a:rPr>
              <a:t> </a:t>
            </a:r>
            <a:endParaRPr lang="en-GB">
              <a:ea typeface="Arial Unicode MS" pitchFamily="34" charset="-128"/>
            </a:endParaRPr>
          </a:p>
        </p:txBody>
      </p:sp>
      <p:grpSp>
        <p:nvGrpSpPr>
          <p:cNvPr id="6" name="Group 52"/>
          <p:cNvGrpSpPr>
            <a:grpSpLocks/>
          </p:cNvGrpSpPr>
          <p:nvPr/>
        </p:nvGrpSpPr>
        <p:grpSpPr bwMode="auto">
          <a:xfrm>
            <a:off x="3611563" y="4235450"/>
            <a:ext cx="2613025" cy="949325"/>
            <a:chOff x="3463" y="2947"/>
            <a:chExt cx="1606" cy="598"/>
          </a:xfrm>
        </p:grpSpPr>
        <p:sp>
          <p:nvSpPr>
            <p:cNvPr id="14403" name="Rectangle 53"/>
            <p:cNvSpPr>
              <a:spLocks noChangeArrowheads="1"/>
            </p:cNvSpPr>
            <p:nvPr/>
          </p:nvSpPr>
          <p:spPr bwMode="auto">
            <a:xfrm>
              <a:off x="3463" y="2947"/>
              <a:ext cx="1606" cy="598"/>
            </a:xfrm>
            <a:prstGeom prst="rect">
              <a:avLst/>
            </a:prstGeom>
            <a:solidFill>
              <a:srgbClr val="CCFF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GB">
                <a:ea typeface="Arial Unicode MS" pitchFamily="34" charset="-128"/>
              </a:endParaRPr>
            </a:p>
          </p:txBody>
        </p:sp>
        <p:sp>
          <p:nvSpPr>
            <p:cNvPr id="14404" name="Rectangle 54"/>
            <p:cNvSpPr>
              <a:spLocks noChangeArrowheads="1"/>
            </p:cNvSpPr>
            <p:nvPr/>
          </p:nvSpPr>
          <p:spPr bwMode="auto">
            <a:xfrm>
              <a:off x="3463" y="2947"/>
              <a:ext cx="1606" cy="598"/>
            </a:xfrm>
            <a:prstGeom prst="rect">
              <a:avLst/>
            </a:prstGeom>
            <a:noFill/>
            <a:ln w="11113" cap="rnd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>
                <a:ea typeface="Arial Unicode MS" pitchFamily="34" charset="-128"/>
              </a:endParaRPr>
            </a:p>
          </p:txBody>
        </p:sp>
      </p:grpSp>
      <p:sp>
        <p:nvSpPr>
          <p:cNvPr id="14381" name="Rectangle 55"/>
          <p:cNvSpPr>
            <a:spLocks noChangeArrowheads="1"/>
          </p:cNvSpPr>
          <p:nvPr/>
        </p:nvSpPr>
        <p:spPr bwMode="auto">
          <a:xfrm>
            <a:off x="3775075" y="4305300"/>
            <a:ext cx="239553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600" b="1">
                <a:solidFill>
                  <a:srgbClr val="000000"/>
                </a:solidFill>
                <a:latin typeface="Times New Roman" charset="0"/>
                <a:ea typeface="Arial Unicode MS" pitchFamily="34" charset="-128"/>
              </a:rPr>
              <a:t>Process Development Team</a:t>
            </a:r>
            <a:endParaRPr lang="en-GB">
              <a:ea typeface="Arial Unicode MS" pitchFamily="34" charset="-128"/>
            </a:endParaRPr>
          </a:p>
        </p:txBody>
      </p:sp>
      <p:sp>
        <p:nvSpPr>
          <p:cNvPr id="14382" name="Rectangle 56"/>
          <p:cNvSpPr>
            <a:spLocks noChangeArrowheads="1"/>
          </p:cNvSpPr>
          <p:nvPr/>
        </p:nvSpPr>
        <p:spPr bwMode="auto">
          <a:xfrm>
            <a:off x="5997575" y="4305300"/>
            <a:ext cx="50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600" b="1">
                <a:solidFill>
                  <a:srgbClr val="000000"/>
                </a:solidFill>
                <a:latin typeface="Times New Roman" charset="0"/>
                <a:ea typeface="Arial Unicode MS" pitchFamily="34" charset="-128"/>
              </a:rPr>
              <a:t> </a:t>
            </a:r>
            <a:endParaRPr lang="en-GB">
              <a:ea typeface="Arial Unicode MS" pitchFamily="34" charset="-128"/>
            </a:endParaRPr>
          </a:p>
        </p:txBody>
      </p:sp>
      <p:sp>
        <p:nvSpPr>
          <p:cNvPr id="14383" name="Rectangle 57"/>
          <p:cNvSpPr>
            <a:spLocks noChangeArrowheads="1"/>
          </p:cNvSpPr>
          <p:nvPr/>
        </p:nvSpPr>
        <p:spPr bwMode="auto">
          <a:xfrm>
            <a:off x="3952875" y="4541838"/>
            <a:ext cx="2014538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600">
                <a:solidFill>
                  <a:srgbClr val="000000"/>
                </a:solidFill>
                <a:latin typeface="Times New Roman" charset="0"/>
                <a:ea typeface="Arial Unicode MS" pitchFamily="34" charset="-128"/>
              </a:rPr>
              <a:t>Business process analyst</a:t>
            </a:r>
            <a:endParaRPr lang="en-GB">
              <a:ea typeface="Arial Unicode MS" pitchFamily="34" charset="-128"/>
            </a:endParaRPr>
          </a:p>
        </p:txBody>
      </p:sp>
      <p:sp>
        <p:nvSpPr>
          <p:cNvPr id="14384" name="Rectangle 58"/>
          <p:cNvSpPr>
            <a:spLocks noChangeArrowheads="1"/>
          </p:cNvSpPr>
          <p:nvPr/>
        </p:nvSpPr>
        <p:spPr bwMode="auto">
          <a:xfrm>
            <a:off x="5819775" y="4541838"/>
            <a:ext cx="50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600">
                <a:solidFill>
                  <a:srgbClr val="000000"/>
                </a:solidFill>
                <a:latin typeface="Times New Roman" charset="0"/>
                <a:ea typeface="Arial Unicode MS" pitchFamily="34" charset="-128"/>
              </a:rPr>
              <a:t> </a:t>
            </a:r>
            <a:endParaRPr lang="en-GB">
              <a:ea typeface="Arial Unicode MS" pitchFamily="34" charset="-128"/>
            </a:endParaRPr>
          </a:p>
        </p:txBody>
      </p:sp>
      <p:sp>
        <p:nvSpPr>
          <p:cNvPr id="14385" name="Rectangle 59"/>
          <p:cNvSpPr>
            <a:spLocks noChangeArrowheads="1"/>
          </p:cNvSpPr>
          <p:nvPr/>
        </p:nvSpPr>
        <p:spPr bwMode="auto">
          <a:xfrm>
            <a:off x="4095750" y="4784725"/>
            <a:ext cx="2921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600">
                <a:solidFill>
                  <a:srgbClr val="000000"/>
                </a:solidFill>
                <a:latin typeface="Times New Roman" charset="0"/>
                <a:ea typeface="Arial Unicode MS" pitchFamily="34" charset="-128"/>
              </a:rPr>
              <a:t>QA</a:t>
            </a:r>
            <a:endParaRPr lang="en-GB">
              <a:ea typeface="Arial Unicode MS" pitchFamily="34" charset="-128"/>
            </a:endParaRPr>
          </a:p>
        </p:txBody>
      </p:sp>
      <p:sp>
        <p:nvSpPr>
          <p:cNvPr id="14386" name="Rectangle 60"/>
          <p:cNvSpPr>
            <a:spLocks noChangeArrowheads="1"/>
          </p:cNvSpPr>
          <p:nvPr/>
        </p:nvSpPr>
        <p:spPr bwMode="auto">
          <a:xfrm>
            <a:off x="4368800" y="4784725"/>
            <a:ext cx="141446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600">
                <a:solidFill>
                  <a:srgbClr val="000000"/>
                </a:solidFill>
                <a:latin typeface="Times New Roman" charset="0"/>
                <a:ea typeface="Arial Unicode MS" pitchFamily="34" charset="-128"/>
              </a:rPr>
              <a:t> support engineer</a:t>
            </a:r>
            <a:endParaRPr lang="en-GB">
              <a:ea typeface="Arial Unicode MS" pitchFamily="34" charset="-128"/>
            </a:endParaRPr>
          </a:p>
        </p:txBody>
      </p:sp>
      <p:sp>
        <p:nvSpPr>
          <p:cNvPr id="14387" name="Rectangle 61"/>
          <p:cNvSpPr>
            <a:spLocks noChangeArrowheads="1"/>
          </p:cNvSpPr>
          <p:nvPr/>
        </p:nvSpPr>
        <p:spPr bwMode="auto">
          <a:xfrm>
            <a:off x="5678488" y="4784725"/>
            <a:ext cx="50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600">
                <a:solidFill>
                  <a:srgbClr val="000000"/>
                </a:solidFill>
                <a:latin typeface="Times New Roman" charset="0"/>
                <a:ea typeface="Arial Unicode MS" pitchFamily="34" charset="-128"/>
              </a:rPr>
              <a:t> </a:t>
            </a:r>
            <a:endParaRPr lang="en-GB">
              <a:ea typeface="Arial Unicode MS" pitchFamily="34" charset="-128"/>
            </a:endParaRPr>
          </a:p>
        </p:txBody>
      </p:sp>
      <p:sp>
        <p:nvSpPr>
          <p:cNvPr id="14388" name="Line 62"/>
          <p:cNvSpPr>
            <a:spLocks noChangeShapeType="1"/>
          </p:cNvSpPr>
          <p:nvPr/>
        </p:nvSpPr>
        <p:spPr bwMode="auto">
          <a:xfrm>
            <a:off x="4900613" y="2263775"/>
            <a:ext cx="1587" cy="612775"/>
          </a:xfrm>
          <a:prstGeom prst="line">
            <a:avLst/>
          </a:prstGeom>
          <a:noFill/>
          <a:ln w="11113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89" name="Line 63"/>
          <p:cNvSpPr>
            <a:spLocks noChangeShapeType="1"/>
          </p:cNvSpPr>
          <p:nvPr/>
        </p:nvSpPr>
        <p:spPr bwMode="auto">
          <a:xfrm flipH="1">
            <a:off x="2119313" y="3490913"/>
            <a:ext cx="2498725" cy="741362"/>
          </a:xfrm>
          <a:prstGeom prst="line">
            <a:avLst/>
          </a:prstGeom>
          <a:noFill/>
          <a:ln w="11113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90" name="Line 64"/>
          <p:cNvSpPr>
            <a:spLocks noChangeShapeType="1"/>
          </p:cNvSpPr>
          <p:nvPr/>
        </p:nvSpPr>
        <p:spPr bwMode="auto">
          <a:xfrm>
            <a:off x="5183188" y="3490913"/>
            <a:ext cx="2408237" cy="741362"/>
          </a:xfrm>
          <a:prstGeom prst="line">
            <a:avLst/>
          </a:prstGeom>
          <a:noFill/>
          <a:ln w="11113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7" name="Group 65"/>
          <p:cNvGrpSpPr>
            <a:grpSpLocks/>
          </p:cNvGrpSpPr>
          <p:nvPr/>
        </p:nvGrpSpPr>
        <p:grpSpPr bwMode="auto">
          <a:xfrm>
            <a:off x="6367463" y="4235450"/>
            <a:ext cx="2559050" cy="949325"/>
            <a:chOff x="3463" y="2947"/>
            <a:chExt cx="1606" cy="598"/>
          </a:xfrm>
        </p:grpSpPr>
        <p:sp>
          <p:nvSpPr>
            <p:cNvPr id="14401" name="Rectangle 66"/>
            <p:cNvSpPr>
              <a:spLocks noChangeArrowheads="1"/>
            </p:cNvSpPr>
            <p:nvPr/>
          </p:nvSpPr>
          <p:spPr bwMode="auto">
            <a:xfrm>
              <a:off x="3463" y="2947"/>
              <a:ext cx="1606" cy="598"/>
            </a:xfrm>
            <a:prstGeom prst="rect">
              <a:avLst/>
            </a:prstGeom>
            <a:solidFill>
              <a:srgbClr val="CCFFCC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GB">
                <a:ea typeface="Arial Unicode MS" pitchFamily="34" charset="-128"/>
              </a:endParaRPr>
            </a:p>
          </p:txBody>
        </p:sp>
        <p:sp>
          <p:nvSpPr>
            <p:cNvPr id="14402" name="Rectangle 67"/>
            <p:cNvSpPr>
              <a:spLocks noChangeArrowheads="1"/>
            </p:cNvSpPr>
            <p:nvPr/>
          </p:nvSpPr>
          <p:spPr bwMode="auto">
            <a:xfrm>
              <a:off x="3463" y="2947"/>
              <a:ext cx="1606" cy="598"/>
            </a:xfrm>
            <a:prstGeom prst="rect">
              <a:avLst/>
            </a:prstGeom>
            <a:noFill/>
            <a:ln w="11113" cap="rnd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GB">
                <a:ea typeface="Arial Unicode MS" pitchFamily="34" charset="-128"/>
              </a:endParaRPr>
            </a:p>
          </p:txBody>
        </p:sp>
      </p:grpSp>
      <p:sp>
        <p:nvSpPr>
          <p:cNvPr id="14392" name="Rectangle 68"/>
          <p:cNvSpPr>
            <a:spLocks noChangeArrowheads="1"/>
          </p:cNvSpPr>
          <p:nvPr/>
        </p:nvSpPr>
        <p:spPr bwMode="auto">
          <a:xfrm>
            <a:off x="6672263" y="4305300"/>
            <a:ext cx="19399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600" b="1">
                <a:solidFill>
                  <a:srgbClr val="000000"/>
                </a:solidFill>
                <a:latin typeface="Times New Roman" charset="0"/>
                <a:ea typeface="Arial Unicode MS" pitchFamily="34" charset="-128"/>
              </a:rPr>
              <a:t>Implementation Team</a:t>
            </a:r>
            <a:endParaRPr lang="en-GB">
              <a:ea typeface="Arial Unicode MS" pitchFamily="34" charset="-128"/>
            </a:endParaRPr>
          </a:p>
        </p:txBody>
      </p:sp>
      <p:sp>
        <p:nvSpPr>
          <p:cNvPr id="14393" name="Rectangle 69"/>
          <p:cNvSpPr>
            <a:spLocks noChangeArrowheads="1"/>
          </p:cNvSpPr>
          <p:nvPr/>
        </p:nvSpPr>
        <p:spPr bwMode="auto">
          <a:xfrm>
            <a:off x="8894763" y="4305300"/>
            <a:ext cx="50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600" b="1">
                <a:solidFill>
                  <a:srgbClr val="000000"/>
                </a:solidFill>
                <a:latin typeface="Times New Roman" charset="0"/>
                <a:ea typeface="Arial Unicode MS" pitchFamily="34" charset="-128"/>
              </a:rPr>
              <a:t> </a:t>
            </a:r>
            <a:endParaRPr lang="en-GB">
              <a:ea typeface="Arial Unicode MS" pitchFamily="34" charset="-128"/>
            </a:endParaRPr>
          </a:p>
        </p:txBody>
      </p:sp>
      <p:sp>
        <p:nvSpPr>
          <p:cNvPr id="14394" name="Rectangle 70"/>
          <p:cNvSpPr>
            <a:spLocks noChangeArrowheads="1"/>
          </p:cNvSpPr>
          <p:nvPr/>
        </p:nvSpPr>
        <p:spPr bwMode="auto">
          <a:xfrm>
            <a:off x="6656388" y="4541838"/>
            <a:ext cx="20367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600">
                <a:solidFill>
                  <a:srgbClr val="000000"/>
                </a:solidFill>
                <a:latin typeface="Times New Roman" charset="0"/>
                <a:ea typeface="Arial Unicode MS" pitchFamily="34" charset="-128"/>
              </a:rPr>
              <a:t>Business Team members</a:t>
            </a:r>
            <a:endParaRPr lang="en-GB">
              <a:ea typeface="Arial Unicode MS" pitchFamily="34" charset="-128"/>
            </a:endParaRPr>
          </a:p>
        </p:txBody>
      </p:sp>
      <p:sp>
        <p:nvSpPr>
          <p:cNvPr id="14395" name="Rectangle 71"/>
          <p:cNvSpPr>
            <a:spLocks noChangeArrowheads="1"/>
          </p:cNvSpPr>
          <p:nvPr/>
        </p:nvSpPr>
        <p:spPr bwMode="auto">
          <a:xfrm>
            <a:off x="8716963" y="4541838"/>
            <a:ext cx="508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600">
                <a:solidFill>
                  <a:srgbClr val="000000"/>
                </a:solidFill>
                <a:latin typeface="Times New Roman" charset="0"/>
                <a:ea typeface="Arial Unicode MS" pitchFamily="34" charset="-128"/>
              </a:rPr>
              <a:t> </a:t>
            </a:r>
            <a:endParaRPr lang="en-GB">
              <a:ea typeface="Arial Unicode MS" pitchFamily="34" charset="-128"/>
            </a:endParaRPr>
          </a:p>
        </p:txBody>
      </p:sp>
      <p:sp>
        <p:nvSpPr>
          <p:cNvPr id="14396" name="Rectangle 72"/>
          <p:cNvSpPr>
            <a:spLocks noChangeArrowheads="1"/>
          </p:cNvSpPr>
          <p:nvPr/>
        </p:nvSpPr>
        <p:spPr bwMode="auto">
          <a:xfrm>
            <a:off x="6511925" y="4808538"/>
            <a:ext cx="220027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600">
                <a:solidFill>
                  <a:srgbClr val="000000"/>
                </a:solidFill>
                <a:latin typeface="Times New Roman" charset="0"/>
                <a:ea typeface="Arial Unicode MS" pitchFamily="34" charset="-128"/>
              </a:rPr>
              <a:t> (various disciplines/skills)</a:t>
            </a:r>
            <a:endParaRPr lang="en-GB">
              <a:ea typeface="Arial Unicode MS" pitchFamily="34" charset="-128"/>
            </a:endParaRPr>
          </a:p>
        </p:txBody>
      </p:sp>
      <p:sp>
        <p:nvSpPr>
          <p:cNvPr id="14397" name="Line 73"/>
          <p:cNvSpPr>
            <a:spLocks noChangeShapeType="1"/>
          </p:cNvSpPr>
          <p:nvPr/>
        </p:nvSpPr>
        <p:spPr bwMode="auto">
          <a:xfrm>
            <a:off x="4927600" y="3513138"/>
            <a:ext cx="0" cy="719137"/>
          </a:xfrm>
          <a:prstGeom prst="line">
            <a:avLst/>
          </a:prstGeom>
          <a:noFill/>
          <a:ln w="11113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398" name="Rectangle 74"/>
          <p:cNvSpPr>
            <a:spLocks noChangeArrowheads="1"/>
          </p:cNvSpPr>
          <p:nvPr/>
        </p:nvSpPr>
        <p:spPr bwMode="auto">
          <a:xfrm>
            <a:off x="463550" y="2547938"/>
            <a:ext cx="14589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600">
                <a:solidFill>
                  <a:srgbClr val="000000"/>
                </a:solidFill>
                <a:latin typeface="Times New Roman" charset="0"/>
                <a:ea typeface="Arial Unicode MS" pitchFamily="34" charset="-128"/>
              </a:rPr>
              <a:t>Senior Manager 2</a:t>
            </a:r>
            <a:endParaRPr lang="en-GB">
              <a:ea typeface="Arial Unicode MS" pitchFamily="34" charset="-128"/>
            </a:endParaRPr>
          </a:p>
        </p:txBody>
      </p:sp>
      <p:sp>
        <p:nvSpPr>
          <p:cNvPr id="14399" name="Rectangle 75"/>
          <p:cNvSpPr>
            <a:spLocks noChangeArrowheads="1"/>
          </p:cNvSpPr>
          <p:nvPr/>
        </p:nvSpPr>
        <p:spPr bwMode="auto">
          <a:xfrm>
            <a:off x="463550" y="2836863"/>
            <a:ext cx="14589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600">
                <a:solidFill>
                  <a:srgbClr val="000000"/>
                </a:solidFill>
                <a:latin typeface="Times New Roman" charset="0"/>
                <a:ea typeface="Arial Unicode MS" pitchFamily="34" charset="-128"/>
              </a:rPr>
              <a:t>Senior Manager 3</a:t>
            </a:r>
            <a:endParaRPr lang="en-GB">
              <a:ea typeface="Arial Unicode MS" pitchFamily="34" charset="-128"/>
            </a:endParaRPr>
          </a:p>
        </p:txBody>
      </p:sp>
      <p:sp>
        <p:nvSpPr>
          <p:cNvPr id="14400" name="Rectangle 76"/>
          <p:cNvSpPr>
            <a:spLocks noChangeArrowheads="1"/>
          </p:cNvSpPr>
          <p:nvPr/>
        </p:nvSpPr>
        <p:spPr bwMode="auto">
          <a:xfrm>
            <a:off x="463550" y="3124200"/>
            <a:ext cx="1458913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spAutoFit/>
          </a:bodyPr>
          <a:lstStyle/>
          <a:p>
            <a:r>
              <a:rPr lang="en-GB" sz="1600">
                <a:solidFill>
                  <a:srgbClr val="000000"/>
                </a:solidFill>
                <a:latin typeface="Times New Roman" charset="0"/>
                <a:ea typeface="Arial Unicode MS" pitchFamily="34" charset="-128"/>
              </a:rPr>
              <a:t>Senior Manager 4</a:t>
            </a:r>
            <a:endParaRPr lang="en-GB">
              <a:ea typeface="Arial Unicode MS" pitchFamily="34" charset="-128"/>
            </a:endParaRPr>
          </a:p>
        </p:txBody>
      </p:sp>
      <p:sp>
        <p:nvSpPr>
          <p:cNvPr id="77" name="Slide Number Placeholder 7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7444C-C6C2-4044-B121-1F1C518AACF8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GB" smtClean="0"/>
              <a:t>Full Implementation Strategy</a:t>
            </a:r>
            <a:endParaRPr lang="en-US" smtClean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228600" y="1357313"/>
            <a:ext cx="8424863" cy="4989512"/>
          </a:xfrm>
        </p:spPr>
        <p:txBody>
          <a:bodyPr/>
          <a:lstStyle/>
          <a:p>
            <a:r>
              <a:rPr lang="en-GB" smtClean="0"/>
              <a:t>Pilot outcome very important</a:t>
            </a:r>
          </a:p>
          <a:p>
            <a:r>
              <a:rPr lang="en-GB" smtClean="0"/>
              <a:t>Receptiveness of organisation to cultural change is very important</a:t>
            </a:r>
          </a:p>
          <a:p>
            <a:r>
              <a:rPr lang="en-GB" smtClean="0"/>
              <a:t>Options for full implementation:</a:t>
            </a:r>
          </a:p>
          <a:p>
            <a:pPr lvl="1"/>
            <a:r>
              <a:rPr lang="en-GB" smtClean="0"/>
              <a:t>“Wide &amp; thin” (limited functionality but across a large number of units)</a:t>
            </a:r>
          </a:p>
          <a:p>
            <a:pPr lvl="1"/>
            <a:r>
              <a:rPr lang="en-GB" smtClean="0"/>
              <a:t>“Narrow and thick” (rich functionality but across one or two business units)</a:t>
            </a:r>
          </a:p>
          <a:p>
            <a:pPr lvl="1"/>
            <a:r>
              <a:rPr lang="en-GB" smtClean="0"/>
              <a:t>“Hybrid” (a portfolio of initiatives)</a:t>
            </a:r>
            <a:endParaRPr lang="en-US" smtClean="0"/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1301750" y="1489075"/>
            <a:ext cx="166688" cy="35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2058" tIns="41029" rIns="82058" bIns="41029">
            <a:spAutoFit/>
          </a:bodyPr>
          <a:lstStyle/>
          <a:p>
            <a:pPr eaLnBrk="1" hangingPunct="1"/>
            <a:endParaRPr lang="en-GB">
              <a:ea typeface="Arial Unicode MS" pitchFamily="34" charset="-12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7444C-C6C2-4044-B121-1F1C518AACF8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>
            <a:normAutofit fontScale="90000"/>
          </a:bodyPr>
          <a:lstStyle/>
          <a:p>
            <a:r>
              <a:rPr lang="en-GB" smtClean="0"/>
              <a:t>KM Projects - Key Learning Points</a:t>
            </a:r>
          </a:p>
        </p:txBody>
      </p:sp>
      <p:sp>
        <p:nvSpPr>
          <p:cNvPr id="144387" name="Rectangle 3"/>
          <p:cNvSpPr>
            <a:spLocks noGrp="1" noChangeArrowheads="1"/>
          </p:cNvSpPr>
          <p:nvPr>
            <p:ph idx="1"/>
          </p:nvPr>
        </p:nvSpPr>
        <p:spPr bwMode="gray">
          <a:xfrm>
            <a:off x="246063" y="1341438"/>
            <a:ext cx="8789987" cy="4865687"/>
          </a:xfrm>
        </p:spPr>
        <p:txBody>
          <a:bodyPr/>
          <a:lstStyle/>
          <a:p>
            <a:r>
              <a:rPr lang="en-GB" sz="2400" smtClean="0"/>
              <a:t>KM methodologies and technologies work!</a:t>
            </a:r>
          </a:p>
          <a:p>
            <a:r>
              <a:rPr lang="en-GB" sz="2400" smtClean="0"/>
              <a:t>KM projects work best when they are focussed on real business issues</a:t>
            </a:r>
          </a:p>
          <a:p>
            <a:r>
              <a:rPr lang="en-GB" sz="2400" smtClean="0"/>
              <a:t>KM has many aspects and techniques.  Selection of the best approach is very important </a:t>
            </a:r>
          </a:p>
          <a:p>
            <a:r>
              <a:rPr lang="en-GB" sz="2400" smtClean="0"/>
              <a:t>Much can be done without massive IT expenditure</a:t>
            </a:r>
          </a:p>
          <a:p>
            <a:r>
              <a:rPr lang="en-GB" sz="2400" smtClean="0"/>
              <a:t>Savings &amp; benefits are very difficult to quantify - hidden by other initiatives ( e.g. restructuring, change in external conditions, new IT systems) </a:t>
            </a:r>
          </a:p>
          <a:p>
            <a:r>
              <a:rPr lang="en-GB" sz="2400" smtClean="0"/>
              <a:t>Ensure adequate resources are allocated</a:t>
            </a:r>
          </a:p>
          <a:p>
            <a:r>
              <a:rPr lang="en-GB" sz="2400" smtClean="0"/>
              <a:t>Beware of time overruns!</a:t>
            </a:r>
          </a:p>
          <a:p>
            <a:endParaRPr lang="en-GB" sz="2400" smtClean="0"/>
          </a:p>
        </p:txBody>
      </p:sp>
      <p:pic>
        <p:nvPicPr>
          <p:cNvPr id="16388" name="Picture 5" descr="project%20managemen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08875" y="4697413"/>
            <a:ext cx="1431925" cy="148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7444C-C6C2-4044-B121-1F1C518AACF8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4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4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438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438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438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438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438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387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30" name="Oval 6"/>
          <p:cNvSpPr>
            <a:spLocks noChangeArrowheads="1"/>
          </p:cNvSpPr>
          <p:nvPr/>
        </p:nvSpPr>
        <p:spPr bwMode="auto">
          <a:xfrm>
            <a:off x="3987800" y="3695700"/>
            <a:ext cx="1358900" cy="736600"/>
          </a:xfrm>
          <a:prstGeom prst="ellipse">
            <a:avLst/>
          </a:prstGeom>
          <a:solidFill>
            <a:srgbClr val="FFFF00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GB">
                <a:solidFill>
                  <a:schemeClr val="bg2"/>
                </a:solidFill>
                <a:ea typeface="Arial Unicode MS" pitchFamily="34" charset="-128"/>
              </a:rPr>
              <a:t>A KM Project</a:t>
            </a:r>
          </a:p>
        </p:txBody>
      </p:sp>
      <p:sp>
        <p:nvSpPr>
          <p:cNvPr id="103426" name="Oval 2"/>
          <p:cNvSpPr>
            <a:spLocks noChangeArrowheads="1"/>
          </p:cNvSpPr>
          <p:nvPr/>
        </p:nvSpPr>
        <p:spPr bwMode="auto">
          <a:xfrm>
            <a:off x="2843213" y="1125538"/>
            <a:ext cx="2971800" cy="4953000"/>
          </a:xfrm>
          <a:prstGeom prst="ellipse">
            <a:avLst/>
          </a:prstGeom>
          <a:solidFill>
            <a:srgbClr val="FFCC00">
              <a:alpha val="25882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en-GB" sz="2400">
              <a:solidFill>
                <a:schemeClr val="bg2"/>
              </a:solidFill>
              <a:ea typeface="Arial Unicode MS" pitchFamily="34" charset="-128"/>
            </a:endParaRPr>
          </a:p>
          <a:p>
            <a:pPr algn="ctr" eaLnBrk="1" hangingPunct="1"/>
            <a:endParaRPr lang="en-GB" sz="2400">
              <a:solidFill>
                <a:schemeClr val="bg2"/>
              </a:solidFill>
              <a:ea typeface="Arial Unicode MS" pitchFamily="34" charset="-128"/>
            </a:endParaRPr>
          </a:p>
          <a:p>
            <a:pPr algn="ctr" eaLnBrk="1" hangingPunct="1"/>
            <a:endParaRPr lang="en-GB" sz="2400">
              <a:solidFill>
                <a:schemeClr val="bg2"/>
              </a:solidFill>
              <a:ea typeface="Arial Unicode MS" pitchFamily="34" charset="-128"/>
            </a:endParaRPr>
          </a:p>
          <a:p>
            <a:pPr algn="ctr" eaLnBrk="1" hangingPunct="1"/>
            <a:endParaRPr lang="en-GB" sz="2400">
              <a:solidFill>
                <a:schemeClr val="bg2"/>
              </a:solidFill>
              <a:ea typeface="Arial Unicode MS" pitchFamily="34" charset="-128"/>
            </a:endParaRPr>
          </a:p>
          <a:p>
            <a:pPr algn="ctr" eaLnBrk="1" hangingPunct="1"/>
            <a:endParaRPr lang="en-GB" sz="2400">
              <a:solidFill>
                <a:schemeClr val="bg2"/>
              </a:solidFill>
              <a:ea typeface="Arial Unicode MS" pitchFamily="34" charset="-128"/>
            </a:endParaRPr>
          </a:p>
          <a:p>
            <a:pPr algn="ctr" eaLnBrk="1" hangingPunct="1"/>
            <a:endParaRPr lang="en-GB" sz="2400">
              <a:solidFill>
                <a:schemeClr val="bg2"/>
              </a:solidFill>
              <a:ea typeface="Arial Unicode MS" pitchFamily="34" charset="-128"/>
            </a:endParaRPr>
          </a:p>
          <a:p>
            <a:pPr algn="ctr" eaLnBrk="1" hangingPunct="1"/>
            <a:endParaRPr lang="en-GB" sz="2400">
              <a:solidFill>
                <a:schemeClr val="bg2"/>
              </a:solidFill>
              <a:ea typeface="Arial Unicode MS" pitchFamily="34" charset="-128"/>
            </a:endParaRPr>
          </a:p>
          <a:p>
            <a:pPr algn="ctr" eaLnBrk="1" hangingPunct="1"/>
            <a:endParaRPr lang="en-GB" sz="2400">
              <a:solidFill>
                <a:schemeClr val="bg2"/>
              </a:solidFill>
              <a:ea typeface="Arial Unicode MS" pitchFamily="34" charset="-128"/>
            </a:endParaRPr>
          </a:p>
          <a:p>
            <a:pPr algn="ctr" eaLnBrk="1" hangingPunct="1"/>
            <a:endParaRPr lang="en-GB" sz="2400">
              <a:solidFill>
                <a:schemeClr val="bg2"/>
              </a:solidFill>
              <a:ea typeface="Arial Unicode MS" pitchFamily="34" charset="-128"/>
            </a:endParaRPr>
          </a:p>
          <a:p>
            <a:pPr algn="ctr" eaLnBrk="1" hangingPunct="1"/>
            <a:endParaRPr lang="en-GB" sz="2400">
              <a:solidFill>
                <a:schemeClr val="bg2"/>
              </a:solidFill>
              <a:ea typeface="Arial Unicode MS" pitchFamily="34" charset="-128"/>
            </a:endParaRPr>
          </a:p>
          <a:p>
            <a:pPr algn="ctr" eaLnBrk="1" hangingPunct="1"/>
            <a:endParaRPr lang="en-GB" sz="2400">
              <a:solidFill>
                <a:schemeClr val="bg2"/>
              </a:solidFill>
              <a:ea typeface="Arial Unicode MS" pitchFamily="34" charset="-128"/>
            </a:endParaRPr>
          </a:p>
          <a:p>
            <a:pPr algn="ctr" eaLnBrk="1" hangingPunct="1"/>
            <a:r>
              <a:rPr lang="en-GB" sz="2400">
                <a:solidFill>
                  <a:schemeClr val="bg2"/>
                </a:solidFill>
                <a:ea typeface="Arial Unicode MS" pitchFamily="34" charset="-128"/>
              </a:rPr>
              <a:t>Resources</a:t>
            </a:r>
          </a:p>
        </p:txBody>
      </p:sp>
      <p:sp>
        <p:nvSpPr>
          <p:cNvPr id="103427" name="Oval 3"/>
          <p:cNvSpPr>
            <a:spLocks noChangeArrowheads="1"/>
          </p:cNvSpPr>
          <p:nvPr/>
        </p:nvSpPr>
        <p:spPr bwMode="auto">
          <a:xfrm>
            <a:off x="3851275" y="3068638"/>
            <a:ext cx="1358900" cy="736600"/>
          </a:xfrm>
          <a:prstGeom prst="ellipse">
            <a:avLst/>
          </a:prstGeom>
          <a:solidFill>
            <a:srgbClr val="FFFF00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GB">
                <a:solidFill>
                  <a:schemeClr val="bg2"/>
                </a:solidFill>
                <a:ea typeface="Arial Unicode MS" pitchFamily="34" charset="-128"/>
              </a:rPr>
              <a:t>A KM Project</a:t>
            </a:r>
          </a:p>
        </p:txBody>
      </p:sp>
      <p:sp>
        <p:nvSpPr>
          <p:cNvPr id="103428" name="Oval 4"/>
          <p:cNvSpPr>
            <a:spLocks noChangeArrowheads="1"/>
          </p:cNvSpPr>
          <p:nvPr/>
        </p:nvSpPr>
        <p:spPr bwMode="auto">
          <a:xfrm>
            <a:off x="3416300" y="3771900"/>
            <a:ext cx="1358900" cy="736600"/>
          </a:xfrm>
          <a:prstGeom prst="ellipse">
            <a:avLst/>
          </a:prstGeom>
          <a:solidFill>
            <a:srgbClr val="FFFF00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GB" dirty="0">
                <a:solidFill>
                  <a:schemeClr val="bg2">
                    <a:lumMod val="50000"/>
                  </a:schemeClr>
                </a:solidFill>
                <a:ea typeface="Arial Unicode MS" pitchFamily="34" charset="-128"/>
              </a:rPr>
              <a:t>A KM Project</a:t>
            </a:r>
          </a:p>
        </p:txBody>
      </p:sp>
      <p:sp>
        <p:nvSpPr>
          <p:cNvPr id="103429" name="Oval 5"/>
          <p:cNvSpPr>
            <a:spLocks noChangeArrowheads="1"/>
          </p:cNvSpPr>
          <p:nvPr/>
        </p:nvSpPr>
        <p:spPr bwMode="auto">
          <a:xfrm>
            <a:off x="3771900" y="3479800"/>
            <a:ext cx="1358900" cy="736600"/>
          </a:xfrm>
          <a:prstGeom prst="ellipse">
            <a:avLst/>
          </a:prstGeom>
          <a:solidFill>
            <a:srgbClr val="FFFF00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GB" dirty="0">
                <a:ea typeface="Arial Unicode MS" pitchFamily="34" charset="-128"/>
              </a:rPr>
              <a:t>A KM Project</a:t>
            </a:r>
          </a:p>
        </p:txBody>
      </p:sp>
      <p:sp>
        <p:nvSpPr>
          <p:cNvPr id="103431" name="Oval 7"/>
          <p:cNvSpPr>
            <a:spLocks noChangeArrowheads="1"/>
          </p:cNvSpPr>
          <p:nvPr/>
        </p:nvSpPr>
        <p:spPr bwMode="auto">
          <a:xfrm>
            <a:off x="3276600" y="3149600"/>
            <a:ext cx="1358900" cy="736600"/>
          </a:xfrm>
          <a:prstGeom prst="ellipse">
            <a:avLst/>
          </a:prstGeom>
          <a:solidFill>
            <a:srgbClr val="FFFF00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GB" dirty="0">
                <a:ea typeface="Arial Unicode MS" pitchFamily="34" charset="-128"/>
              </a:rPr>
              <a:t>A KM Project</a:t>
            </a:r>
          </a:p>
        </p:txBody>
      </p:sp>
      <p:sp>
        <p:nvSpPr>
          <p:cNvPr id="103432" name="Oval 8"/>
          <p:cNvSpPr>
            <a:spLocks noChangeArrowheads="1"/>
          </p:cNvSpPr>
          <p:nvPr/>
        </p:nvSpPr>
        <p:spPr bwMode="auto">
          <a:xfrm>
            <a:off x="4457700" y="3263900"/>
            <a:ext cx="1358900" cy="736600"/>
          </a:xfrm>
          <a:prstGeom prst="ellipse">
            <a:avLst/>
          </a:prstGeom>
          <a:solidFill>
            <a:srgbClr val="FFFF00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GB" dirty="0">
                <a:solidFill>
                  <a:schemeClr val="accent2">
                    <a:lumMod val="60000"/>
                    <a:lumOff val="40000"/>
                  </a:schemeClr>
                </a:solidFill>
                <a:ea typeface="Arial Unicode MS" pitchFamily="34" charset="-128"/>
              </a:rPr>
              <a:t>A KM Project</a:t>
            </a:r>
          </a:p>
        </p:txBody>
      </p:sp>
      <p:sp>
        <p:nvSpPr>
          <p:cNvPr id="103433" name="Oval 9"/>
          <p:cNvSpPr>
            <a:spLocks noChangeArrowheads="1"/>
          </p:cNvSpPr>
          <p:nvPr/>
        </p:nvSpPr>
        <p:spPr bwMode="auto">
          <a:xfrm>
            <a:off x="4203700" y="3911600"/>
            <a:ext cx="1358900" cy="736600"/>
          </a:xfrm>
          <a:prstGeom prst="ellipse">
            <a:avLst/>
          </a:prstGeom>
          <a:solidFill>
            <a:srgbClr val="FFFF00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GB" dirty="0">
                <a:solidFill>
                  <a:srgbClr val="7030A0"/>
                </a:solidFill>
                <a:ea typeface="Arial Unicode MS" pitchFamily="34" charset="-128"/>
              </a:rPr>
              <a:t>A KM Project</a:t>
            </a:r>
          </a:p>
        </p:txBody>
      </p:sp>
      <p:sp>
        <p:nvSpPr>
          <p:cNvPr id="103434" name="Oval 10"/>
          <p:cNvSpPr>
            <a:spLocks noChangeArrowheads="1"/>
          </p:cNvSpPr>
          <p:nvPr/>
        </p:nvSpPr>
        <p:spPr bwMode="auto">
          <a:xfrm>
            <a:off x="3505200" y="4076700"/>
            <a:ext cx="1358900" cy="736600"/>
          </a:xfrm>
          <a:prstGeom prst="ellipse">
            <a:avLst/>
          </a:prstGeom>
          <a:solidFill>
            <a:srgbClr val="FFFF00"/>
          </a:solidFill>
          <a:ln w="635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GB" dirty="0">
                <a:ea typeface="Arial Unicode MS" pitchFamily="34" charset="-128"/>
              </a:rPr>
              <a:t>A KM Project</a:t>
            </a:r>
          </a:p>
        </p:txBody>
      </p:sp>
      <p:sp>
        <p:nvSpPr>
          <p:cNvPr id="103436" name="Oval 12"/>
          <p:cNvSpPr>
            <a:spLocks noChangeArrowheads="1"/>
          </p:cNvSpPr>
          <p:nvPr/>
        </p:nvSpPr>
        <p:spPr bwMode="auto">
          <a:xfrm rot="2103312">
            <a:off x="3057872" y="1166209"/>
            <a:ext cx="2971800" cy="4953000"/>
          </a:xfrm>
          <a:prstGeom prst="ellipse">
            <a:avLst/>
          </a:prstGeom>
          <a:solidFill>
            <a:srgbClr val="FFCC00">
              <a:alpha val="25882"/>
            </a:srgb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en-GB" sz="2400" dirty="0">
              <a:solidFill>
                <a:schemeClr val="bg2"/>
              </a:solidFill>
              <a:ea typeface="Arial Unicode MS" pitchFamily="34" charset="-128"/>
            </a:endParaRPr>
          </a:p>
          <a:p>
            <a:pPr algn="ctr" eaLnBrk="1" hangingPunct="1"/>
            <a:endParaRPr lang="en-GB" sz="2400" dirty="0">
              <a:solidFill>
                <a:schemeClr val="bg2"/>
              </a:solidFill>
              <a:ea typeface="Arial Unicode MS" pitchFamily="34" charset="-128"/>
            </a:endParaRPr>
          </a:p>
          <a:p>
            <a:pPr algn="ctr" eaLnBrk="1" hangingPunct="1"/>
            <a:endParaRPr lang="en-GB" sz="2400" dirty="0">
              <a:solidFill>
                <a:schemeClr val="bg2"/>
              </a:solidFill>
              <a:ea typeface="Arial Unicode MS" pitchFamily="34" charset="-128"/>
            </a:endParaRPr>
          </a:p>
          <a:p>
            <a:pPr algn="ctr" eaLnBrk="1" hangingPunct="1"/>
            <a:endParaRPr lang="en-GB" sz="2400" dirty="0">
              <a:solidFill>
                <a:schemeClr val="bg2"/>
              </a:solidFill>
              <a:ea typeface="Arial Unicode MS" pitchFamily="34" charset="-128"/>
            </a:endParaRPr>
          </a:p>
          <a:p>
            <a:pPr algn="ctr" eaLnBrk="1" hangingPunct="1"/>
            <a:endParaRPr lang="en-GB" sz="2400" dirty="0">
              <a:solidFill>
                <a:schemeClr val="bg2"/>
              </a:solidFill>
              <a:ea typeface="Arial Unicode MS" pitchFamily="34" charset="-128"/>
            </a:endParaRPr>
          </a:p>
          <a:p>
            <a:pPr algn="ctr" eaLnBrk="1" hangingPunct="1"/>
            <a:endParaRPr lang="en-GB" sz="2400" dirty="0">
              <a:solidFill>
                <a:schemeClr val="bg2"/>
              </a:solidFill>
              <a:ea typeface="Arial Unicode MS" pitchFamily="34" charset="-128"/>
            </a:endParaRPr>
          </a:p>
          <a:p>
            <a:pPr algn="ctr" eaLnBrk="1" hangingPunct="1"/>
            <a:endParaRPr lang="en-GB" sz="2400" dirty="0">
              <a:solidFill>
                <a:schemeClr val="bg2"/>
              </a:solidFill>
              <a:ea typeface="Arial Unicode MS" pitchFamily="34" charset="-128"/>
            </a:endParaRPr>
          </a:p>
          <a:p>
            <a:pPr algn="ctr" eaLnBrk="1" hangingPunct="1"/>
            <a:endParaRPr lang="en-GB" sz="2400" dirty="0">
              <a:solidFill>
                <a:schemeClr val="bg2"/>
              </a:solidFill>
              <a:ea typeface="Arial Unicode MS" pitchFamily="34" charset="-128"/>
            </a:endParaRPr>
          </a:p>
          <a:p>
            <a:pPr algn="ctr" eaLnBrk="1" hangingPunct="1"/>
            <a:endParaRPr lang="en-GB" sz="2400" dirty="0">
              <a:solidFill>
                <a:schemeClr val="bg2"/>
              </a:solidFill>
              <a:ea typeface="Arial Unicode MS" pitchFamily="34" charset="-128"/>
            </a:endParaRPr>
          </a:p>
          <a:p>
            <a:pPr algn="ctr" eaLnBrk="1" hangingPunct="1"/>
            <a:endParaRPr lang="en-GB" sz="2400" dirty="0">
              <a:solidFill>
                <a:schemeClr val="bg2"/>
              </a:solidFill>
              <a:ea typeface="Arial Unicode MS" pitchFamily="34" charset="-128"/>
            </a:endParaRPr>
          </a:p>
          <a:p>
            <a:pPr algn="ctr" eaLnBrk="1" hangingPunct="1"/>
            <a:endParaRPr lang="en-GB" sz="2400" dirty="0">
              <a:solidFill>
                <a:schemeClr val="bg2"/>
              </a:solidFill>
              <a:ea typeface="Arial Unicode MS" pitchFamily="34" charset="-128"/>
            </a:endParaRPr>
          </a:p>
          <a:p>
            <a:pPr algn="ctr" eaLnBrk="1" hangingPunct="1"/>
            <a:r>
              <a:rPr lang="en-GB" sz="2400" b="1" dirty="0">
                <a:solidFill>
                  <a:schemeClr val="accent1">
                    <a:lumMod val="50000"/>
                  </a:schemeClr>
                </a:solidFill>
                <a:ea typeface="Arial Unicode MS" pitchFamily="34" charset="-128"/>
              </a:rPr>
              <a:t>Cross Project</a:t>
            </a:r>
          </a:p>
          <a:p>
            <a:pPr algn="ctr" eaLnBrk="1" hangingPunct="1"/>
            <a:r>
              <a:rPr lang="en-GB" sz="2400" b="1" dirty="0">
                <a:solidFill>
                  <a:schemeClr val="accent1">
                    <a:lumMod val="50000"/>
                  </a:schemeClr>
                </a:solidFill>
                <a:ea typeface="Arial Unicode MS" pitchFamily="34" charset="-128"/>
              </a:rPr>
              <a:t>Links</a:t>
            </a:r>
          </a:p>
        </p:txBody>
      </p:sp>
      <p:sp>
        <p:nvSpPr>
          <p:cNvPr id="103438" name="Rectangle 14"/>
          <p:cNvSpPr>
            <a:spLocks noChangeArrowheads="1"/>
          </p:cNvSpPr>
          <p:nvPr/>
        </p:nvSpPr>
        <p:spPr bwMode="auto">
          <a:xfrm>
            <a:off x="468313" y="2852738"/>
            <a:ext cx="1765300" cy="2019300"/>
          </a:xfrm>
          <a:prstGeom prst="rect">
            <a:avLst/>
          </a:prstGeom>
          <a:solidFill>
            <a:srgbClr val="FFCC00">
              <a:alpha val="21176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endParaRPr lang="en-GB" sz="2400" dirty="0">
              <a:solidFill>
                <a:schemeClr val="bg2"/>
              </a:solidFill>
              <a:ea typeface="Arial Unicode MS" pitchFamily="34" charset="-128"/>
            </a:endParaRPr>
          </a:p>
          <a:p>
            <a:pPr algn="ctr" eaLnBrk="1" hangingPunct="1"/>
            <a:r>
              <a:rPr lang="en-GB" sz="2400" b="1" dirty="0">
                <a:solidFill>
                  <a:schemeClr val="accent1">
                    <a:lumMod val="50000"/>
                  </a:schemeClr>
                </a:solidFill>
                <a:ea typeface="Arial Unicode MS" pitchFamily="34" charset="-128"/>
              </a:rPr>
              <a:t>Prioritisation</a:t>
            </a:r>
          </a:p>
        </p:txBody>
      </p:sp>
      <p:sp>
        <p:nvSpPr>
          <p:cNvPr id="103439" name="Rectangle 15"/>
          <p:cNvSpPr>
            <a:spLocks noChangeArrowheads="1"/>
          </p:cNvSpPr>
          <p:nvPr/>
        </p:nvSpPr>
        <p:spPr bwMode="auto">
          <a:xfrm>
            <a:off x="7035800" y="2832100"/>
            <a:ext cx="1854200" cy="1981200"/>
          </a:xfrm>
          <a:prstGeom prst="rect">
            <a:avLst/>
          </a:prstGeom>
          <a:solidFill>
            <a:srgbClr val="FFCC00">
              <a:alpha val="21176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GB" sz="2400" b="1" dirty="0">
                <a:solidFill>
                  <a:schemeClr val="accent1">
                    <a:lumMod val="50000"/>
                  </a:schemeClr>
                </a:solidFill>
                <a:ea typeface="Arial Unicode MS" pitchFamily="34" charset="-128"/>
              </a:rPr>
              <a:t>Performance</a:t>
            </a:r>
          </a:p>
          <a:p>
            <a:pPr algn="ctr" eaLnBrk="1" hangingPunct="1"/>
            <a:r>
              <a:rPr lang="en-GB" sz="2400" b="1" dirty="0">
                <a:solidFill>
                  <a:schemeClr val="accent1">
                    <a:lumMod val="50000"/>
                  </a:schemeClr>
                </a:solidFill>
                <a:ea typeface="Arial Unicode MS" pitchFamily="34" charset="-128"/>
              </a:rPr>
              <a:t>Management</a:t>
            </a:r>
          </a:p>
        </p:txBody>
      </p:sp>
      <p:sp>
        <p:nvSpPr>
          <p:cNvPr id="103440" name="Text Box 16"/>
          <p:cNvSpPr txBox="1">
            <a:spLocks noChangeArrowheads="1"/>
          </p:cNvSpPr>
          <p:nvPr/>
        </p:nvSpPr>
        <p:spPr bwMode="auto">
          <a:xfrm>
            <a:off x="1162050" y="198438"/>
            <a:ext cx="6424613" cy="5794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defTabSz="449263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en-GB" sz="3200" b="1" dirty="0">
                <a:solidFill>
                  <a:srgbClr val="B00082"/>
                </a:solidFill>
                <a:latin typeface="+mj-lt"/>
                <a:ea typeface="+mj-ea"/>
                <a:cs typeface="+mj-cs"/>
              </a:rPr>
              <a:t>KM Programme Management</a:t>
            </a: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7444C-C6C2-4044-B121-1F1C518AACF8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34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34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34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34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34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34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34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34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34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34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34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34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342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34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342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34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342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342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342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342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26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34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34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34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342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34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342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34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342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342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342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342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34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34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34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34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34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34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34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34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34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34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34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000"/>
                            </p:stCondLst>
                            <p:childTnLst>
                              <p:par>
                                <p:cTn id="74" presetID="26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34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34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34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343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34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343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34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343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34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343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343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500"/>
                            </p:stCondLst>
                            <p:childTnLst>
                              <p:par>
                                <p:cTn id="9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034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034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034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0343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034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0343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034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0343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0343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0343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0343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8" presetID="26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03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03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03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16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0343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7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034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8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0343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9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034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0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0343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1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0343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2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0343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3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0343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2000"/>
                            </p:stCondLst>
                            <p:childTnLst>
                              <p:par>
                                <p:cTn id="125" presetID="26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03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03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03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0343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034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0343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3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034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0343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0343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0343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0343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34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34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34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34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34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34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5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34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34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5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34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34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34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3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3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3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343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34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343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34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343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34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343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7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343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1000"/>
                                        <p:tgtEl>
                                          <p:spTgt spid="1034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103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103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1000"/>
                                        <p:tgtEl>
                                          <p:spTgt spid="1034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1034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1034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30" grpId="0" animBg="1"/>
      <p:bldP spid="103426" grpId="0" animBg="1"/>
      <p:bldP spid="103427" grpId="0" animBg="1"/>
      <p:bldP spid="103428" grpId="0" animBg="1"/>
      <p:bldP spid="103429" grpId="0" animBg="1"/>
      <p:bldP spid="103431" grpId="0" animBg="1"/>
      <p:bldP spid="103432" grpId="0" animBg="1"/>
      <p:bldP spid="103433" grpId="0" animBg="1"/>
      <p:bldP spid="103434" grpId="0" animBg="1"/>
      <p:bldP spid="103436" grpId="0" animBg="1"/>
      <p:bldP spid="103438" grpId="0" animBg="1"/>
      <p:bldP spid="10343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195388" y="188913"/>
            <a:ext cx="7096125" cy="720725"/>
          </a:xfrm>
          <a:noFill/>
        </p:spPr>
        <p:txBody>
          <a:bodyPr>
            <a:normAutofit fontScale="90000"/>
          </a:bodyPr>
          <a:lstStyle/>
          <a:p>
            <a:r>
              <a:rPr lang="en-GB" smtClean="0"/>
              <a:t>KM Programmes vs KM Projects</a:t>
            </a:r>
          </a:p>
        </p:txBody>
      </p:sp>
      <p:sp>
        <p:nvSpPr>
          <p:cNvPr id="107523" name="AutoShape 3"/>
          <p:cNvSpPr>
            <a:spLocks noChangeArrowheads="1"/>
          </p:cNvSpPr>
          <p:nvPr/>
        </p:nvSpPr>
        <p:spPr bwMode="auto">
          <a:xfrm>
            <a:off x="2484438" y="1196975"/>
            <a:ext cx="4319587" cy="792163"/>
          </a:xfrm>
          <a:prstGeom prst="homePlate">
            <a:avLst>
              <a:gd name="adj" fmla="val 136323"/>
            </a:avLst>
          </a:prstGeom>
          <a:gradFill rotWithShape="1">
            <a:gsLst>
              <a:gs pos="0">
                <a:schemeClr val="accent1">
                  <a:gamma/>
                  <a:shade val="46275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46275"/>
                  <a:invGamma/>
                </a:scheme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en-GB" sz="2800">
                <a:solidFill>
                  <a:srgbClr val="000000"/>
                </a:solidFill>
                <a:cs typeface="Arial" charset="0"/>
              </a:rPr>
              <a:t>KM Project</a:t>
            </a:r>
          </a:p>
        </p:txBody>
      </p:sp>
      <p:sp>
        <p:nvSpPr>
          <p:cNvPr id="18436" name="Line 4"/>
          <p:cNvSpPr>
            <a:spLocks noChangeShapeType="1"/>
          </p:cNvSpPr>
          <p:nvPr/>
        </p:nvSpPr>
        <p:spPr bwMode="auto">
          <a:xfrm>
            <a:off x="2411413" y="2060575"/>
            <a:ext cx="0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37" name="Line 5"/>
          <p:cNvSpPr>
            <a:spLocks noChangeShapeType="1"/>
          </p:cNvSpPr>
          <p:nvPr/>
        </p:nvSpPr>
        <p:spPr bwMode="auto">
          <a:xfrm>
            <a:off x="6732588" y="2060575"/>
            <a:ext cx="0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38" name="Line 6"/>
          <p:cNvSpPr>
            <a:spLocks noChangeShapeType="1"/>
          </p:cNvSpPr>
          <p:nvPr/>
        </p:nvSpPr>
        <p:spPr bwMode="auto">
          <a:xfrm>
            <a:off x="2411413" y="2349500"/>
            <a:ext cx="43211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8439" name="Text Box 7"/>
          <p:cNvSpPr txBox="1">
            <a:spLocks noChangeArrowheads="1"/>
          </p:cNvSpPr>
          <p:nvPr/>
        </p:nvSpPr>
        <p:spPr bwMode="auto">
          <a:xfrm>
            <a:off x="2700338" y="2276475"/>
            <a:ext cx="3692525" cy="1004888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87313" indent="-87313" eaLnBrk="1" hangingPunct="1">
              <a:buFontTx/>
              <a:buChar char="•"/>
            </a:pPr>
            <a:r>
              <a:rPr lang="en-GB" sz="1200">
                <a:solidFill>
                  <a:srgbClr val="000000"/>
                </a:solidFill>
                <a:cs typeface="Arial" charset="0"/>
              </a:rPr>
              <a:t>Has a defined start and finish date.</a:t>
            </a:r>
          </a:p>
          <a:p>
            <a:pPr marL="87313" indent="-87313" eaLnBrk="1" hangingPunct="1">
              <a:buFontTx/>
              <a:buChar char="•"/>
            </a:pPr>
            <a:r>
              <a:rPr lang="en-GB" sz="1200">
                <a:solidFill>
                  <a:srgbClr val="000000"/>
                </a:solidFill>
                <a:cs typeface="Arial" charset="0"/>
              </a:rPr>
              <a:t>Focus is more on delivering immediate objectives </a:t>
            </a:r>
          </a:p>
          <a:p>
            <a:pPr marL="87313" indent="-87313" eaLnBrk="1" hangingPunct="1">
              <a:buFontTx/>
              <a:buChar char="•"/>
            </a:pPr>
            <a:r>
              <a:rPr lang="en-GB" sz="1200">
                <a:solidFill>
                  <a:srgbClr val="000000"/>
                </a:solidFill>
                <a:cs typeface="Arial" charset="0"/>
              </a:rPr>
              <a:t>Simpler to set up and manage</a:t>
            </a:r>
          </a:p>
          <a:p>
            <a:pPr marL="87313" indent="-87313" eaLnBrk="1" hangingPunct="1">
              <a:buFontTx/>
              <a:buChar char="•"/>
            </a:pPr>
            <a:r>
              <a:rPr lang="en-GB" sz="1200">
                <a:solidFill>
                  <a:srgbClr val="000000"/>
                </a:solidFill>
                <a:cs typeface="Arial" charset="0"/>
              </a:rPr>
              <a:t>Projects are ‘ring fenced’. </a:t>
            </a:r>
          </a:p>
          <a:p>
            <a:pPr marL="87313" indent="-87313" eaLnBrk="1" hangingPunct="1">
              <a:buFontTx/>
              <a:buChar char="•"/>
            </a:pPr>
            <a:r>
              <a:rPr lang="en-GB" sz="1200">
                <a:solidFill>
                  <a:srgbClr val="000000"/>
                </a:solidFill>
                <a:cs typeface="Arial" charset="0"/>
              </a:rPr>
              <a:t>Usually have a narrow view</a:t>
            </a:r>
          </a:p>
        </p:txBody>
      </p:sp>
      <p:sp>
        <p:nvSpPr>
          <p:cNvPr id="18440" name="AutoShape 8"/>
          <p:cNvSpPr>
            <a:spLocks noChangeArrowheads="1"/>
          </p:cNvSpPr>
          <p:nvPr/>
        </p:nvSpPr>
        <p:spPr bwMode="auto">
          <a:xfrm>
            <a:off x="611188" y="3717925"/>
            <a:ext cx="7921625" cy="792163"/>
          </a:xfrm>
          <a:prstGeom prst="homePlate">
            <a:avLst>
              <a:gd name="adj" fmla="val 147917"/>
            </a:avLst>
          </a:prstGeom>
          <a:gradFill rotWithShape="1">
            <a:gsLst>
              <a:gs pos="0">
                <a:srgbClr val="5E7647"/>
              </a:gs>
              <a:gs pos="50000">
                <a:srgbClr val="CCFF99"/>
              </a:gs>
              <a:gs pos="100000">
                <a:srgbClr val="5E7647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1" hangingPunct="1"/>
            <a:r>
              <a:rPr lang="en-GB" sz="2800">
                <a:solidFill>
                  <a:srgbClr val="000000"/>
                </a:solidFill>
                <a:cs typeface="Arial" charset="0"/>
              </a:rPr>
              <a:t>KM Programme</a:t>
            </a:r>
          </a:p>
        </p:txBody>
      </p:sp>
      <p:sp>
        <p:nvSpPr>
          <p:cNvPr id="18441" name="Line 9"/>
          <p:cNvSpPr>
            <a:spLocks noChangeShapeType="1"/>
          </p:cNvSpPr>
          <p:nvPr/>
        </p:nvSpPr>
        <p:spPr bwMode="auto">
          <a:xfrm>
            <a:off x="611188" y="4581525"/>
            <a:ext cx="0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42" name="Line 10"/>
          <p:cNvSpPr>
            <a:spLocks noChangeShapeType="1"/>
          </p:cNvSpPr>
          <p:nvPr/>
        </p:nvSpPr>
        <p:spPr bwMode="auto">
          <a:xfrm>
            <a:off x="8459788" y="4581525"/>
            <a:ext cx="0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8443" name="Line 11"/>
          <p:cNvSpPr>
            <a:spLocks noChangeShapeType="1"/>
          </p:cNvSpPr>
          <p:nvPr/>
        </p:nvSpPr>
        <p:spPr bwMode="auto">
          <a:xfrm>
            <a:off x="611188" y="4870450"/>
            <a:ext cx="784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8444" name="Text Box 12"/>
          <p:cNvSpPr txBox="1">
            <a:spLocks noChangeArrowheads="1"/>
          </p:cNvSpPr>
          <p:nvPr/>
        </p:nvSpPr>
        <p:spPr bwMode="auto">
          <a:xfrm>
            <a:off x="755650" y="4868863"/>
            <a:ext cx="4824413" cy="115570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87313" indent="-87313" eaLnBrk="1" hangingPunct="1">
              <a:buFontTx/>
              <a:buChar char="•"/>
            </a:pPr>
            <a:r>
              <a:rPr lang="en-GB" sz="1400">
                <a:solidFill>
                  <a:srgbClr val="000000"/>
                </a:solidFill>
                <a:cs typeface="Arial" charset="0"/>
              </a:rPr>
              <a:t>Contain many projects</a:t>
            </a:r>
          </a:p>
          <a:p>
            <a:pPr marL="87313" indent="-87313" eaLnBrk="1" hangingPunct="1">
              <a:buFontTx/>
              <a:buChar char="•"/>
            </a:pPr>
            <a:r>
              <a:rPr lang="en-GB" sz="1400">
                <a:solidFill>
                  <a:srgbClr val="000000"/>
                </a:solidFill>
                <a:cs typeface="Arial" charset="0"/>
              </a:rPr>
              <a:t>Can be merged with management systems to drive continuous improvement</a:t>
            </a:r>
          </a:p>
          <a:p>
            <a:pPr marL="87313" indent="-87313" eaLnBrk="1" hangingPunct="1">
              <a:buFontTx/>
              <a:buChar char="•"/>
            </a:pPr>
            <a:r>
              <a:rPr lang="en-GB" sz="1400">
                <a:solidFill>
                  <a:srgbClr val="000000"/>
                </a:solidFill>
                <a:cs typeface="Arial" charset="0"/>
              </a:rPr>
              <a:t>Have to address multiple initiatives</a:t>
            </a:r>
          </a:p>
          <a:p>
            <a:pPr marL="87313" indent="-87313" eaLnBrk="1" hangingPunct="1">
              <a:buFontTx/>
              <a:buChar char="•"/>
            </a:pPr>
            <a:r>
              <a:rPr lang="en-GB" sz="1400">
                <a:solidFill>
                  <a:srgbClr val="000000"/>
                </a:solidFill>
                <a:cs typeface="Arial" charset="0"/>
              </a:rPr>
              <a:t>Culture &amp; change are very important</a:t>
            </a:r>
          </a:p>
        </p:txBody>
      </p:sp>
      <p:sp>
        <p:nvSpPr>
          <p:cNvPr id="18445" name="AutoShape 13"/>
          <p:cNvSpPr>
            <a:spLocks noChangeArrowheads="1"/>
          </p:cNvSpPr>
          <p:nvPr/>
        </p:nvSpPr>
        <p:spPr bwMode="auto">
          <a:xfrm>
            <a:off x="250825" y="1557338"/>
            <a:ext cx="1800225" cy="1295400"/>
          </a:xfrm>
          <a:prstGeom prst="cloudCallout">
            <a:avLst>
              <a:gd name="adj1" fmla="val -22222"/>
              <a:gd name="adj2" fmla="val 114583"/>
            </a:avLst>
          </a:prstGeom>
          <a:solidFill>
            <a:schemeClr val="accent1"/>
          </a:solidFill>
          <a:ln w="127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1" hangingPunct="1"/>
            <a:r>
              <a:rPr lang="en-GB" sz="1400">
                <a:solidFill>
                  <a:srgbClr val="000000"/>
                </a:solidFill>
                <a:cs typeface="Arial" charset="0"/>
              </a:rPr>
              <a:t>More complex interface with the strategy</a:t>
            </a:r>
          </a:p>
        </p:txBody>
      </p:sp>
      <p:sp>
        <p:nvSpPr>
          <p:cNvPr id="18446" name="AutoShape 14"/>
          <p:cNvSpPr>
            <a:spLocks noChangeArrowheads="1"/>
          </p:cNvSpPr>
          <p:nvPr/>
        </p:nvSpPr>
        <p:spPr bwMode="auto">
          <a:xfrm>
            <a:off x="5724525" y="5084763"/>
            <a:ext cx="2593975" cy="1512887"/>
          </a:xfrm>
          <a:prstGeom prst="wedgeRectCallout">
            <a:avLst>
              <a:gd name="adj1" fmla="val 45778"/>
              <a:gd name="adj2" fmla="val -114426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anchor="ctr"/>
          <a:lstStyle/>
          <a:p>
            <a:pPr marL="87313" indent="-87313" eaLnBrk="1" hangingPunct="1">
              <a:spcBef>
                <a:spcPct val="20000"/>
              </a:spcBef>
              <a:buFontTx/>
              <a:buChar char="•"/>
            </a:pPr>
            <a:endParaRPr lang="en-GB" sz="1200">
              <a:cs typeface="Arial" charset="0"/>
            </a:endParaRPr>
          </a:p>
          <a:p>
            <a:pPr marL="87313" indent="-87313" eaLnBrk="1" hangingPunct="1">
              <a:spcBef>
                <a:spcPct val="20000"/>
              </a:spcBef>
              <a:buFontTx/>
              <a:buChar char="•"/>
            </a:pPr>
            <a:r>
              <a:rPr lang="en-GB" sz="1200">
                <a:solidFill>
                  <a:srgbClr val="000000"/>
                </a:solidFill>
                <a:cs typeface="Arial" charset="0"/>
              </a:rPr>
              <a:t>Less well defined end date.</a:t>
            </a:r>
          </a:p>
          <a:p>
            <a:pPr marL="87313" indent="-87313" eaLnBrk="1" hangingPunct="1">
              <a:spcBef>
                <a:spcPct val="20000"/>
              </a:spcBef>
              <a:buFontTx/>
              <a:buChar char="•"/>
            </a:pPr>
            <a:r>
              <a:rPr lang="en-GB" sz="1200">
                <a:solidFill>
                  <a:srgbClr val="000000"/>
                </a:solidFill>
                <a:cs typeface="Arial" charset="0"/>
              </a:rPr>
              <a:t>Focus is on delivering benefits and require action even when projects have ended. </a:t>
            </a:r>
          </a:p>
          <a:p>
            <a:pPr marL="87313" indent="-87313" eaLnBrk="1" hangingPunct="1">
              <a:spcBef>
                <a:spcPct val="20000"/>
              </a:spcBef>
              <a:buFontTx/>
              <a:buChar char="•"/>
            </a:pPr>
            <a:r>
              <a:rPr lang="en-GB" sz="1200">
                <a:solidFill>
                  <a:srgbClr val="000000"/>
                </a:solidFill>
                <a:cs typeface="Arial" charset="0"/>
              </a:rPr>
              <a:t>Every programme must lead to business benefit</a:t>
            </a:r>
          </a:p>
          <a:p>
            <a:pPr marL="87313" indent="-87313" eaLnBrk="1" hangingPunct="1">
              <a:spcBef>
                <a:spcPct val="20000"/>
              </a:spcBef>
              <a:buFontTx/>
              <a:buChar char="•"/>
            </a:pPr>
            <a:endParaRPr lang="en-GB" sz="120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7444C-C6C2-4044-B121-1F1C518AACF8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ChangeArrowheads="1"/>
          </p:cNvSpPr>
          <p:nvPr/>
        </p:nvSpPr>
        <p:spPr bwMode="auto">
          <a:xfrm>
            <a:off x="1544638" y="176213"/>
            <a:ext cx="6334125" cy="7810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defTabSz="449263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en-US" sz="3200" b="1" dirty="0">
                <a:solidFill>
                  <a:srgbClr val="B00082"/>
                </a:solidFill>
                <a:latin typeface="+mj-lt"/>
                <a:ea typeface="+mj-ea"/>
                <a:cs typeface="+mj-cs"/>
              </a:rPr>
              <a:t>The Value Path</a:t>
            </a: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604838" y="1368425"/>
            <a:ext cx="4572000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eaLnBrk="1" hangingPunct="1">
              <a:spcBef>
                <a:spcPct val="20000"/>
              </a:spcBef>
            </a:pPr>
            <a:r>
              <a:rPr lang="en-US" sz="2400">
                <a:solidFill>
                  <a:srgbClr val="000000"/>
                </a:solidFill>
                <a:ea typeface="Arial Unicode MS" pitchFamily="34" charset="-128"/>
              </a:rPr>
              <a:t>KM Projects create deliverables. Programmes combine deliverables to create capabilities. The organisation utilizes the capabilities and gains </a:t>
            </a:r>
            <a:r>
              <a:rPr lang="en-US" sz="2400" b="1">
                <a:solidFill>
                  <a:srgbClr val="000000"/>
                </a:solidFill>
                <a:ea typeface="Arial Unicode MS" pitchFamily="34" charset="-128"/>
              </a:rPr>
              <a:t>BENEFITS</a:t>
            </a:r>
            <a:endParaRPr lang="en-US" sz="2400">
              <a:solidFill>
                <a:srgbClr val="000000"/>
              </a:solidFill>
              <a:ea typeface="Arial Unicode MS" pitchFamily="34" charset="-128"/>
            </a:endParaRPr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3276600" y="2743200"/>
            <a:ext cx="556260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>
                <a:solidFill>
                  <a:srgbClr val="000000"/>
                </a:solidFill>
                <a:ea typeface="Arial Unicode MS" pitchFamily="34" charset="-128"/>
              </a:rPr>
              <a:t>				</a:t>
            </a:r>
            <a:r>
              <a:rPr lang="en-US" sz="2400" b="1">
                <a:solidFill>
                  <a:srgbClr val="000000"/>
                </a:solidFill>
                <a:ea typeface="Arial Unicode MS" pitchFamily="34" charset="-128"/>
              </a:rPr>
              <a:t>BENEFITS</a:t>
            </a:r>
            <a:endParaRPr lang="en-US" sz="2400">
              <a:solidFill>
                <a:srgbClr val="000000"/>
              </a:solidFill>
              <a:ea typeface="Arial Unicode MS" pitchFamily="34" charset="-128"/>
            </a:endParaRPr>
          </a:p>
          <a:p>
            <a:pPr>
              <a:spcBef>
                <a:spcPct val="50000"/>
              </a:spcBef>
            </a:pPr>
            <a:r>
              <a:rPr lang="en-US" sz="2400">
                <a:solidFill>
                  <a:srgbClr val="000000"/>
                </a:solidFill>
                <a:ea typeface="Arial Unicode MS" pitchFamily="34" charset="-128"/>
              </a:rPr>
              <a:t>			  Capabilities</a:t>
            </a:r>
          </a:p>
          <a:p>
            <a:pPr>
              <a:spcBef>
                <a:spcPct val="50000"/>
              </a:spcBef>
            </a:pPr>
            <a:r>
              <a:rPr lang="en-US" sz="2400">
                <a:solidFill>
                  <a:srgbClr val="000000"/>
                </a:solidFill>
                <a:ea typeface="Arial Unicode MS" pitchFamily="34" charset="-128"/>
              </a:rPr>
              <a:t>		Programmes</a:t>
            </a:r>
          </a:p>
          <a:p>
            <a:pPr>
              <a:spcBef>
                <a:spcPct val="50000"/>
              </a:spcBef>
            </a:pPr>
            <a:r>
              <a:rPr lang="en-US" sz="2400">
                <a:solidFill>
                  <a:srgbClr val="000000"/>
                </a:solidFill>
                <a:ea typeface="Arial Unicode MS" pitchFamily="34" charset="-128"/>
              </a:rPr>
              <a:t>	Deliverables</a:t>
            </a:r>
          </a:p>
          <a:p>
            <a:pPr>
              <a:spcBef>
                <a:spcPct val="50000"/>
              </a:spcBef>
            </a:pPr>
            <a:r>
              <a:rPr lang="en-US" sz="2400">
                <a:solidFill>
                  <a:srgbClr val="000000"/>
                </a:solidFill>
                <a:ea typeface="Arial Unicode MS" pitchFamily="34" charset="-128"/>
              </a:rPr>
              <a:t>Project 1</a:t>
            </a:r>
          </a:p>
        </p:txBody>
      </p:sp>
      <p:sp>
        <p:nvSpPr>
          <p:cNvPr id="19461" name="Line 5"/>
          <p:cNvSpPr>
            <a:spLocks noChangeShapeType="1"/>
          </p:cNvSpPr>
          <p:nvPr/>
        </p:nvSpPr>
        <p:spPr bwMode="auto">
          <a:xfrm flipV="1">
            <a:off x="4495800" y="3124200"/>
            <a:ext cx="3276600" cy="2362200"/>
          </a:xfrm>
          <a:prstGeom prst="line">
            <a:avLst/>
          </a:prstGeom>
          <a:noFill/>
          <a:ln w="76200">
            <a:solidFill>
              <a:srgbClr val="00CCFF"/>
            </a:solidFill>
            <a:prstDash val="dashDot"/>
            <a:round/>
            <a:headEnd type="oval" w="med" len="med"/>
            <a:tailEnd type="stealth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2" name="Line 6"/>
          <p:cNvSpPr>
            <a:spLocks noChangeShapeType="1"/>
          </p:cNvSpPr>
          <p:nvPr/>
        </p:nvSpPr>
        <p:spPr bwMode="auto">
          <a:xfrm flipV="1">
            <a:off x="5895975" y="4308475"/>
            <a:ext cx="425450" cy="1339850"/>
          </a:xfrm>
          <a:prstGeom prst="line">
            <a:avLst/>
          </a:prstGeom>
          <a:noFill/>
          <a:ln w="76200">
            <a:solidFill>
              <a:srgbClr val="00CCFF"/>
            </a:solidFill>
            <a:prstDash val="dashDot"/>
            <a:round/>
            <a:headEnd type="oval" w="med" len="med"/>
            <a:tailEnd type="stealth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3" name="Line 7"/>
          <p:cNvSpPr>
            <a:spLocks noChangeShapeType="1"/>
          </p:cNvSpPr>
          <p:nvPr/>
        </p:nvSpPr>
        <p:spPr bwMode="auto">
          <a:xfrm flipH="1" flipV="1">
            <a:off x="6429375" y="4237038"/>
            <a:ext cx="758825" cy="1501775"/>
          </a:xfrm>
          <a:prstGeom prst="line">
            <a:avLst/>
          </a:prstGeom>
          <a:noFill/>
          <a:ln w="76200">
            <a:solidFill>
              <a:srgbClr val="00CCFF"/>
            </a:solidFill>
            <a:prstDash val="dashDot"/>
            <a:round/>
            <a:headEnd type="oval" w="med" len="med"/>
            <a:tailEnd type="stealth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5114925" y="5661025"/>
            <a:ext cx="1384300" cy="4572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eaLnBrk="1" hangingPunct="1"/>
            <a:r>
              <a:rPr lang="en-GB" sz="2400">
                <a:solidFill>
                  <a:srgbClr val="000000"/>
                </a:solidFill>
                <a:ea typeface="Arial Unicode MS" pitchFamily="34" charset="-128"/>
              </a:rPr>
              <a:t>Project 2</a:t>
            </a:r>
          </a:p>
        </p:txBody>
      </p:sp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7242175" y="5307013"/>
            <a:ext cx="1384300" cy="4572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eaLnBrk="1" hangingPunct="1"/>
            <a:r>
              <a:rPr lang="en-GB" sz="2400">
                <a:solidFill>
                  <a:srgbClr val="000000"/>
                </a:solidFill>
                <a:ea typeface="Arial Unicode MS" pitchFamily="34" charset="-128"/>
              </a:rPr>
              <a:t>Project 3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7444C-C6C2-4044-B121-1F1C518AACF8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GB" smtClean="0"/>
              <a:t>Review of KM Projects</a:t>
            </a:r>
          </a:p>
        </p:txBody>
      </p:sp>
      <p:sp>
        <p:nvSpPr>
          <p:cNvPr id="20483" name="Rectangle 5"/>
          <p:cNvSpPr>
            <a:spLocks noGrp="1" noChangeArrowheads="1"/>
          </p:cNvSpPr>
          <p:nvPr>
            <p:ph idx="1"/>
          </p:nvPr>
        </p:nvSpPr>
        <p:spPr bwMode="gray">
          <a:xfrm>
            <a:off x="250825" y="1433513"/>
            <a:ext cx="8893175" cy="4497387"/>
          </a:xfrm>
        </p:spPr>
        <p:txBody>
          <a:bodyPr/>
          <a:lstStyle/>
          <a:p>
            <a:pPr marL="0" indent="0">
              <a:buFont typeface="Wingdings" pitchFamily="2" charset="2"/>
              <a:buNone/>
            </a:pPr>
            <a:r>
              <a:rPr lang="en-GB" smtClean="0"/>
              <a:t>Project Reviews or ‘post-mortems’ are examinations at the end of a project to determine if:</a:t>
            </a:r>
          </a:p>
          <a:p>
            <a:pPr marL="0" indent="0">
              <a:buFont typeface="Times New Roman" charset="0"/>
              <a:buChar char="•"/>
            </a:pPr>
            <a:r>
              <a:rPr lang="en-GB" smtClean="0"/>
              <a:t> the objectives of the project were achieved </a:t>
            </a:r>
          </a:p>
          <a:p>
            <a:pPr marL="0" indent="0">
              <a:buFont typeface="Times New Roman" charset="0"/>
              <a:buChar char="•"/>
            </a:pPr>
            <a:r>
              <a:rPr lang="en-GB" smtClean="0"/>
              <a:t> the intended benefits were realised</a:t>
            </a:r>
          </a:p>
          <a:p>
            <a:pPr marL="0" indent="0">
              <a:buFont typeface="Times New Roman" charset="0"/>
              <a:buChar char="•"/>
            </a:pPr>
            <a:r>
              <a:rPr lang="en-GB" smtClean="0"/>
              <a:t> lessons can be learned for future projects </a:t>
            </a:r>
          </a:p>
          <a:p>
            <a:pPr marL="0" indent="0">
              <a:buFont typeface="Wingdings" pitchFamily="2" charset="2"/>
              <a:buNone/>
            </a:pPr>
            <a:endParaRPr lang="en-GB" smtClean="0"/>
          </a:p>
          <a:p>
            <a:pPr marL="0" indent="0"/>
            <a:endParaRPr lang="en-GB" smtClean="0"/>
          </a:p>
          <a:p>
            <a:pPr marL="0" indent="0"/>
            <a:endParaRPr lang="en-GB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7444C-C6C2-4044-B121-1F1C518AACF8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GB" smtClean="0"/>
              <a:t>Assessment Techniques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idx="1"/>
          </p:nvPr>
        </p:nvSpPr>
        <p:spPr>
          <a:xfrm>
            <a:off x="647700" y="1652588"/>
            <a:ext cx="7315200" cy="4114800"/>
          </a:xfrm>
        </p:spPr>
        <p:txBody>
          <a:bodyPr/>
          <a:lstStyle/>
          <a:p>
            <a:pPr marL="533400" indent="-533400">
              <a:buFont typeface="Times New Roman" charset="0"/>
              <a:buAutoNum type="arabicPeriod"/>
            </a:pPr>
            <a:r>
              <a:rPr lang="en-GB" smtClean="0"/>
              <a:t>Objective checklist</a:t>
            </a:r>
          </a:p>
          <a:p>
            <a:pPr marL="533400" indent="-533400">
              <a:buFont typeface="Times New Roman" charset="0"/>
              <a:buAutoNum type="arabicPeriod"/>
            </a:pPr>
            <a:r>
              <a:rPr lang="en-GB" smtClean="0"/>
              <a:t>Questionnaires to determine perception of project success</a:t>
            </a:r>
          </a:p>
          <a:p>
            <a:pPr marL="533400" indent="-533400">
              <a:buFont typeface="Times New Roman" charset="0"/>
              <a:buAutoNum type="arabicPeriod"/>
            </a:pPr>
            <a:r>
              <a:rPr lang="en-GB" smtClean="0"/>
              <a:t>Pre and post project KPIs </a:t>
            </a:r>
          </a:p>
          <a:p>
            <a:pPr marL="533400" indent="-533400">
              <a:buFont typeface="Times New Roman" charset="0"/>
              <a:buAutoNum type="arabicPeriod"/>
            </a:pPr>
            <a:endParaRPr lang="en-GB" smtClean="0"/>
          </a:p>
          <a:p>
            <a:pPr marL="533400" indent="-533400">
              <a:buFont typeface="Times New Roman" charset="0"/>
              <a:buAutoNum type="arabicPeriod"/>
            </a:pPr>
            <a:endParaRPr lang="en-GB" smtClean="0"/>
          </a:p>
        </p:txBody>
      </p:sp>
      <p:pic>
        <p:nvPicPr>
          <p:cNvPr id="21508" name="Picture 5" descr="ar1194805639264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34138" y="3373438"/>
            <a:ext cx="2238375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7444C-C6C2-4044-B121-1F1C518AACF8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GB" smtClean="0"/>
              <a:t>Objective Checklist</a:t>
            </a:r>
          </a:p>
        </p:txBody>
      </p:sp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4527550" y="1671638"/>
            <a:ext cx="3816350" cy="3816350"/>
            <a:chOff x="494" y="1083"/>
            <a:chExt cx="2404" cy="2404"/>
          </a:xfrm>
        </p:grpSpPr>
        <p:pic>
          <p:nvPicPr>
            <p:cNvPr id="22535" name="Picture 5" descr="blog-check-list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 rot="-1191033">
              <a:off x="494" y="1083"/>
              <a:ext cx="2404" cy="2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3" name="Group 19"/>
            <p:cNvGrpSpPr>
              <a:grpSpLocks/>
            </p:cNvGrpSpPr>
            <p:nvPr/>
          </p:nvGrpSpPr>
          <p:grpSpPr bwMode="auto">
            <a:xfrm>
              <a:off x="1111" y="1752"/>
              <a:ext cx="769" cy="778"/>
              <a:chOff x="1111" y="1752"/>
              <a:chExt cx="769" cy="778"/>
            </a:xfrm>
          </p:grpSpPr>
          <p:sp>
            <p:nvSpPr>
              <p:cNvPr id="22537" name="Text Box 6"/>
              <p:cNvSpPr txBox="1">
                <a:spLocks noChangeArrowheads="1"/>
              </p:cNvSpPr>
              <p:nvPr/>
            </p:nvSpPr>
            <p:spPr bwMode="auto">
              <a:xfrm>
                <a:off x="1294" y="1797"/>
                <a:ext cx="586" cy="144"/>
              </a:xfrm>
              <a:prstGeom prst="rect">
                <a:avLst/>
              </a:prstGeom>
              <a:noFill/>
              <a:ln w="12700" algn="ctr">
                <a:noFill/>
                <a:miter lim="800000"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 eaLnBrk="1" hangingPunct="1"/>
                <a:r>
                  <a:rPr lang="en-GB" sz="900" b="1">
                    <a:solidFill>
                      <a:srgbClr val="000000"/>
                    </a:solidFill>
                    <a:latin typeface="Times New Roman" charset="0"/>
                    <a:ea typeface="Arial Unicode MS" pitchFamily="34" charset="-128"/>
                  </a:rPr>
                  <a:t>KM objective 1</a:t>
                </a:r>
              </a:p>
            </p:txBody>
          </p:sp>
          <p:sp>
            <p:nvSpPr>
              <p:cNvPr id="22538" name="Text Box 7"/>
              <p:cNvSpPr txBox="1">
                <a:spLocks noChangeArrowheads="1"/>
              </p:cNvSpPr>
              <p:nvPr/>
            </p:nvSpPr>
            <p:spPr bwMode="auto">
              <a:xfrm>
                <a:off x="1294" y="1915"/>
                <a:ext cx="586" cy="144"/>
              </a:xfrm>
              <a:prstGeom prst="rect">
                <a:avLst/>
              </a:prstGeom>
              <a:noFill/>
              <a:ln w="12700" algn="ctr">
                <a:noFill/>
                <a:miter lim="800000"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 eaLnBrk="1" hangingPunct="1"/>
                <a:r>
                  <a:rPr lang="en-GB" sz="900" b="1">
                    <a:solidFill>
                      <a:srgbClr val="000000"/>
                    </a:solidFill>
                    <a:latin typeface="Times New Roman" charset="0"/>
                    <a:ea typeface="Arial Unicode MS" pitchFamily="34" charset="-128"/>
                  </a:rPr>
                  <a:t>KM objective 2</a:t>
                </a:r>
              </a:p>
            </p:txBody>
          </p:sp>
          <p:sp>
            <p:nvSpPr>
              <p:cNvPr id="22539" name="Text Box 8"/>
              <p:cNvSpPr txBox="1">
                <a:spLocks noChangeArrowheads="1"/>
              </p:cNvSpPr>
              <p:nvPr/>
            </p:nvSpPr>
            <p:spPr bwMode="auto">
              <a:xfrm>
                <a:off x="1294" y="2033"/>
                <a:ext cx="586" cy="144"/>
              </a:xfrm>
              <a:prstGeom prst="rect">
                <a:avLst/>
              </a:prstGeom>
              <a:noFill/>
              <a:ln w="12700" algn="ctr">
                <a:noFill/>
                <a:miter lim="800000"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 eaLnBrk="1" hangingPunct="1"/>
                <a:r>
                  <a:rPr lang="en-GB" sz="900" b="1">
                    <a:solidFill>
                      <a:srgbClr val="000000"/>
                    </a:solidFill>
                    <a:latin typeface="Times New Roman" charset="0"/>
                    <a:ea typeface="Arial Unicode MS" pitchFamily="34" charset="-128"/>
                  </a:rPr>
                  <a:t>KM objective 3</a:t>
                </a:r>
              </a:p>
            </p:txBody>
          </p:sp>
          <p:sp>
            <p:nvSpPr>
              <p:cNvPr id="22540" name="Text Box 9"/>
              <p:cNvSpPr txBox="1">
                <a:spLocks noChangeArrowheads="1"/>
              </p:cNvSpPr>
              <p:nvPr/>
            </p:nvSpPr>
            <p:spPr bwMode="auto">
              <a:xfrm>
                <a:off x="1294" y="2151"/>
                <a:ext cx="586" cy="144"/>
              </a:xfrm>
              <a:prstGeom prst="rect">
                <a:avLst/>
              </a:prstGeom>
              <a:noFill/>
              <a:ln w="12700" algn="ctr">
                <a:noFill/>
                <a:miter lim="800000"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 eaLnBrk="1" hangingPunct="1"/>
                <a:r>
                  <a:rPr lang="en-GB" sz="900" b="1">
                    <a:solidFill>
                      <a:srgbClr val="000000"/>
                    </a:solidFill>
                    <a:latin typeface="Times New Roman" charset="0"/>
                    <a:ea typeface="Arial Unicode MS" pitchFamily="34" charset="-128"/>
                  </a:rPr>
                  <a:t>KM objective 4</a:t>
                </a:r>
              </a:p>
            </p:txBody>
          </p:sp>
          <p:sp>
            <p:nvSpPr>
              <p:cNvPr id="22541" name="Text Box 10"/>
              <p:cNvSpPr txBox="1">
                <a:spLocks noChangeArrowheads="1"/>
              </p:cNvSpPr>
              <p:nvPr/>
            </p:nvSpPr>
            <p:spPr bwMode="auto">
              <a:xfrm>
                <a:off x="1294" y="2269"/>
                <a:ext cx="586" cy="144"/>
              </a:xfrm>
              <a:prstGeom prst="rect">
                <a:avLst/>
              </a:prstGeom>
              <a:noFill/>
              <a:ln w="12700" algn="ctr">
                <a:noFill/>
                <a:miter lim="800000"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 eaLnBrk="1" hangingPunct="1"/>
                <a:r>
                  <a:rPr lang="en-GB" sz="900" b="1">
                    <a:solidFill>
                      <a:srgbClr val="000000"/>
                    </a:solidFill>
                    <a:latin typeface="Times New Roman" charset="0"/>
                    <a:ea typeface="Arial Unicode MS" pitchFamily="34" charset="-128"/>
                  </a:rPr>
                  <a:t>KM objective 5</a:t>
                </a:r>
              </a:p>
            </p:txBody>
          </p:sp>
          <p:sp>
            <p:nvSpPr>
              <p:cNvPr id="22542" name="Text Box 11"/>
              <p:cNvSpPr txBox="1">
                <a:spLocks noChangeArrowheads="1"/>
              </p:cNvSpPr>
              <p:nvPr/>
            </p:nvSpPr>
            <p:spPr bwMode="auto">
              <a:xfrm>
                <a:off x="1294" y="2386"/>
                <a:ext cx="586" cy="144"/>
              </a:xfrm>
              <a:prstGeom prst="rect">
                <a:avLst/>
              </a:prstGeom>
              <a:noFill/>
              <a:ln w="12700" algn="ctr">
                <a:noFill/>
                <a:miter lim="800000"/>
                <a:headEnd/>
                <a:tailEnd/>
              </a:ln>
            </p:spPr>
            <p:txBody>
              <a:bodyPr wrap="none" lIns="90000" tIns="46800" rIns="90000" bIns="46800">
                <a:spAutoFit/>
              </a:bodyPr>
              <a:lstStyle/>
              <a:p>
                <a:pPr eaLnBrk="1" hangingPunct="1"/>
                <a:r>
                  <a:rPr lang="en-GB" sz="900" b="1">
                    <a:solidFill>
                      <a:srgbClr val="000000"/>
                    </a:solidFill>
                    <a:latin typeface="Times New Roman" charset="0"/>
                    <a:ea typeface="Arial Unicode MS" pitchFamily="34" charset="-128"/>
                  </a:rPr>
                  <a:t>KM objective 6</a:t>
                </a:r>
              </a:p>
            </p:txBody>
          </p:sp>
          <p:sp>
            <p:nvSpPr>
              <p:cNvPr id="22543" name="Text Box 12"/>
              <p:cNvSpPr txBox="1">
                <a:spLocks noChangeArrowheads="1"/>
              </p:cNvSpPr>
              <p:nvPr/>
            </p:nvSpPr>
            <p:spPr bwMode="auto">
              <a:xfrm>
                <a:off x="1111" y="1752"/>
                <a:ext cx="136" cy="212"/>
              </a:xfrm>
              <a:prstGeom prst="rect">
                <a:avLst/>
              </a:prstGeom>
              <a:noFill/>
              <a:ln w="12700" algn="ctr">
                <a:noFill/>
                <a:miter lim="800000"/>
                <a:headEnd/>
                <a:tailEnd/>
              </a:ln>
            </p:spPr>
            <p:txBody>
              <a:bodyPr lIns="90000" tIns="46800" rIns="90000" bIns="46800">
                <a:spAutoFit/>
              </a:bodyPr>
              <a:lstStyle/>
              <a:p>
                <a:pPr eaLnBrk="1" hangingPunct="1">
                  <a:spcBef>
                    <a:spcPct val="50000"/>
                  </a:spcBef>
                </a:pPr>
                <a:r>
                  <a:rPr lang="en-GB" sz="1600" b="1">
                    <a:solidFill>
                      <a:srgbClr val="FF0000"/>
                    </a:solidFill>
                    <a:latin typeface="Agency FB" pitchFamily="34" charset="0"/>
                    <a:ea typeface="Arial Unicode MS" pitchFamily="34" charset="-128"/>
                  </a:rPr>
                  <a:t>√</a:t>
                </a:r>
              </a:p>
            </p:txBody>
          </p:sp>
          <p:sp>
            <p:nvSpPr>
              <p:cNvPr id="22544" name="Text Box 14"/>
              <p:cNvSpPr txBox="1">
                <a:spLocks noChangeArrowheads="1"/>
              </p:cNvSpPr>
              <p:nvPr/>
            </p:nvSpPr>
            <p:spPr bwMode="auto">
              <a:xfrm>
                <a:off x="1111" y="1864"/>
                <a:ext cx="136" cy="212"/>
              </a:xfrm>
              <a:prstGeom prst="rect">
                <a:avLst/>
              </a:prstGeom>
              <a:noFill/>
              <a:ln w="12700" algn="ctr">
                <a:noFill/>
                <a:miter lim="800000"/>
                <a:headEnd/>
                <a:tailEnd/>
              </a:ln>
            </p:spPr>
            <p:txBody>
              <a:bodyPr lIns="90000" tIns="46800" rIns="90000" bIns="46800">
                <a:spAutoFit/>
              </a:bodyPr>
              <a:lstStyle/>
              <a:p>
                <a:pPr eaLnBrk="1" hangingPunct="1">
                  <a:spcBef>
                    <a:spcPct val="50000"/>
                  </a:spcBef>
                </a:pPr>
                <a:r>
                  <a:rPr lang="en-GB" sz="1600" b="1">
                    <a:solidFill>
                      <a:srgbClr val="FF0000"/>
                    </a:solidFill>
                    <a:latin typeface="Agency FB" pitchFamily="34" charset="0"/>
                    <a:ea typeface="Arial Unicode MS" pitchFamily="34" charset="-128"/>
                  </a:rPr>
                  <a:t>√</a:t>
                </a:r>
              </a:p>
            </p:txBody>
          </p:sp>
          <p:sp>
            <p:nvSpPr>
              <p:cNvPr id="22545" name="Text Box 15"/>
              <p:cNvSpPr txBox="1">
                <a:spLocks noChangeArrowheads="1"/>
              </p:cNvSpPr>
              <p:nvPr/>
            </p:nvSpPr>
            <p:spPr bwMode="auto">
              <a:xfrm>
                <a:off x="1111" y="1976"/>
                <a:ext cx="136" cy="212"/>
              </a:xfrm>
              <a:prstGeom prst="rect">
                <a:avLst/>
              </a:prstGeom>
              <a:noFill/>
              <a:ln w="12700" algn="ctr">
                <a:noFill/>
                <a:miter lim="800000"/>
                <a:headEnd/>
                <a:tailEnd/>
              </a:ln>
            </p:spPr>
            <p:txBody>
              <a:bodyPr lIns="90000" tIns="46800" rIns="90000" bIns="46800">
                <a:spAutoFit/>
              </a:bodyPr>
              <a:lstStyle/>
              <a:p>
                <a:pPr eaLnBrk="1" hangingPunct="1">
                  <a:spcBef>
                    <a:spcPct val="50000"/>
                  </a:spcBef>
                </a:pPr>
                <a:r>
                  <a:rPr lang="en-GB" sz="1600" b="1">
                    <a:solidFill>
                      <a:srgbClr val="FF0000"/>
                    </a:solidFill>
                    <a:latin typeface="Agency FB" pitchFamily="34" charset="0"/>
                    <a:ea typeface="Arial Unicode MS" pitchFamily="34" charset="-128"/>
                  </a:rPr>
                  <a:t>√</a:t>
                </a:r>
              </a:p>
            </p:txBody>
          </p:sp>
          <p:sp>
            <p:nvSpPr>
              <p:cNvPr id="22546" name="Text Box 16"/>
              <p:cNvSpPr txBox="1">
                <a:spLocks noChangeArrowheads="1"/>
              </p:cNvSpPr>
              <p:nvPr/>
            </p:nvSpPr>
            <p:spPr bwMode="auto">
              <a:xfrm>
                <a:off x="1111" y="2088"/>
                <a:ext cx="136" cy="212"/>
              </a:xfrm>
              <a:prstGeom prst="rect">
                <a:avLst/>
              </a:prstGeom>
              <a:noFill/>
              <a:ln w="12700" algn="ctr">
                <a:noFill/>
                <a:miter lim="800000"/>
                <a:headEnd/>
                <a:tailEnd/>
              </a:ln>
            </p:spPr>
            <p:txBody>
              <a:bodyPr lIns="90000" tIns="46800" rIns="90000" bIns="46800">
                <a:spAutoFit/>
              </a:bodyPr>
              <a:lstStyle/>
              <a:p>
                <a:pPr eaLnBrk="1" hangingPunct="1">
                  <a:spcBef>
                    <a:spcPct val="50000"/>
                  </a:spcBef>
                </a:pPr>
                <a:r>
                  <a:rPr lang="en-GB" sz="1600" b="1">
                    <a:solidFill>
                      <a:srgbClr val="FF0000"/>
                    </a:solidFill>
                    <a:latin typeface="Agency FB" pitchFamily="34" charset="0"/>
                    <a:ea typeface="Arial Unicode MS" pitchFamily="34" charset="-128"/>
                  </a:rPr>
                  <a:t>√</a:t>
                </a:r>
              </a:p>
            </p:txBody>
          </p:sp>
          <p:sp>
            <p:nvSpPr>
              <p:cNvPr id="22547" name="Text Box 17"/>
              <p:cNvSpPr txBox="1">
                <a:spLocks noChangeArrowheads="1"/>
              </p:cNvSpPr>
              <p:nvPr/>
            </p:nvSpPr>
            <p:spPr bwMode="auto">
              <a:xfrm>
                <a:off x="1111" y="2200"/>
                <a:ext cx="136" cy="212"/>
              </a:xfrm>
              <a:prstGeom prst="rect">
                <a:avLst/>
              </a:prstGeom>
              <a:noFill/>
              <a:ln w="12700" algn="ctr">
                <a:noFill/>
                <a:miter lim="800000"/>
                <a:headEnd/>
                <a:tailEnd/>
              </a:ln>
            </p:spPr>
            <p:txBody>
              <a:bodyPr lIns="90000" tIns="46800" rIns="90000" bIns="46800">
                <a:spAutoFit/>
              </a:bodyPr>
              <a:lstStyle/>
              <a:p>
                <a:pPr eaLnBrk="1" hangingPunct="1">
                  <a:spcBef>
                    <a:spcPct val="50000"/>
                  </a:spcBef>
                </a:pPr>
                <a:r>
                  <a:rPr lang="en-GB" sz="1600" b="1">
                    <a:solidFill>
                      <a:srgbClr val="FF0000"/>
                    </a:solidFill>
                    <a:latin typeface="Agency FB" pitchFamily="34" charset="0"/>
                    <a:ea typeface="Arial Unicode MS" pitchFamily="34" charset="-128"/>
                  </a:rPr>
                  <a:t>√</a:t>
                </a:r>
              </a:p>
            </p:txBody>
          </p:sp>
          <p:sp>
            <p:nvSpPr>
              <p:cNvPr id="22548" name="Text Box 18"/>
              <p:cNvSpPr txBox="1">
                <a:spLocks noChangeArrowheads="1"/>
              </p:cNvSpPr>
              <p:nvPr/>
            </p:nvSpPr>
            <p:spPr bwMode="auto">
              <a:xfrm>
                <a:off x="1111" y="2311"/>
                <a:ext cx="136" cy="212"/>
              </a:xfrm>
              <a:prstGeom prst="rect">
                <a:avLst/>
              </a:prstGeom>
              <a:noFill/>
              <a:ln w="12700" algn="ctr">
                <a:noFill/>
                <a:miter lim="800000"/>
                <a:headEnd/>
                <a:tailEnd/>
              </a:ln>
            </p:spPr>
            <p:txBody>
              <a:bodyPr lIns="90000" tIns="46800" rIns="90000" bIns="46800">
                <a:spAutoFit/>
              </a:bodyPr>
              <a:lstStyle/>
              <a:p>
                <a:pPr eaLnBrk="1" hangingPunct="1">
                  <a:spcBef>
                    <a:spcPct val="50000"/>
                  </a:spcBef>
                </a:pPr>
                <a:r>
                  <a:rPr lang="en-GB" sz="1600" b="1">
                    <a:solidFill>
                      <a:srgbClr val="FF0000"/>
                    </a:solidFill>
                    <a:latin typeface="Agency FB" pitchFamily="34" charset="0"/>
                    <a:ea typeface="Arial Unicode MS" pitchFamily="34" charset="-128"/>
                  </a:rPr>
                  <a:t>√</a:t>
                </a:r>
              </a:p>
            </p:txBody>
          </p:sp>
        </p:grpSp>
      </p:grpSp>
      <p:pic>
        <p:nvPicPr>
          <p:cNvPr id="22532" name="Picture 22" descr="Happy%20Business%20ma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7175" y="1733550"/>
            <a:ext cx="2770188" cy="421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7240" name="AutoShape 24"/>
          <p:cNvSpPr>
            <a:spLocks noChangeArrowheads="1"/>
          </p:cNvSpPr>
          <p:nvPr/>
        </p:nvSpPr>
        <p:spPr bwMode="auto">
          <a:xfrm>
            <a:off x="2352675" y="1724025"/>
            <a:ext cx="1885950" cy="1152525"/>
          </a:xfrm>
          <a:prstGeom prst="wedgeEllipseCallout">
            <a:avLst>
              <a:gd name="adj1" fmla="val -75338"/>
              <a:gd name="adj2" fmla="val 65426"/>
            </a:avLst>
          </a:prstGeom>
          <a:solidFill>
            <a:schemeClr val="tx2"/>
          </a:solidFill>
          <a:ln w="12700" algn="ctr">
            <a:noFill/>
            <a:miter lim="800000"/>
            <a:headEnd/>
            <a:tailEnd/>
          </a:ln>
        </p:spPr>
        <p:txBody>
          <a:bodyPr lIns="90000" tIns="46800" rIns="90000" bIns="46800"/>
          <a:lstStyle/>
          <a:p>
            <a:pPr algn="ctr" eaLnBrk="1" hangingPunct="1"/>
            <a:r>
              <a:rPr lang="en-GB" sz="1200">
                <a:solidFill>
                  <a:schemeClr val="bg1"/>
                </a:solidFill>
                <a:ea typeface="Arial Unicode MS" pitchFamily="34" charset="-128"/>
              </a:rPr>
              <a:t>We’ve achieved our objectives and…..</a:t>
            </a:r>
          </a:p>
        </p:txBody>
      </p:sp>
      <p:sp>
        <p:nvSpPr>
          <p:cNvPr id="137241" name="AutoShape 25"/>
          <p:cNvSpPr>
            <a:spLocks noChangeArrowheads="1"/>
          </p:cNvSpPr>
          <p:nvPr/>
        </p:nvSpPr>
        <p:spPr bwMode="auto">
          <a:xfrm>
            <a:off x="2816225" y="3216275"/>
            <a:ext cx="1885950" cy="1152525"/>
          </a:xfrm>
          <a:prstGeom prst="wedgeEllipseCallout">
            <a:avLst>
              <a:gd name="adj1" fmla="val -88468"/>
              <a:gd name="adj2" fmla="val -45315"/>
            </a:avLst>
          </a:prstGeom>
          <a:solidFill>
            <a:schemeClr val="tx2"/>
          </a:solidFill>
          <a:ln w="12700" algn="ctr">
            <a:noFill/>
            <a:miter lim="800000"/>
            <a:headEnd/>
            <a:tailEnd/>
          </a:ln>
        </p:spPr>
        <p:txBody>
          <a:bodyPr lIns="90000" tIns="46800" rIns="90000" bIns="46800"/>
          <a:lstStyle/>
          <a:p>
            <a:pPr algn="ctr" eaLnBrk="1" hangingPunct="1"/>
            <a:r>
              <a:rPr lang="en-GB" sz="1200">
                <a:solidFill>
                  <a:schemeClr val="bg1"/>
                </a:solidFill>
                <a:ea typeface="Arial Unicode MS" pitchFamily="34" charset="-128"/>
              </a:rPr>
              <a:t>Completed on time and within budget so the project must be a success!!</a:t>
            </a:r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7444C-C6C2-4044-B121-1F1C518AACF8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7240" grpId="0" animBg="1"/>
      <p:bldP spid="13724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GB" smtClean="0"/>
              <a:t>Questionnaires or Critiques</a:t>
            </a:r>
          </a:p>
        </p:txBody>
      </p:sp>
      <p:pic>
        <p:nvPicPr>
          <p:cNvPr id="23555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44563" y="1924050"/>
            <a:ext cx="2822575" cy="376396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</p:pic>
      <p:sp>
        <p:nvSpPr>
          <p:cNvPr id="23556" name="Text Box 6"/>
          <p:cNvSpPr txBox="1">
            <a:spLocks noChangeArrowheads="1"/>
          </p:cNvSpPr>
          <p:nvPr/>
        </p:nvSpPr>
        <p:spPr bwMode="auto">
          <a:xfrm>
            <a:off x="1052513" y="1649413"/>
            <a:ext cx="2779712" cy="336550"/>
          </a:xfrm>
          <a:prstGeom prst="rect">
            <a:avLst/>
          </a:prstGeom>
          <a:solidFill>
            <a:srgbClr val="FFFF99"/>
          </a:solidFill>
          <a:ln w="12700" algn="ctr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eaLnBrk="1" hangingPunct="1"/>
            <a:r>
              <a:rPr lang="en-GB" sz="1600" b="1">
                <a:solidFill>
                  <a:srgbClr val="000000"/>
                </a:solidFill>
                <a:ea typeface="Arial Unicode MS" pitchFamily="34" charset="-128"/>
              </a:rPr>
              <a:t>KM Project Questionnaire</a:t>
            </a:r>
          </a:p>
        </p:txBody>
      </p:sp>
      <p:sp>
        <p:nvSpPr>
          <p:cNvPr id="23557" name="Rectangle 9"/>
          <p:cNvSpPr>
            <a:spLocks noChangeArrowheads="1"/>
          </p:cNvSpPr>
          <p:nvPr/>
        </p:nvSpPr>
        <p:spPr bwMode="auto">
          <a:xfrm>
            <a:off x="1054100" y="1993900"/>
            <a:ext cx="2781300" cy="3810000"/>
          </a:xfrm>
          <a:prstGeom prst="rect">
            <a:avLst/>
          </a:prstGeom>
          <a:noFill/>
          <a:ln w="12700" algn="ctr">
            <a:solidFill>
              <a:srgbClr val="000000"/>
            </a:solidFill>
            <a:miter lim="800000"/>
            <a:headEnd/>
            <a:tailEnd/>
          </a:ln>
        </p:spPr>
        <p:txBody>
          <a:bodyPr wrap="none" lIns="90000" tIns="46800" rIns="90000" bIns="46800" anchor="ctr">
            <a:spAutoFit/>
          </a:bodyPr>
          <a:lstStyle/>
          <a:p>
            <a:pPr algn="ctr" eaLnBrk="1" hangingPunct="1"/>
            <a:endParaRPr lang="en-GB" sz="2400">
              <a:solidFill>
                <a:schemeClr val="accent2"/>
              </a:solidFill>
              <a:latin typeface="Times New Roman" charset="0"/>
              <a:ea typeface="Arial Unicode MS" pitchFamily="34" charset="-128"/>
            </a:endParaRPr>
          </a:p>
        </p:txBody>
      </p:sp>
      <p:pic>
        <p:nvPicPr>
          <p:cNvPr id="23558" name="Picture 15" descr="H1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9125" y="3076575"/>
            <a:ext cx="4095750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9" name="AutoShape 16"/>
          <p:cNvSpPr>
            <a:spLocks noChangeArrowheads="1"/>
          </p:cNvSpPr>
          <p:nvPr/>
        </p:nvSpPr>
        <p:spPr bwMode="auto">
          <a:xfrm>
            <a:off x="6858000" y="1193800"/>
            <a:ext cx="1930400" cy="1841500"/>
          </a:xfrm>
          <a:prstGeom prst="cloudCallout">
            <a:avLst>
              <a:gd name="adj1" fmla="val -29278"/>
              <a:gd name="adj2" fmla="val 78708"/>
            </a:avLst>
          </a:prstGeom>
          <a:noFill/>
          <a:ln w="12700">
            <a:solidFill>
              <a:srgbClr val="000000"/>
            </a:solidFill>
            <a:round/>
            <a:headEnd/>
            <a:tailEnd/>
          </a:ln>
        </p:spPr>
        <p:txBody>
          <a:bodyPr lIns="90000" tIns="46800" rIns="90000" bIns="46800"/>
          <a:lstStyle/>
          <a:p>
            <a:pPr algn="ctr" eaLnBrk="1" hangingPunct="1"/>
            <a:r>
              <a:rPr lang="en-GB" sz="1600" dirty="0">
                <a:solidFill>
                  <a:srgbClr val="000000"/>
                </a:solidFill>
                <a:ea typeface="Arial Unicode MS" pitchFamily="34" charset="-128"/>
              </a:rPr>
              <a:t>In my opinion this project was a great success!!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7444C-C6C2-4044-B121-1F1C518AACF8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GB" smtClean="0"/>
              <a:t>Contents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854075" y="1433513"/>
            <a:ext cx="7315200" cy="41148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AutoNum type="arabicPeriod"/>
            </a:pPr>
            <a:r>
              <a:rPr lang="en-GB" sz="2400" smtClean="0"/>
              <a:t>Choice of NKM project</a:t>
            </a:r>
          </a:p>
          <a:p>
            <a:pPr>
              <a:lnSpc>
                <a:spcPct val="90000"/>
              </a:lnSpc>
              <a:buFontTx/>
              <a:buAutoNum type="arabicPeriod"/>
            </a:pPr>
            <a:r>
              <a:rPr lang="en-GB" sz="2400" smtClean="0"/>
              <a:t>NKM project prerequisites</a:t>
            </a:r>
          </a:p>
          <a:p>
            <a:pPr>
              <a:lnSpc>
                <a:spcPct val="90000"/>
              </a:lnSpc>
              <a:buFontTx/>
              <a:buAutoNum type="arabicPeriod"/>
            </a:pPr>
            <a:r>
              <a:rPr lang="en-GB" sz="2400" smtClean="0"/>
              <a:t>Implementation aspects</a:t>
            </a:r>
          </a:p>
          <a:p>
            <a:pPr>
              <a:lnSpc>
                <a:spcPct val="90000"/>
              </a:lnSpc>
              <a:buFontTx/>
              <a:buAutoNum type="arabicPeriod"/>
            </a:pPr>
            <a:r>
              <a:rPr lang="en-GB" sz="2400" smtClean="0"/>
              <a:t>Key success factors</a:t>
            </a:r>
          </a:p>
          <a:p>
            <a:pPr>
              <a:lnSpc>
                <a:spcPct val="90000"/>
              </a:lnSpc>
              <a:buFontTx/>
              <a:buAutoNum type="arabicPeriod"/>
            </a:pPr>
            <a:r>
              <a:rPr lang="en-GB" sz="2400" smtClean="0"/>
              <a:t>NKM programmes</a:t>
            </a:r>
          </a:p>
          <a:p>
            <a:pPr>
              <a:lnSpc>
                <a:spcPct val="90000"/>
              </a:lnSpc>
              <a:buFontTx/>
              <a:buAutoNum type="arabicPeriod"/>
            </a:pPr>
            <a:r>
              <a:rPr lang="en-GB" sz="2400" smtClean="0"/>
              <a:t>Review of KM projects</a:t>
            </a:r>
          </a:p>
          <a:p>
            <a:pPr>
              <a:lnSpc>
                <a:spcPct val="90000"/>
              </a:lnSpc>
              <a:buFontTx/>
              <a:buAutoNum type="arabicPeriod"/>
            </a:pPr>
            <a:r>
              <a:rPr lang="en-GB" sz="2400" smtClean="0"/>
              <a:t>Questions</a:t>
            </a:r>
          </a:p>
          <a:p>
            <a:pPr>
              <a:lnSpc>
                <a:spcPct val="90000"/>
              </a:lnSpc>
              <a:buFontTx/>
              <a:buAutoNum type="arabicPeriod"/>
            </a:pPr>
            <a:endParaRPr lang="en-GB" sz="2400" smtClean="0"/>
          </a:p>
          <a:p>
            <a:pPr>
              <a:lnSpc>
                <a:spcPct val="90000"/>
              </a:lnSpc>
              <a:buFontTx/>
              <a:buAutoNum type="arabicPeriod"/>
            </a:pPr>
            <a:endParaRPr lang="en-GB" sz="2400" smtClean="0"/>
          </a:p>
          <a:p>
            <a:pPr>
              <a:lnSpc>
                <a:spcPct val="90000"/>
              </a:lnSpc>
              <a:buFontTx/>
              <a:buAutoNum type="arabicPeriod"/>
            </a:pPr>
            <a:endParaRPr lang="en-GB" sz="240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7444C-C6C2-4044-B121-1F1C518AACF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GB" smtClean="0"/>
              <a:t>Using KPIs</a:t>
            </a: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2827338" y="1663700"/>
            <a:ext cx="5978525" cy="3940175"/>
            <a:chOff x="1469" y="1352"/>
            <a:chExt cx="3766" cy="2482"/>
          </a:xfrm>
        </p:grpSpPr>
        <p:pic>
          <p:nvPicPr>
            <p:cNvPr id="24583" name="Picture 5" descr="chart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665" y="1389"/>
              <a:ext cx="3570" cy="23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9270" name="Text Box 6"/>
            <p:cNvSpPr txBox="1">
              <a:spLocks noChangeArrowheads="1"/>
            </p:cNvSpPr>
            <p:nvPr/>
          </p:nvSpPr>
          <p:spPr bwMode="auto">
            <a:xfrm>
              <a:off x="2280" y="1352"/>
              <a:ext cx="2600" cy="250"/>
            </a:xfrm>
            <a:prstGeom prst="rect">
              <a:avLst/>
            </a:prstGeom>
            <a:solidFill>
              <a:srgbClr val="FFFFFF"/>
            </a:solidFill>
            <a:ln w="12700" algn="ctr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 eaLnBrk="1" hangingPunct="1">
                <a:spcBef>
                  <a:spcPct val="50000"/>
                </a:spcBef>
                <a:defRPr/>
              </a:pPr>
              <a:r>
                <a:rPr lang="en-GB" sz="2000" u="sng"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Key Performance Indicator 1</a:t>
              </a:r>
            </a:p>
          </p:txBody>
        </p:sp>
        <p:sp>
          <p:nvSpPr>
            <p:cNvPr id="24585" name="Text Box 7"/>
            <p:cNvSpPr txBox="1">
              <a:spLocks noChangeArrowheads="1"/>
            </p:cNvSpPr>
            <p:nvPr/>
          </p:nvSpPr>
          <p:spPr bwMode="auto">
            <a:xfrm>
              <a:off x="1728" y="3584"/>
              <a:ext cx="3504" cy="250"/>
            </a:xfrm>
            <a:prstGeom prst="rect">
              <a:avLst/>
            </a:prstGeom>
            <a:solidFill>
              <a:srgbClr val="FFFFFF"/>
            </a:solidFill>
            <a:ln w="12700" algn="ctr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GB" sz="2000">
                  <a:solidFill>
                    <a:srgbClr val="000000"/>
                  </a:solidFill>
                  <a:ea typeface="Arial Unicode MS" pitchFamily="34" charset="-128"/>
                </a:rPr>
                <a:t>                    Time </a:t>
              </a:r>
            </a:p>
          </p:txBody>
        </p:sp>
        <p:sp>
          <p:nvSpPr>
            <p:cNvPr id="24586" name="Line 8"/>
            <p:cNvSpPr>
              <a:spLocks noChangeShapeType="1"/>
            </p:cNvSpPr>
            <p:nvPr/>
          </p:nvSpPr>
          <p:spPr bwMode="auto">
            <a:xfrm>
              <a:off x="3120" y="3696"/>
              <a:ext cx="872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wrap="none"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4587" name="Line 9"/>
            <p:cNvSpPr>
              <a:spLocks noChangeShapeType="1"/>
            </p:cNvSpPr>
            <p:nvPr/>
          </p:nvSpPr>
          <p:spPr bwMode="auto">
            <a:xfrm>
              <a:off x="2136" y="2472"/>
              <a:ext cx="848" cy="824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 lIns="90000" tIns="46800" rIns="90000" bIns="46800">
              <a:spAutoFit/>
            </a:bodyPr>
            <a:lstStyle/>
            <a:p>
              <a:endParaRPr lang="en-US"/>
            </a:p>
          </p:txBody>
        </p:sp>
        <p:sp>
          <p:nvSpPr>
            <p:cNvPr id="24588" name="Text Box 10"/>
            <p:cNvSpPr txBox="1">
              <a:spLocks noChangeArrowheads="1"/>
            </p:cNvSpPr>
            <p:nvPr/>
          </p:nvSpPr>
          <p:spPr bwMode="auto">
            <a:xfrm>
              <a:off x="1847" y="2137"/>
              <a:ext cx="1575" cy="288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eaLnBrk="1" hangingPunct="1"/>
              <a:r>
                <a:rPr lang="en-GB" sz="2400">
                  <a:solidFill>
                    <a:srgbClr val="000000"/>
                  </a:solidFill>
                  <a:ea typeface="Arial Unicode MS" pitchFamily="34" charset="-128"/>
                </a:rPr>
                <a:t>KM Project starts</a:t>
              </a:r>
            </a:p>
          </p:txBody>
        </p:sp>
        <p:sp>
          <p:nvSpPr>
            <p:cNvPr id="24589" name="Text Box 11"/>
            <p:cNvSpPr txBox="1">
              <a:spLocks noChangeArrowheads="1"/>
            </p:cNvSpPr>
            <p:nvPr/>
          </p:nvSpPr>
          <p:spPr bwMode="auto">
            <a:xfrm rot="10800000">
              <a:off x="1469" y="1592"/>
              <a:ext cx="306" cy="2050"/>
            </a:xfrm>
            <a:prstGeom prst="rect">
              <a:avLst/>
            </a:prstGeom>
            <a:solidFill>
              <a:srgbClr val="FFFFFF"/>
            </a:solidFill>
            <a:ln w="12700" algn="ctr">
              <a:noFill/>
              <a:miter lim="800000"/>
              <a:headEnd/>
              <a:tailEnd/>
            </a:ln>
          </p:spPr>
          <p:txBody>
            <a:bodyPr vert="eaVert" lIns="90000" tIns="46800" rIns="90000" bIns="46800">
              <a:spAutoFit/>
            </a:bodyPr>
            <a:lstStyle/>
            <a:p>
              <a:pPr eaLnBrk="1" hangingPunct="1">
                <a:spcBef>
                  <a:spcPct val="50000"/>
                </a:spcBef>
              </a:pPr>
              <a:r>
                <a:rPr lang="en-GB" sz="2000">
                  <a:solidFill>
                    <a:srgbClr val="000000"/>
                  </a:solidFill>
                  <a:ea typeface="Arial Unicode MS" pitchFamily="34" charset="-128"/>
                </a:rPr>
                <a:t>                    Performance </a:t>
              </a:r>
            </a:p>
          </p:txBody>
        </p:sp>
      </p:grpSp>
      <p:pic>
        <p:nvPicPr>
          <p:cNvPr id="24580" name="Picture 14" descr="wo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9788" y="1271588"/>
            <a:ext cx="1444625" cy="103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16" descr="kids_happy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1175" y="3165475"/>
            <a:ext cx="2381250" cy="2381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2" name="AutoShape 17"/>
          <p:cNvSpPr>
            <a:spLocks noChangeArrowheads="1"/>
          </p:cNvSpPr>
          <p:nvPr/>
        </p:nvSpPr>
        <p:spPr bwMode="auto">
          <a:xfrm flipH="1">
            <a:off x="190500" y="2286000"/>
            <a:ext cx="1308100" cy="1016000"/>
          </a:xfrm>
          <a:prstGeom prst="wedgeRoundRectCallout">
            <a:avLst>
              <a:gd name="adj1" fmla="val -53278"/>
              <a:gd name="adj2" fmla="val 124218"/>
              <a:gd name="adj3" fmla="val 16667"/>
            </a:avLst>
          </a:prstGeom>
          <a:solidFill>
            <a:schemeClr val="tx2"/>
          </a:solidFill>
          <a:ln w="12700" algn="ctr">
            <a:solidFill>
              <a:srgbClr val="000000"/>
            </a:solidFill>
            <a:miter lim="800000"/>
            <a:headEnd/>
            <a:tailEnd/>
          </a:ln>
        </p:spPr>
        <p:txBody>
          <a:bodyPr lIns="90000" tIns="46800" rIns="90000" bIns="46800"/>
          <a:lstStyle/>
          <a:p>
            <a:pPr algn="ctr" eaLnBrk="1" hangingPunct="1"/>
            <a:r>
              <a:rPr lang="en-GB">
                <a:solidFill>
                  <a:schemeClr val="bg1"/>
                </a:solidFill>
                <a:ea typeface="Arial Unicode MS" pitchFamily="34" charset="-128"/>
              </a:rPr>
              <a:t>What a great project!!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7444C-C6C2-4044-B121-1F1C518AACF8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GB" smtClean="0"/>
              <a:t>Summary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1196975"/>
            <a:ext cx="8593138" cy="4824413"/>
          </a:xfrm>
        </p:spPr>
        <p:txBody>
          <a:bodyPr/>
          <a:lstStyle/>
          <a:p>
            <a:pPr>
              <a:buFont typeface="Times New Roman" charset="0"/>
              <a:buChar char="•"/>
            </a:pPr>
            <a:r>
              <a:rPr lang="en-GB" sz="2400" smtClean="0"/>
              <a:t>There are key success factors to consider at the outset when selecting and planning NKM projects</a:t>
            </a:r>
            <a:endParaRPr lang="en-GB" smtClean="0"/>
          </a:p>
          <a:p>
            <a:pPr>
              <a:buFont typeface="Times New Roman" charset="0"/>
              <a:buChar char="•"/>
            </a:pPr>
            <a:r>
              <a:rPr lang="en-GB" sz="2400" smtClean="0"/>
              <a:t>Certain pre-requisites must be in place to ensure success</a:t>
            </a:r>
          </a:p>
          <a:p>
            <a:pPr>
              <a:buFont typeface="Times New Roman" charset="0"/>
              <a:buChar char="•"/>
            </a:pPr>
            <a:r>
              <a:rPr lang="en-GB" sz="2400" smtClean="0"/>
              <a:t>Managing NKM projects is very similar to managing  ‘change management projects’ </a:t>
            </a:r>
          </a:p>
          <a:p>
            <a:pPr>
              <a:buFont typeface="Times New Roman" charset="0"/>
              <a:buChar char="•"/>
            </a:pPr>
            <a:r>
              <a:rPr lang="en-GB" sz="2400" smtClean="0"/>
              <a:t>Portfolio management or programme management is used to run multiple KM initiatives</a:t>
            </a:r>
          </a:p>
          <a:p>
            <a:pPr>
              <a:buFont typeface="Times New Roman" charset="0"/>
              <a:buChar char="•"/>
            </a:pPr>
            <a:r>
              <a:rPr lang="en-GB" sz="2400" smtClean="0"/>
              <a:t>Different techniques can be used to determine success of NKM projects</a:t>
            </a:r>
          </a:p>
          <a:p>
            <a:pPr>
              <a:buFont typeface="Times New Roman" charset="0"/>
              <a:buChar char="•"/>
            </a:pPr>
            <a:endParaRPr lang="en-GB" sz="2400" smtClean="0"/>
          </a:p>
          <a:p>
            <a:pPr>
              <a:buFont typeface="Wingdings" pitchFamily="2" charset="2"/>
              <a:buChar char="•"/>
            </a:pPr>
            <a:endParaRPr lang="en-GB" sz="240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7444C-C6C2-4044-B121-1F1C518AACF8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79613" y="2133600"/>
            <a:ext cx="5184775" cy="3054350"/>
          </a:xfrm>
        </p:spPr>
        <p:txBody>
          <a:bodyPr/>
          <a:lstStyle/>
          <a:p>
            <a:pPr algn="ctr"/>
            <a:r>
              <a:rPr lang="en-GB" smtClean="0"/>
              <a:t>Thank You For Your Attention </a:t>
            </a:r>
            <a:br>
              <a:rPr lang="en-GB" smtClean="0"/>
            </a:br>
            <a:r>
              <a:rPr lang="en-GB" smtClean="0"/>
              <a:t/>
            </a:r>
            <a:br>
              <a:rPr lang="en-GB" smtClean="0"/>
            </a:br>
            <a:r>
              <a:rPr lang="en-GB" smtClean="0"/>
              <a:t>Questions 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GB" smtClean="0"/>
              <a:t>Selecting NKM Projects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idx="1"/>
          </p:nvPr>
        </p:nvSpPr>
        <p:spPr>
          <a:xfrm>
            <a:off x="282575" y="1371600"/>
            <a:ext cx="6280150" cy="4497388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GB" sz="2400" u="sng" smtClean="0"/>
              <a:t>Reactive</a:t>
            </a:r>
          </a:p>
          <a:p>
            <a:pPr>
              <a:lnSpc>
                <a:spcPct val="90000"/>
              </a:lnSpc>
            </a:pPr>
            <a:r>
              <a:rPr lang="en-GB" sz="2400" smtClean="0"/>
              <a:t>Legislation</a:t>
            </a:r>
          </a:p>
          <a:p>
            <a:pPr>
              <a:lnSpc>
                <a:spcPct val="90000"/>
              </a:lnSpc>
            </a:pPr>
            <a:r>
              <a:rPr lang="en-GB" sz="2400" smtClean="0"/>
              <a:t>Customer/stakeholder requirements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GB" sz="2400" u="sng" smtClean="0"/>
              <a:t>Proactive</a:t>
            </a:r>
            <a:endParaRPr lang="en-GB" sz="2400" smtClean="0"/>
          </a:p>
          <a:p>
            <a:pPr>
              <a:lnSpc>
                <a:spcPct val="90000"/>
              </a:lnSpc>
            </a:pPr>
            <a:r>
              <a:rPr lang="en-GB" sz="2400" smtClean="0"/>
              <a:t>Benchmarking studies &amp; competitor analysis</a:t>
            </a:r>
          </a:p>
          <a:p>
            <a:pPr>
              <a:lnSpc>
                <a:spcPct val="90000"/>
              </a:lnSpc>
            </a:pPr>
            <a:r>
              <a:rPr lang="en-GB" sz="2400" smtClean="0"/>
              <a:t>KM audit/maturity models</a:t>
            </a:r>
          </a:p>
          <a:p>
            <a:pPr>
              <a:lnSpc>
                <a:spcPct val="90000"/>
              </a:lnSpc>
            </a:pPr>
            <a:r>
              <a:rPr lang="en-GB" sz="2400" smtClean="0"/>
              <a:t>Business issues</a:t>
            </a:r>
          </a:p>
          <a:p>
            <a:pPr>
              <a:lnSpc>
                <a:spcPct val="90000"/>
              </a:lnSpc>
            </a:pPr>
            <a:r>
              <a:rPr lang="en-GB" sz="2400" smtClean="0"/>
              <a:t>Business improvement initiatives</a:t>
            </a:r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7381875" y="2962275"/>
            <a:ext cx="1520825" cy="1465263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spcBef>
                <a:spcPct val="50000"/>
              </a:spcBef>
            </a:pPr>
            <a:r>
              <a:rPr lang="en-GB">
                <a:latin typeface="Tahoma" pitchFamily="34" charset="0"/>
                <a:ea typeface="Arial Unicode MS" pitchFamily="34" charset="-128"/>
              </a:rPr>
              <a:t>Understand your DRIVERS!!!! &amp; Ultimate BENEFITS</a:t>
            </a:r>
          </a:p>
        </p:txBody>
      </p:sp>
      <p:sp>
        <p:nvSpPr>
          <p:cNvPr id="8197" name="Line 5"/>
          <p:cNvSpPr>
            <a:spLocks noChangeShapeType="1"/>
          </p:cNvSpPr>
          <p:nvPr/>
        </p:nvSpPr>
        <p:spPr bwMode="auto">
          <a:xfrm flipH="1" flipV="1">
            <a:off x="6213475" y="2832100"/>
            <a:ext cx="1146175" cy="43973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8198" name="Line 6"/>
          <p:cNvSpPr>
            <a:spLocks noChangeShapeType="1"/>
          </p:cNvSpPr>
          <p:nvPr/>
        </p:nvSpPr>
        <p:spPr bwMode="auto">
          <a:xfrm flipH="1">
            <a:off x="6203950" y="3260725"/>
            <a:ext cx="1144588" cy="25400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7444C-C6C2-4044-B121-1F1C518AACF8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2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j009255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18100" y="1557338"/>
            <a:ext cx="3800475" cy="397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23" name="Rectangle 3"/>
          <p:cNvSpPr>
            <a:spLocks noChangeArrowheads="1"/>
          </p:cNvSpPr>
          <p:nvPr/>
        </p:nvSpPr>
        <p:spPr bwMode="auto">
          <a:xfrm>
            <a:off x="1225550" y="304800"/>
            <a:ext cx="7080250" cy="5207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46800" rIns="90000" bIns="46800" anchor="ctr"/>
          <a:lstStyle/>
          <a:p>
            <a:pPr defTabSz="449263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  <a:defRPr/>
            </a:pPr>
            <a:r>
              <a:rPr lang="en-US" sz="3200" b="1" dirty="0">
                <a:solidFill>
                  <a:srgbClr val="B00082"/>
                </a:solidFill>
                <a:latin typeface="+mj-lt"/>
                <a:ea typeface="+mj-ea"/>
                <a:cs typeface="+mj-cs"/>
              </a:rPr>
              <a:t>There’s Room For Improvement</a:t>
            </a:r>
          </a:p>
        </p:txBody>
      </p:sp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539750" y="1268413"/>
            <a:ext cx="5130800" cy="53879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1" hangingPunct="1"/>
            <a:r>
              <a:rPr lang="en-US" sz="2400">
                <a:latin typeface="Tahoma" pitchFamily="34" charset="0"/>
                <a:ea typeface="Arial Unicode MS" pitchFamily="34" charset="-128"/>
              </a:rPr>
              <a:t>75% of IT projects are behind schedule</a:t>
            </a:r>
          </a:p>
          <a:p>
            <a:pPr lvl="1" eaLnBrk="1" hangingPunct="1"/>
            <a:endParaRPr lang="en-US" sz="2400">
              <a:latin typeface="Tahoma" pitchFamily="34" charset="0"/>
              <a:ea typeface="Arial Unicode MS" pitchFamily="34" charset="-128"/>
            </a:endParaRPr>
          </a:p>
          <a:p>
            <a:pPr eaLnBrk="1" hangingPunct="1"/>
            <a:r>
              <a:rPr lang="en-US" sz="2400">
                <a:latin typeface="Tahoma" pitchFamily="34" charset="0"/>
                <a:ea typeface="Arial Unicode MS" pitchFamily="34" charset="-128"/>
              </a:rPr>
              <a:t>55% of all IT projects exceed their initial budget</a:t>
            </a:r>
          </a:p>
          <a:p>
            <a:pPr eaLnBrk="1" hangingPunct="1"/>
            <a:endParaRPr lang="en-US" sz="2400">
              <a:latin typeface="Tahoma" pitchFamily="34" charset="0"/>
              <a:ea typeface="Arial Unicode MS" pitchFamily="34" charset="-128"/>
            </a:endParaRPr>
          </a:p>
          <a:p>
            <a:pPr eaLnBrk="1" hangingPunct="1"/>
            <a:r>
              <a:rPr lang="en-US" sz="2400">
                <a:latin typeface="Tahoma" pitchFamily="34" charset="0"/>
                <a:ea typeface="Arial Unicode MS" pitchFamily="34" charset="-128"/>
              </a:rPr>
              <a:t>37% failed to meet project requirements</a:t>
            </a:r>
          </a:p>
          <a:p>
            <a:pPr lvl="1" eaLnBrk="1" hangingPunct="1">
              <a:buFontTx/>
              <a:buChar char="•"/>
            </a:pPr>
            <a:endParaRPr lang="en-US" sz="2400">
              <a:latin typeface="Tahoma" pitchFamily="34" charset="0"/>
              <a:ea typeface="Arial Unicode MS" pitchFamily="34" charset="-128"/>
            </a:endParaRPr>
          </a:p>
          <a:p>
            <a:pPr eaLnBrk="1" hangingPunct="1"/>
            <a:r>
              <a:rPr lang="en-US" sz="2400">
                <a:latin typeface="Tahoma" pitchFamily="34" charset="0"/>
                <a:ea typeface="Arial Unicode MS" pitchFamily="34" charset="-128"/>
              </a:rPr>
              <a:t>And some, after huge investments of time and money, are simply never complete…….</a:t>
            </a:r>
          </a:p>
          <a:p>
            <a:pPr eaLnBrk="1" hangingPunct="1"/>
            <a:endParaRPr lang="en-US" sz="2400">
              <a:latin typeface="Tahoma" pitchFamily="34" charset="0"/>
              <a:ea typeface="Arial Unicode MS" pitchFamily="34" charset="-128"/>
            </a:endParaRPr>
          </a:p>
          <a:p>
            <a:pPr eaLnBrk="1" hangingPunct="1"/>
            <a:endParaRPr lang="en-US">
              <a:latin typeface="Tahoma" pitchFamily="34" charset="0"/>
              <a:ea typeface="Arial Unicode MS" pitchFamily="34" charset="-128"/>
            </a:endParaRPr>
          </a:p>
          <a:p>
            <a:pPr eaLnBrk="1" hangingPunct="1"/>
            <a:endParaRPr lang="en-US">
              <a:latin typeface="Tahoma" pitchFamily="34" charset="0"/>
              <a:ea typeface="Arial Unicode MS" pitchFamily="34" charset="-128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7444C-C6C2-4044-B121-1F1C518AACF8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GB" smtClean="0"/>
              <a:t>Project Prerequisites 1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idx="1"/>
          </p:nvPr>
        </p:nvSpPr>
        <p:spPr>
          <a:xfrm>
            <a:off x="0" y="1827213"/>
            <a:ext cx="8785225" cy="5030787"/>
          </a:xfrm>
        </p:spPr>
        <p:txBody>
          <a:bodyPr/>
          <a:lstStyle/>
          <a:p>
            <a:pPr marL="609600" indent="-609600">
              <a:buFont typeface="Wingdings" pitchFamily="2" charset="2"/>
              <a:buChar char="ü"/>
            </a:pPr>
            <a:r>
              <a:rPr lang="en-GB" sz="2400" smtClean="0"/>
              <a:t>Does the project align with organisational needs?</a:t>
            </a:r>
          </a:p>
          <a:p>
            <a:pPr marL="609600" indent="-609600">
              <a:buFont typeface="Wingdings" pitchFamily="2" charset="2"/>
              <a:buChar char="ü"/>
            </a:pPr>
            <a:r>
              <a:rPr lang="en-GB" sz="2400" smtClean="0"/>
              <a:t>Is the purpose of the project clearly defined?</a:t>
            </a:r>
          </a:p>
          <a:p>
            <a:pPr marL="609600" indent="-609600">
              <a:buFont typeface="Wingdings" pitchFamily="2" charset="2"/>
              <a:buChar char="ü"/>
            </a:pPr>
            <a:r>
              <a:rPr lang="en-GB" sz="2400" smtClean="0"/>
              <a:t>Are the benefits understood and well communicated?</a:t>
            </a:r>
          </a:p>
          <a:p>
            <a:pPr marL="609600" indent="-609600">
              <a:buFont typeface="Wingdings" pitchFamily="2" charset="2"/>
              <a:buChar char="ü"/>
            </a:pPr>
            <a:r>
              <a:rPr lang="en-GB" sz="2400" smtClean="0"/>
              <a:t>Is there top level management support/commitment? </a:t>
            </a:r>
          </a:p>
          <a:p>
            <a:pPr marL="609600" indent="-609600">
              <a:buFont typeface="Wingdings" pitchFamily="2" charset="2"/>
              <a:buChar char="ü"/>
            </a:pPr>
            <a:r>
              <a:rPr lang="en-GB" sz="2400" smtClean="0"/>
              <a:t>Is there a senior management sponsor?</a:t>
            </a:r>
          </a:p>
          <a:p>
            <a:pPr marL="609600" indent="-609600">
              <a:buFont typeface="Wingdings" pitchFamily="2" charset="2"/>
              <a:buChar char="ü"/>
            </a:pPr>
            <a:r>
              <a:rPr lang="en-GB" sz="2400" smtClean="0"/>
              <a:t>Is a project manager assigned?</a:t>
            </a:r>
          </a:p>
          <a:p>
            <a:pPr marL="609600" indent="-609600">
              <a:buFont typeface="Wingdings" pitchFamily="2" charset="2"/>
              <a:buChar char="ü"/>
            </a:pPr>
            <a:r>
              <a:rPr lang="en-GB" sz="2400" smtClean="0"/>
              <a:t>Are resources made available?</a:t>
            </a:r>
          </a:p>
          <a:p>
            <a:pPr marL="609600" indent="-609600">
              <a:buFont typeface="Wingdings" pitchFamily="2" charset="2"/>
              <a:buChar char="ü"/>
            </a:pPr>
            <a:r>
              <a:rPr lang="en-GB" sz="2400" smtClean="0"/>
              <a:t>Is there sufficient ‘know how’ in the project team?</a:t>
            </a:r>
          </a:p>
          <a:p>
            <a:pPr marL="609600" indent="-609600">
              <a:buFont typeface="Wingdings" pitchFamily="2" charset="2"/>
              <a:buChar char="ü"/>
            </a:pPr>
            <a:endParaRPr lang="en-GB" sz="2400" smtClean="0"/>
          </a:p>
          <a:p>
            <a:pPr marL="609600" indent="-609600">
              <a:buFont typeface="Wingdings" pitchFamily="2" charset="2"/>
              <a:buChar char="ü"/>
            </a:pPr>
            <a:endParaRPr lang="en-GB" sz="2400" smtClean="0"/>
          </a:p>
          <a:p>
            <a:pPr marL="609600" indent="-609600">
              <a:buFont typeface="Wingdings" pitchFamily="2" charset="2"/>
              <a:buChar char="ü"/>
            </a:pPr>
            <a:endParaRPr lang="en-GB" sz="2400" smtClean="0"/>
          </a:p>
        </p:txBody>
      </p:sp>
      <p:sp>
        <p:nvSpPr>
          <p:cNvPr id="10244" name="Text Box 4"/>
          <p:cNvSpPr txBox="1">
            <a:spLocks noChangeArrowheads="1"/>
          </p:cNvSpPr>
          <p:nvPr/>
        </p:nvSpPr>
        <p:spPr bwMode="gray">
          <a:xfrm>
            <a:off x="457200" y="1192213"/>
            <a:ext cx="7462838" cy="6477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spcBef>
                <a:spcPct val="20000"/>
              </a:spcBef>
              <a:buClr>
                <a:srgbClr val="99CCFF"/>
              </a:buClr>
              <a:buSzPct val="110000"/>
            </a:pPr>
            <a:r>
              <a:rPr lang="en-GB" sz="3200" dirty="0">
                <a:solidFill>
                  <a:srgbClr val="0033CC"/>
                </a:solidFill>
                <a:ea typeface="Arial Unicode MS" pitchFamily="34" charset="-128"/>
              </a:rPr>
              <a:t>Before the project begins: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7444C-C6C2-4044-B121-1F1C518AACF8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GB" smtClean="0"/>
              <a:t>Project Prerequisites 2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631825" y="2381250"/>
            <a:ext cx="7050088" cy="1835150"/>
          </a:xfrm>
        </p:spPr>
        <p:txBody>
          <a:bodyPr>
            <a:normAutofit fontScale="92500" lnSpcReduction="10000"/>
          </a:bodyPr>
          <a:lstStyle/>
          <a:p>
            <a:pPr marL="609600" indent="-609600">
              <a:buFont typeface="Wingdings" pitchFamily="2" charset="2"/>
              <a:buChar char="ü"/>
            </a:pPr>
            <a:r>
              <a:rPr lang="en-GB" sz="2000" smtClean="0"/>
              <a:t>Is knowledge sharing encouraged?</a:t>
            </a:r>
          </a:p>
          <a:p>
            <a:pPr marL="609600" indent="-609600">
              <a:buFont typeface="Wingdings" pitchFamily="2" charset="2"/>
              <a:buChar char="ü"/>
            </a:pPr>
            <a:r>
              <a:rPr lang="en-GB" sz="2000" smtClean="0"/>
              <a:t>Is knowledge regarded as critical to individual and organizational success?</a:t>
            </a:r>
          </a:p>
          <a:p>
            <a:pPr marL="609600" indent="-609600">
              <a:buFont typeface="Wingdings" pitchFamily="2" charset="2"/>
              <a:buChar char="ü"/>
            </a:pPr>
            <a:r>
              <a:rPr lang="en-GB" sz="2000" smtClean="0"/>
              <a:t>Is innovation encouraged?</a:t>
            </a:r>
          </a:p>
          <a:p>
            <a:pPr marL="609600" indent="-609600">
              <a:buFont typeface="Wingdings" pitchFamily="2" charset="2"/>
              <a:buChar char="ü"/>
            </a:pPr>
            <a:r>
              <a:rPr lang="en-GB" sz="2000" smtClean="0"/>
              <a:t>Is self/organizational learning and development the norm?</a:t>
            </a:r>
          </a:p>
        </p:txBody>
      </p:sp>
      <p:sp>
        <p:nvSpPr>
          <p:cNvPr id="11268" name="Text Box 4"/>
          <p:cNvSpPr txBox="1">
            <a:spLocks noChangeArrowheads="1"/>
          </p:cNvSpPr>
          <p:nvPr/>
        </p:nvSpPr>
        <p:spPr bwMode="gray">
          <a:xfrm>
            <a:off x="192088" y="1223963"/>
            <a:ext cx="8066087" cy="10080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rgbClr val="99CCFF"/>
              </a:buClr>
              <a:buSzPct val="110000"/>
            </a:pPr>
            <a:r>
              <a:rPr lang="en-GB" sz="3200">
                <a:solidFill>
                  <a:srgbClr val="0033CC"/>
                </a:solidFill>
                <a:ea typeface="Arial Unicode MS" pitchFamily="34" charset="-128"/>
              </a:rPr>
              <a:t>For sustained benefit, cultural issues need to be addressed:</a:t>
            </a:r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gray">
          <a:xfrm>
            <a:off x="450850" y="4554538"/>
            <a:ext cx="8066088" cy="16573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rgbClr val="99CCFF"/>
              </a:buClr>
              <a:buSzPct val="110000"/>
            </a:pPr>
            <a:r>
              <a:rPr lang="en-GB" sz="3200">
                <a:ea typeface="Arial Unicode MS" pitchFamily="34" charset="-128"/>
              </a:rPr>
              <a:t>If the above are not in place, the project may also need to be treated as part of a cultural change initiative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7444C-C6C2-4044-B121-1F1C518AACF8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GB" smtClean="0"/>
              <a:t>Project Scope </a:t>
            </a:r>
          </a:p>
        </p:txBody>
      </p:sp>
      <p:sp>
        <p:nvSpPr>
          <p:cNvPr id="12291" name="Rectangle 4"/>
          <p:cNvSpPr>
            <a:spLocks noGrp="1" noChangeArrowheads="1"/>
          </p:cNvSpPr>
          <p:nvPr>
            <p:ph idx="1"/>
          </p:nvPr>
        </p:nvSpPr>
        <p:spPr>
          <a:xfrm>
            <a:off x="201613" y="1962150"/>
            <a:ext cx="8785225" cy="2503488"/>
          </a:xfrm>
        </p:spPr>
        <p:txBody>
          <a:bodyPr/>
          <a:lstStyle/>
          <a:p>
            <a:pPr marL="609600" indent="-609600"/>
            <a:r>
              <a:rPr lang="en-GB" smtClean="0"/>
              <a:t>Is there a need for a pilot project?</a:t>
            </a:r>
          </a:p>
          <a:p>
            <a:pPr marL="609600" indent="-609600"/>
            <a:r>
              <a:rPr lang="en-GB" smtClean="0"/>
              <a:t>Is full implementation intended?</a:t>
            </a:r>
          </a:p>
          <a:p>
            <a:pPr marL="609600" indent="-609600"/>
            <a:r>
              <a:rPr lang="en-GB" smtClean="0"/>
              <a:t>Local or Company wide?</a:t>
            </a:r>
          </a:p>
          <a:p>
            <a:pPr marL="609600" indent="-609600"/>
            <a:r>
              <a:rPr lang="en-GB" smtClean="0"/>
              <a:t>Is a KM “programme” required – see later</a:t>
            </a:r>
          </a:p>
          <a:p>
            <a:pPr marL="609600" indent="-609600"/>
            <a:endParaRPr lang="en-GB" sz="2000" smtClean="0"/>
          </a:p>
        </p:txBody>
      </p:sp>
      <p:sp>
        <p:nvSpPr>
          <p:cNvPr id="12292" name="Text Box 3"/>
          <p:cNvSpPr txBox="1">
            <a:spLocks noChangeArrowheads="1"/>
          </p:cNvSpPr>
          <p:nvPr/>
        </p:nvSpPr>
        <p:spPr bwMode="gray">
          <a:xfrm>
            <a:off x="250825" y="1189038"/>
            <a:ext cx="8066088" cy="7207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/>
          <a:lstStyle/>
          <a:p>
            <a:pPr eaLnBrk="1" hangingPunct="1">
              <a:spcBef>
                <a:spcPct val="20000"/>
              </a:spcBef>
              <a:buClr>
                <a:srgbClr val="99CCFF"/>
              </a:buClr>
              <a:buSzPct val="110000"/>
            </a:pPr>
            <a:r>
              <a:rPr lang="en-GB" sz="3200">
                <a:ea typeface="Arial Unicode MS" pitchFamily="34" charset="-128"/>
              </a:rPr>
              <a:t>Other considerations:</a:t>
            </a:r>
          </a:p>
        </p:txBody>
      </p:sp>
      <p:pic>
        <p:nvPicPr>
          <p:cNvPr id="12293" name="Picture 6" descr="payperpost-realrank-decision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0663" y="3989388"/>
            <a:ext cx="2076450" cy="2068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Picture 8" descr="decision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8988" y="4216400"/>
            <a:ext cx="1543050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7444C-C6C2-4044-B121-1F1C518AACF8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GB" sz="3200" dirty="0" smtClean="0"/>
              <a:t>Typical Implementation Methodology (Including a Pilot Project Phase)</a:t>
            </a:r>
            <a:endParaRPr lang="en-US" sz="3200" dirty="0"/>
          </a:p>
        </p:txBody>
      </p:sp>
      <p:grpSp>
        <p:nvGrpSpPr>
          <p:cNvPr id="5" name="Group 42"/>
          <p:cNvGrpSpPr>
            <a:grpSpLocks noGrp="1"/>
          </p:cNvGrpSpPr>
          <p:nvPr/>
        </p:nvGrpSpPr>
        <p:grpSpPr bwMode="auto">
          <a:xfrm>
            <a:off x="457200" y="1447800"/>
            <a:ext cx="8229600" cy="4525962"/>
            <a:chOff x="431" y="980"/>
            <a:chExt cx="4536" cy="2994"/>
          </a:xfrm>
        </p:grpSpPr>
        <p:sp>
          <p:nvSpPr>
            <p:cNvPr id="6" name="Rectangle 3"/>
            <p:cNvSpPr>
              <a:spLocks noChangeArrowheads="1"/>
            </p:cNvSpPr>
            <p:nvPr/>
          </p:nvSpPr>
          <p:spPr bwMode="auto">
            <a:xfrm>
              <a:off x="3954" y="2520"/>
              <a:ext cx="1013" cy="14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GB">
                <a:ea typeface="Arial Unicode MS" pitchFamily="34" charset="-128"/>
              </a:endParaRPr>
            </a:p>
          </p:txBody>
        </p:sp>
        <p:sp>
          <p:nvSpPr>
            <p:cNvPr id="7" name="AutoShape 4"/>
            <p:cNvSpPr>
              <a:spLocks noChangeArrowheads="1"/>
            </p:cNvSpPr>
            <p:nvPr/>
          </p:nvSpPr>
          <p:spPr bwMode="auto">
            <a:xfrm>
              <a:off x="508" y="3075"/>
              <a:ext cx="3745" cy="582"/>
            </a:xfrm>
            <a:prstGeom prst="roundRect">
              <a:avLst>
                <a:gd name="adj" fmla="val 16667"/>
              </a:avLst>
            </a:prstGeom>
            <a:solidFill>
              <a:srgbClr val="FFCC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82058" tIns="41029" rIns="82058" bIns="41029" anchor="ctr"/>
            <a:lstStyle/>
            <a:p>
              <a:pPr defTabSz="820738" eaLnBrk="1" hangingPunct="1">
                <a:buFontTx/>
                <a:buChar char="•"/>
              </a:pPr>
              <a:endParaRPr lang="en-GB" sz="1400" dirty="0">
                <a:solidFill>
                  <a:schemeClr val="bg1"/>
                </a:solidFill>
                <a:ea typeface="Arial Unicode MS" pitchFamily="34" charset="-128"/>
              </a:endParaRPr>
            </a:p>
            <a:p>
              <a:pPr defTabSz="820738" eaLnBrk="1" hangingPunct="1"/>
              <a:r>
                <a:rPr lang="en-GB" sz="1400" dirty="0">
                  <a:ea typeface="Arial Unicode MS" pitchFamily="34" charset="-128"/>
                </a:rPr>
                <a:t>Communication</a:t>
              </a:r>
            </a:p>
            <a:p>
              <a:pPr defTabSz="820738" eaLnBrk="1" hangingPunct="1">
                <a:buFontTx/>
                <a:buChar char="•"/>
              </a:pPr>
              <a:r>
                <a:rPr lang="en-GB" sz="1400" dirty="0">
                  <a:ea typeface="Arial Unicode MS" pitchFamily="34" charset="-128"/>
                </a:rPr>
                <a:t>Presentations/Workshops</a:t>
              </a:r>
            </a:p>
            <a:p>
              <a:pPr defTabSz="820738" eaLnBrk="1" hangingPunct="1">
                <a:buFontTx/>
                <a:buChar char="•"/>
              </a:pPr>
              <a:r>
                <a:rPr lang="en-GB" sz="1400" dirty="0">
                  <a:ea typeface="Arial Unicode MS" pitchFamily="34" charset="-128"/>
                </a:rPr>
                <a:t>Stakeholder management</a:t>
              </a:r>
            </a:p>
            <a:p>
              <a:pPr defTabSz="820738" eaLnBrk="1" hangingPunct="1">
                <a:buFontTx/>
                <a:buChar char="•"/>
              </a:pPr>
              <a:endParaRPr lang="en-GB" sz="1400" dirty="0">
                <a:solidFill>
                  <a:schemeClr val="bg1"/>
                </a:solidFill>
                <a:ea typeface="Arial Unicode MS" pitchFamily="34" charset="-128"/>
              </a:endParaRPr>
            </a:p>
            <a:p>
              <a:pPr defTabSz="820738" eaLnBrk="1" hangingPunct="1">
                <a:buFontTx/>
                <a:buChar char="•"/>
              </a:pPr>
              <a:endParaRPr lang="en-GB" sz="1400" dirty="0">
                <a:solidFill>
                  <a:schemeClr val="bg1"/>
                </a:solidFill>
                <a:ea typeface="Arial Unicode MS" pitchFamily="34" charset="-128"/>
              </a:endParaRPr>
            </a:p>
          </p:txBody>
        </p:sp>
        <p:sp>
          <p:nvSpPr>
            <p:cNvPr id="8" name="Line 5"/>
            <p:cNvSpPr>
              <a:spLocks noChangeShapeType="1"/>
            </p:cNvSpPr>
            <p:nvPr/>
          </p:nvSpPr>
          <p:spPr bwMode="auto">
            <a:xfrm flipH="1">
              <a:off x="431" y="980"/>
              <a:ext cx="0" cy="271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Line 6"/>
            <p:cNvSpPr>
              <a:spLocks noChangeShapeType="1"/>
            </p:cNvSpPr>
            <p:nvPr/>
          </p:nvSpPr>
          <p:spPr bwMode="auto">
            <a:xfrm flipV="1">
              <a:off x="431" y="3692"/>
              <a:ext cx="3831" cy="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Line 7"/>
            <p:cNvSpPr>
              <a:spLocks noChangeShapeType="1"/>
            </p:cNvSpPr>
            <p:nvPr/>
          </p:nvSpPr>
          <p:spPr bwMode="auto">
            <a:xfrm>
              <a:off x="3249" y="3824"/>
              <a:ext cx="325" cy="0"/>
            </a:xfrm>
            <a:prstGeom prst="line">
              <a:avLst/>
            </a:prstGeom>
            <a:noFill/>
            <a:ln w="34925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AutoShape 8"/>
            <p:cNvSpPr>
              <a:spLocks noChangeArrowheads="1"/>
            </p:cNvSpPr>
            <p:nvPr/>
          </p:nvSpPr>
          <p:spPr bwMode="auto">
            <a:xfrm>
              <a:off x="469" y="980"/>
              <a:ext cx="1341" cy="564"/>
            </a:xfrm>
            <a:prstGeom prst="roundRect">
              <a:avLst>
                <a:gd name="adj" fmla="val 16667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82058" tIns="41029" rIns="82058" bIns="41029" anchor="ctr"/>
            <a:lstStyle/>
            <a:p>
              <a:pPr defTabSz="820738" eaLnBrk="1" hangingPunct="1"/>
              <a:r>
                <a:rPr lang="en-GB" sz="1200" b="1" dirty="0">
                  <a:ea typeface="Arial Unicode MS" pitchFamily="34" charset="-128"/>
                </a:rPr>
                <a:t>Phase 1 - Orientation</a:t>
              </a:r>
            </a:p>
            <a:p>
              <a:pPr defTabSz="820738" eaLnBrk="1" hangingPunct="1">
                <a:buFontTx/>
                <a:buChar char="•"/>
              </a:pPr>
              <a:r>
                <a:rPr lang="en-GB" sz="1200" dirty="0">
                  <a:ea typeface="Arial Unicode MS" pitchFamily="34" charset="-128"/>
                </a:rPr>
                <a:t>Familiarisation</a:t>
              </a:r>
            </a:p>
            <a:p>
              <a:pPr defTabSz="820738" eaLnBrk="1" hangingPunct="1">
                <a:buFontTx/>
                <a:buChar char="•"/>
              </a:pPr>
              <a:r>
                <a:rPr lang="en-GB" sz="1200" dirty="0">
                  <a:ea typeface="Arial Unicode MS" pitchFamily="34" charset="-128"/>
                </a:rPr>
                <a:t>Planning (inc. BP?)</a:t>
              </a:r>
            </a:p>
            <a:p>
              <a:pPr defTabSz="820738" eaLnBrk="1" hangingPunct="1">
                <a:buFontTx/>
                <a:buChar char="•"/>
              </a:pPr>
              <a:r>
                <a:rPr lang="en-GB" sz="1200" dirty="0">
                  <a:ea typeface="Arial Unicode MS" pitchFamily="34" charset="-128"/>
                </a:rPr>
                <a:t>Sponsorship</a:t>
              </a:r>
            </a:p>
          </p:txBody>
        </p:sp>
        <p:sp>
          <p:nvSpPr>
            <p:cNvPr id="12" name="AutoShape 9"/>
            <p:cNvSpPr>
              <a:spLocks noChangeArrowheads="1"/>
            </p:cNvSpPr>
            <p:nvPr/>
          </p:nvSpPr>
          <p:spPr bwMode="auto">
            <a:xfrm>
              <a:off x="738" y="1544"/>
              <a:ext cx="1991" cy="634"/>
            </a:xfrm>
            <a:prstGeom prst="roundRect">
              <a:avLst>
                <a:gd name="adj" fmla="val 16667"/>
              </a:avLst>
            </a:prstGeom>
            <a:solidFill>
              <a:srgbClr val="FFCC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82058" tIns="41029" rIns="82058" bIns="41029" anchor="ctr"/>
            <a:lstStyle/>
            <a:p>
              <a:pPr defTabSz="820738" eaLnBrk="1" hangingPunct="1"/>
              <a:r>
                <a:rPr lang="en-GB" sz="1200" b="1" dirty="0">
                  <a:ea typeface="Arial Unicode MS" pitchFamily="34" charset="-128"/>
                </a:rPr>
                <a:t>Phase 2 –Diagnosis</a:t>
              </a:r>
            </a:p>
            <a:p>
              <a:pPr defTabSz="820738" eaLnBrk="1" hangingPunct="1">
                <a:buFontTx/>
                <a:buChar char="•"/>
              </a:pPr>
              <a:r>
                <a:rPr lang="en-GB" sz="1200" dirty="0">
                  <a:ea typeface="Arial Unicode MS" pitchFamily="34" charset="-128"/>
                </a:rPr>
                <a:t>Benchmarking audit</a:t>
              </a:r>
            </a:p>
            <a:p>
              <a:pPr defTabSz="820738" eaLnBrk="1" hangingPunct="1">
                <a:buFontTx/>
                <a:buChar char="•"/>
              </a:pPr>
              <a:r>
                <a:rPr lang="en-GB" sz="1200" dirty="0">
                  <a:ea typeface="Arial Unicode MS" pitchFamily="34" charset="-128"/>
                </a:rPr>
                <a:t>Fit to organizational drivers, </a:t>
              </a:r>
            </a:p>
            <a:p>
              <a:pPr defTabSz="820738" eaLnBrk="1" hangingPunct="1">
                <a:buFontTx/>
                <a:buChar char="•"/>
              </a:pPr>
              <a:r>
                <a:rPr lang="en-GB" sz="1200" dirty="0">
                  <a:ea typeface="Arial Unicode MS" pitchFamily="34" charset="-128"/>
                </a:rPr>
                <a:t>Select pilot</a:t>
              </a:r>
            </a:p>
            <a:p>
              <a:pPr defTabSz="820738" eaLnBrk="1" hangingPunct="1">
                <a:buFontTx/>
                <a:buChar char="•"/>
              </a:pPr>
              <a:r>
                <a:rPr lang="en-GB" sz="1200" dirty="0">
                  <a:ea typeface="Arial Unicode MS" pitchFamily="34" charset="-128"/>
                </a:rPr>
                <a:t>Update plan</a:t>
              </a:r>
            </a:p>
          </p:txBody>
        </p:sp>
        <p:sp>
          <p:nvSpPr>
            <p:cNvPr id="13" name="AutoShape 10"/>
            <p:cNvSpPr>
              <a:spLocks noChangeArrowheads="1"/>
            </p:cNvSpPr>
            <p:nvPr/>
          </p:nvSpPr>
          <p:spPr bwMode="auto">
            <a:xfrm>
              <a:off x="1466" y="2072"/>
              <a:ext cx="1781" cy="705"/>
            </a:xfrm>
            <a:prstGeom prst="roundRect">
              <a:avLst>
                <a:gd name="adj" fmla="val 16667"/>
              </a:avLst>
            </a:prstGeom>
            <a:solidFill>
              <a:srgbClr val="FFCC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82058" tIns="41029" rIns="82058" bIns="41029" anchor="ctr"/>
            <a:lstStyle/>
            <a:p>
              <a:pPr defTabSz="820738" eaLnBrk="1" hangingPunct="1"/>
              <a:r>
                <a:rPr lang="en-GB" sz="1200" b="1" dirty="0">
                  <a:ea typeface="Arial Unicode MS" pitchFamily="34" charset="-128"/>
                </a:rPr>
                <a:t>Phase 3 –Pilot Implementation</a:t>
              </a:r>
            </a:p>
            <a:p>
              <a:pPr defTabSz="820738" eaLnBrk="1" hangingPunct="1">
                <a:buFontTx/>
                <a:buChar char="•"/>
              </a:pPr>
              <a:r>
                <a:rPr lang="en-GB" sz="1200" dirty="0">
                  <a:ea typeface="Arial Unicode MS" pitchFamily="34" charset="-128"/>
                </a:rPr>
                <a:t> Develop initial roadmap</a:t>
              </a:r>
            </a:p>
            <a:p>
              <a:pPr defTabSz="820738" eaLnBrk="1" hangingPunct="1">
                <a:buFontTx/>
                <a:buChar char="•"/>
              </a:pPr>
              <a:r>
                <a:rPr lang="en-GB" sz="1200" dirty="0">
                  <a:ea typeface="Arial Unicode MS" pitchFamily="34" charset="-128"/>
                </a:rPr>
                <a:t> Select tools/methodologies</a:t>
              </a:r>
            </a:p>
            <a:p>
              <a:pPr defTabSz="820738" eaLnBrk="1" hangingPunct="1">
                <a:buFontTx/>
                <a:buChar char="•"/>
              </a:pPr>
              <a:r>
                <a:rPr lang="en-GB" sz="1200" dirty="0">
                  <a:ea typeface="Arial Unicode MS" pitchFamily="34" charset="-128"/>
                </a:rPr>
                <a:t> Run project pilot</a:t>
              </a:r>
            </a:p>
            <a:p>
              <a:pPr defTabSz="820738" eaLnBrk="1" hangingPunct="1">
                <a:buFontTx/>
                <a:buChar char="•"/>
              </a:pPr>
              <a:r>
                <a:rPr lang="en-GB" sz="1200" dirty="0">
                  <a:ea typeface="Arial Unicode MS" pitchFamily="34" charset="-128"/>
                </a:rPr>
                <a:t> Lessons Learned from pilot</a:t>
              </a:r>
            </a:p>
          </p:txBody>
        </p:sp>
        <p:sp>
          <p:nvSpPr>
            <p:cNvPr id="14" name="Text Box 11"/>
            <p:cNvSpPr txBox="1">
              <a:spLocks noChangeArrowheads="1"/>
            </p:cNvSpPr>
            <p:nvPr/>
          </p:nvSpPr>
          <p:spPr bwMode="auto">
            <a:xfrm>
              <a:off x="2722" y="3712"/>
              <a:ext cx="515" cy="2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82058" tIns="41029" rIns="82058" bIns="41029">
              <a:spAutoFit/>
            </a:bodyPr>
            <a:lstStyle/>
            <a:p>
              <a:pPr defTabSz="820738" eaLnBrk="1" hangingPunct="1"/>
              <a:r>
                <a:rPr lang="en-GB" sz="2200" b="1">
                  <a:solidFill>
                    <a:srgbClr val="333333"/>
                  </a:solidFill>
                  <a:ea typeface="Arial Unicode MS" pitchFamily="34" charset="-128"/>
                </a:rPr>
                <a:t>Time</a:t>
              </a:r>
            </a:p>
          </p:txBody>
        </p:sp>
        <p:sp>
          <p:nvSpPr>
            <p:cNvPr id="15" name="AutoShape 12"/>
            <p:cNvSpPr>
              <a:spLocks noChangeArrowheads="1"/>
            </p:cNvSpPr>
            <p:nvPr/>
          </p:nvSpPr>
          <p:spPr bwMode="auto">
            <a:xfrm>
              <a:off x="2213" y="2747"/>
              <a:ext cx="2030" cy="564"/>
            </a:xfrm>
            <a:prstGeom prst="roundRect">
              <a:avLst>
                <a:gd name="adj" fmla="val 16667"/>
              </a:avLst>
            </a:prstGeom>
            <a:solidFill>
              <a:srgbClr val="FFCC00"/>
            </a:solidFill>
            <a:ln w="9525" algn="ctr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82058" tIns="41029" rIns="82058" bIns="41029" anchor="ctr"/>
            <a:lstStyle/>
            <a:p>
              <a:pPr defTabSz="820738" eaLnBrk="1" hangingPunct="1">
                <a:buFontTx/>
                <a:buChar char="•"/>
              </a:pPr>
              <a:endParaRPr lang="en-GB" sz="1400" dirty="0">
                <a:solidFill>
                  <a:schemeClr val="bg1"/>
                </a:solidFill>
                <a:ea typeface="Arial Unicode MS" pitchFamily="34" charset="-128"/>
              </a:endParaRPr>
            </a:p>
            <a:p>
              <a:pPr defTabSz="820738" eaLnBrk="1" hangingPunct="1">
                <a:buFontTx/>
                <a:buChar char="•"/>
              </a:pPr>
              <a:endParaRPr lang="en-GB" sz="1400" dirty="0">
                <a:solidFill>
                  <a:schemeClr val="bg1"/>
                </a:solidFill>
                <a:ea typeface="Arial Unicode MS" pitchFamily="34" charset="-128"/>
              </a:endParaRPr>
            </a:p>
            <a:p>
              <a:pPr defTabSz="820738" eaLnBrk="1" hangingPunct="1"/>
              <a:r>
                <a:rPr lang="en-GB" sz="1400" b="1" dirty="0">
                  <a:ea typeface="Arial Unicode MS" pitchFamily="34" charset="-128"/>
                </a:rPr>
                <a:t>Phase 4 Full implementation</a:t>
              </a:r>
            </a:p>
            <a:p>
              <a:pPr defTabSz="820738" eaLnBrk="1" hangingPunct="1">
                <a:buFontTx/>
                <a:buChar char="•"/>
              </a:pPr>
              <a:r>
                <a:rPr lang="en-GB" sz="1400" dirty="0">
                  <a:ea typeface="Arial Unicode MS" pitchFamily="34" charset="-128"/>
                </a:rPr>
                <a:t>Detailed plan</a:t>
              </a:r>
            </a:p>
            <a:p>
              <a:pPr defTabSz="820738" eaLnBrk="1" hangingPunct="1">
                <a:buFontTx/>
                <a:buChar char="•"/>
              </a:pPr>
              <a:r>
                <a:rPr lang="en-GB" sz="1400" dirty="0">
                  <a:ea typeface="Arial Unicode MS" pitchFamily="34" charset="-128"/>
                </a:rPr>
                <a:t>Roll out to other relevant areas</a:t>
              </a:r>
            </a:p>
            <a:p>
              <a:pPr defTabSz="820738" eaLnBrk="1" hangingPunct="1">
                <a:buFontTx/>
                <a:buChar char="•"/>
              </a:pPr>
              <a:endParaRPr lang="en-GB" sz="1400" dirty="0">
                <a:solidFill>
                  <a:schemeClr val="bg1"/>
                </a:solidFill>
                <a:ea typeface="Arial Unicode MS" pitchFamily="34" charset="-128"/>
              </a:endParaRPr>
            </a:p>
            <a:p>
              <a:pPr defTabSz="820738" eaLnBrk="1" hangingPunct="1">
                <a:buFontTx/>
                <a:buChar char="•"/>
              </a:pPr>
              <a:endParaRPr lang="en-GB" sz="1400" dirty="0">
                <a:solidFill>
                  <a:schemeClr val="bg1"/>
                </a:solidFill>
                <a:ea typeface="Arial Unicode MS" pitchFamily="34" charset="-128"/>
              </a:endParaRPr>
            </a:p>
            <a:p>
              <a:pPr defTabSz="820738" eaLnBrk="1" hangingPunct="1">
                <a:buFontTx/>
                <a:buChar char="•"/>
              </a:pPr>
              <a:endParaRPr lang="en-GB" sz="1400" dirty="0">
                <a:solidFill>
                  <a:schemeClr val="bg1"/>
                </a:solidFill>
                <a:ea typeface="Arial Unicode MS" pitchFamily="34" charset="-128"/>
              </a:endParaRPr>
            </a:p>
          </p:txBody>
        </p:sp>
      </p:grpSp>
      <p:grpSp>
        <p:nvGrpSpPr>
          <p:cNvPr id="16" name="Group 44"/>
          <p:cNvGrpSpPr>
            <a:grpSpLocks/>
          </p:cNvGrpSpPr>
          <p:nvPr/>
        </p:nvGrpSpPr>
        <p:grpSpPr bwMode="auto">
          <a:xfrm>
            <a:off x="5105400" y="1371600"/>
            <a:ext cx="4038600" cy="2667000"/>
            <a:chOff x="3216" y="832"/>
            <a:chExt cx="2544" cy="2105"/>
          </a:xfrm>
        </p:grpSpPr>
        <p:grpSp>
          <p:nvGrpSpPr>
            <p:cNvPr id="17" name="Group 41"/>
            <p:cNvGrpSpPr>
              <a:grpSpLocks/>
            </p:cNvGrpSpPr>
            <p:nvPr/>
          </p:nvGrpSpPr>
          <p:grpSpPr bwMode="auto">
            <a:xfrm>
              <a:off x="3216" y="1071"/>
              <a:ext cx="2544" cy="1866"/>
              <a:chOff x="3216" y="1071"/>
              <a:chExt cx="2544" cy="1866"/>
            </a:xfrm>
          </p:grpSpPr>
          <p:sp>
            <p:nvSpPr>
              <p:cNvPr id="19" name="Cloud"/>
              <p:cNvSpPr>
                <a:spLocks noChangeAspect="1" noEditPoints="1" noChangeArrowheads="1"/>
              </p:cNvSpPr>
              <p:nvPr/>
            </p:nvSpPr>
            <p:spPr bwMode="auto">
              <a:xfrm rot="-2757858">
                <a:off x="3555" y="732"/>
                <a:ext cx="1866" cy="2544"/>
              </a:xfrm>
              <a:custGeom>
                <a:avLst/>
                <a:gdLst>
                  <a:gd name="T0" fmla="*/ 67 w 21600"/>
                  <a:gd name="T1" fmla="*/ 10800 h 21600"/>
                  <a:gd name="T2" fmla="*/ 10800 w 21600"/>
                  <a:gd name="T3" fmla="*/ 21577 h 21600"/>
                  <a:gd name="T4" fmla="*/ 21582 w 21600"/>
                  <a:gd name="T5" fmla="*/ 10800 h 21600"/>
                  <a:gd name="T6" fmla="*/ 10800 w 21600"/>
                  <a:gd name="T7" fmla="*/ 1235 h 21600"/>
                  <a:gd name="T8" fmla="*/ 2977 w 21600"/>
                  <a:gd name="T9" fmla="*/ 3262 h 21600"/>
                  <a:gd name="T10" fmla="*/ 17087 w 21600"/>
                  <a:gd name="T11" fmla="*/ 17337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T8" t="T9" r="T10" b="T11"/>
                <a:pathLst>
                  <a:path w="21600" h="21600" extrusionOk="0">
                    <a:moveTo>
                      <a:pt x="1949" y="7180"/>
                    </a:moveTo>
                    <a:cubicBezTo>
                      <a:pt x="841" y="7336"/>
                      <a:pt x="0" y="8613"/>
                      <a:pt x="0" y="10137"/>
                    </a:cubicBezTo>
                    <a:cubicBezTo>
                      <a:pt x="-1" y="11192"/>
                      <a:pt x="409" y="12169"/>
                      <a:pt x="1074" y="12702"/>
                    </a:cubicBezTo>
                    <a:lnTo>
                      <a:pt x="1063" y="12668"/>
                    </a:lnTo>
                    <a:cubicBezTo>
                      <a:pt x="685" y="13217"/>
                      <a:pt x="475" y="13940"/>
                      <a:pt x="475" y="14690"/>
                    </a:cubicBezTo>
                    <a:cubicBezTo>
                      <a:pt x="475" y="16325"/>
                      <a:pt x="1451" y="17650"/>
                      <a:pt x="2655" y="17650"/>
                    </a:cubicBezTo>
                    <a:cubicBezTo>
                      <a:pt x="2739" y="17650"/>
                      <a:pt x="2824" y="17643"/>
                      <a:pt x="2909" y="17629"/>
                    </a:cubicBezTo>
                    <a:lnTo>
                      <a:pt x="2897" y="17649"/>
                    </a:lnTo>
                    <a:cubicBezTo>
                      <a:pt x="3585" y="19288"/>
                      <a:pt x="4863" y="20300"/>
                      <a:pt x="6247" y="20300"/>
                    </a:cubicBezTo>
                    <a:cubicBezTo>
                      <a:pt x="6947" y="20299"/>
                      <a:pt x="7635" y="20039"/>
                      <a:pt x="8235" y="19546"/>
                    </a:cubicBezTo>
                    <a:lnTo>
                      <a:pt x="8229" y="19550"/>
                    </a:lnTo>
                    <a:cubicBezTo>
                      <a:pt x="8855" y="20829"/>
                      <a:pt x="9908" y="21597"/>
                      <a:pt x="11036" y="21597"/>
                    </a:cubicBezTo>
                    <a:cubicBezTo>
                      <a:pt x="12523" y="21596"/>
                      <a:pt x="13836" y="20267"/>
                      <a:pt x="14267" y="18324"/>
                    </a:cubicBezTo>
                    <a:lnTo>
                      <a:pt x="14270" y="18350"/>
                    </a:lnTo>
                    <a:cubicBezTo>
                      <a:pt x="14730" y="18740"/>
                      <a:pt x="15260" y="18947"/>
                      <a:pt x="15802" y="18947"/>
                    </a:cubicBezTo>
                    <a:cubicBezTo>
                      <a:pt x="17390" y="18946"/>
                      <a:pt x="18682" y="17205"/>
                      <a:pt x="18694" y="15045"/>
                    </a:cubicBezTo>
                    <a:lnTo>
                      <a:pt x="18689" y="15035"/>
                    </a:lnTo>
                    <a:cubicBezTo>
                      <a:pt x="20357" y="14710"/>
                      <a:pt x="21597" y="12765"/>
                      <a:pt x="21597" y="10472"/>
                    </a:cubicBezTo>
                    <a:cubicBezTo>
                      <a:pt x="21597" y="9456"/>
                      <a:pt x="21350" y="8469"/>
                      <a:pt x="20896" y="7663"/>
                    </a:cubicBezTo>
                    <a:lnTo>
                      <a:pt x="20889" y="7661"/>
                    </a:lnTo>
                    <a:cubicBezTo>
                      <a:pt x="21031" y="7208"/>
                      <a:pt x="21105" y="6721"/>
                      <a:pt x="21105" y="6228"/>
                    </a:cubicBezTo>
                    <a:cubicBezTo>
                      <a:pt x="21105" y="4588"/>
                      <a:pt x="20299" y="3150"/>
                      <a:pt x="19139" y="2719"/>
                    </a:cubicBezTo>
                    <a:lnTo>
                      <a:pt x="19148" y="2712"/>
                    </a:lnTo>
                    <a:cubicBezTo>
                      <a:pt x="18940" y="1142"/>
                      <a:pt x="17933" y="0"/>
                      <a:pt x="16758" y="0"/>
                    </a:cubicBezTo>
                    <a:cubicBezTo>
                      <a:pt x="16044" y="-1"/>
                      <a:pt x="15367" y="426"/>
                      <a:pt x="14905" y="1165"/>
                    </a:cubicBezTo>
                    <a:lnTo>
                      <a:pt x="14909" y="1170"/>
                    </a:lnTo>
                    <a:cubicBezTo>
                      <a:pt x="14497" y="432"/>
                      <a:pt x="13855" y="0"/>
                      <a:pt x="13174" y="0"/>
                    </a:cubicBezTo>
                    <a:cubicBezTo>
                      <a:pt x="12347" y="-1"/>
                      <a:pt x="11590" y="637"/>
                      <a:pt x="11221" y="1645"/>
                    </a:cubicBezTo>
                    <a:lnTo>
                      <a:pt x="11229" y="1694"/>
                    </a:lnTo>
                    <a:cubicBezTo>
                      <a:pt x="10730" y="1024"/>
                      <a:pt x="10058" y="650"/>
                      <a:pt x="9358" y="650"/>
                    </a:cubicBezTo>
                    <a:cubicBezTo>
                      <a:pt x="8372" y="649"/>
                      <a:pt x="7466" y="1391"/>
                      <a:pt x="7003" y="2578"/>
                    </a:cubicBezTo>
                    <a:lnTo>
                      <a:pt x="6995" y="2602"/>
                    </a:lnTo>
                    <a:cubicBezTo>
                      <a:pt x="6477" y="2189"/>
                      <a:pt x="5888" y="1972"/>
                      <a:pt x="5288" y="1972"/>
                    </a:cubicBezTo>
                    <a:cubicBezTo>
                      <a:pt x="3423" y="1972"/>
                      <a:pt x="1912" y="4029"/>
                      <a:pt x="1912" y="6567"/>
                    </a:cubicBezTo>
                    <a:cubicBezTo>
                      <a:pt x="1911" y="6774"/>
                      <a:pt x="1922" y="6981"/>
                      <a:pt x="1942" y="7186"/>
                    </a:cubicBezTo>
                    <a:close/>
                  </a:path>
                  <a:path w="21600" h="21600" fill="none" extrusionOk="0">
                    <a:moveTo>
                      <a:pt x="1074" y="12702"/>
                    </a:moveTo>
                    <a:cubicBezTo>
                      <a:pt x="1407" y="12969"/>
                      <a:pt x="1786" y="13110"/>
                      <a:pt x="2172" y="13110"/>
                    </a:cubicBezTo>
                    <a:cubicBezTo>
                      <a:pt x="2228" y="13109"/>
                      <a:pt x="2285" y="13107"/>
                      <a:pt x="2341" y="13101"/>
                    </a:cubicBezTo>
                  </a:path>
                  <a:path w="21600" h="21600" fill="none" extrusionOk="0">
                    <a:moveTo>
                      <a:pt x="2909" y="17629"/>
                    </a:moveTo>
                    <a:cubicBezTo>
                      <a:pt x="3099" y="17599"/>
                      <a:pt x="3285" y="17535"/>
                      <a:pt x="3463" y="17439"/>
                    </a:cubicBezTo>
                  </a:path>
                  <a:path w="21600" h="21600" fill="none" extrusionOk="0">
                    <a:moveTo>
                      <a:pt x="7895" y="18680"/>
                    </a:moveTo>
                    <a:cubicBezTo>
                      <a:pt x="7983" y="18985"/>
                      <a:pt x="8095" y="19277"/>
                      <a:pt x="8229" y="19550"/>
                    </a:cubicBezTo>
                  </a:path>
                  <a:path w="21600" h="21600" fill="none" extrusionOk="0">
                    <a:moveTo>
                      <a:pt x="14267" y="18324"/>
                    </a:moveTo>
                    <a:cubicBezTo>
                      <a:pt x="14336" y="18013"/>
                      <a:pt x="14380" y="17693"/>
                      <a:pt x="14400" y="17370"/>
                    </a:cubicBezTo>
                  </a:path>
                  <a:path w="21600" h="21600" fill="none" extrusionOk="0">
                    <a:moveTo>
                      <a:pt x="18694" y="15045"/>
                    </a:moveTo>
                    <a:cubicBezTo>
                      <a:pt x="18694" y="15034"/>
                      <a:pt x="18695" y="15024"/>
                      <a:pt x="18695" y="15013"/>
                    </a:cubicBezTo>
                    <a:cubicBezTo>
                      <a:pt x="18695" y="13508"/>
                      <a:pt x="18063" y="12136"/>
                      <a:pt x="17069" y="11477"/>
                    </a:cubicBezTo>
                  </a:path>
                  <a:path w="21600" h="21600" fill="none" extrusionOk="0">
                    <a:moveTo>
                      <a:pt x="20165" y="8999"/>
                    </a:moveTo>
                    <a:cubicBezTo>
                      <a:pt x="20479" y="8635"/>
                      <a:pt x="20726" y="8177"/>
                      <a:pt x="20889" y="7661"/>
                    </a:cubicBezTo>
                  </a:path>
                  <a:path w="21600" h="21600" fill="none" extrusionOk="0">
                    <a:moveTo>
                      <a:pt x="19186" y="3344"/>
                    </a:moveTo>
                    <a:cubicBezTo>
                      <a:pt x="19186" y="3328"/>
                      <a:pt x="19187" y="3313"/>
                      <a:pt x="19187" y="3297"/>
                    </a:cubicBezTo>
                    <a:cubicBezTo>
                      <a:pt x="19187" y="3101"/>
                      <a:pt x="19174" y="2905"/>
                      <a:pt x="19148" y="2712"/>
                    </a:cubicBezTo>
                  </a:path>
                  <a:path w="21600" h="21600" fill="none" extrusionOk="0">
                    <a:moveTo>
                      <a:pt x="14905" y="1165"/>
                    </a:moveTo>
                    <a:cubicBezTo>
                      <a:pt x="14754" y="1408"/>
                      <a:pt x="14629" y="1679"/>
                      <a:pt x="14535" y="1971"/>
                    </a:cubicBezTo>
                  </a:path>
                  <a:path w="21600" h="21600" fill="none" extrusionOk="0">
                    <a:moveTo>
                      <a:pt x="11221" y="1645"/>
                    </a:moveTo>
                    <a:cubicBezTo>
                      <a:pt x="11140" y="1866"/>
                      <a:pt x="11080" y="2099"/>
                      <a:pt x="11041" y="2340"/>
                    </a:cubicBezTo>
                  </a:path>
                  <a:path w="21600" h="21600" fill="none" extrusionOk="0">
                    <a:moveTo>
                      <a:pt x="7645" y="3276"/>
                    </a:moveTo>
                    <a:cubicBezTo>
                      <a:pt x="7449" y="3016"/>
                      <a:pt x="7231" y="2790"/>
                      <a:pt x="6995" y="2602"/>
                    </a:cubicBezTo>
                  </a:path>
                  <a:path w="21600" h="21600" fill="none" extrusionOk="0">
                    <a:moveTo>
                      <a:pt x="1942" y="7186"/>
                    </a:moveTo>
                    <a:cubicBezTo>
                      <a:pt x="1966" y="7426"/>
                      <a:pt x="2004" y="7663"/>
                      <a:pt x="2056" y="7895"/>
                    </a:cubicBezTo>
                  </a:path>
                </a:pathLst>
              </a:custGeom>
              <a:noFill/>
              <a:ln w="9525">
                <a:solidFill>
                  <a:srgbClr val="000000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rgbClr val="808080"/>
                </a:outerShdw>
              </a:effectLst>
            </p:spPr>
            <p:txBody>
              <a:bodyPr/>
              <a:lstStyle/>
              <a:p>
                <a:pPr>
                  <a:defRPr/>
                </a:pPr>
                <a:endParaRPr lang="en-GB"/>
              </a:p>
            </p:txBody>
          </p:sp>
          <p:sp>
            <p:nvSpPr>
              <p:cNvPr id="20" name="Text Box 34"/>
              <p:cNvSpPr txBox="1">
                <a:spLocks noChangeArrowheads="1"/>
              </p:cNvSpPr>
              <p:nvPr/>
            </p:nvSpPr>
            <p:spPr bwMode="auto">
              <a:xfrm>
                <a:off x="3688" y="1533"/>
                <a:ext cx="1206" cy="21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 sz="1600" b="1" dirty="0">
                    <a:solidFill>
                      <a:srgbClr val="FF0000"/>
                    </a:solidFill>
                    <a:latin typeface="Tahoma" pitchFamily="34" charset="0"/>
                    <a:ea typeface="Arial Unicode MS" pitchFamily="34" charset="-128"/>
                  </a:rPr>
                  <a:t>Working smarter</a:t>
                </a:r>
              </a:p>
            </p:txBody>
          </p:sp>
          <p:sp>
            <p:nvSpPr>
              <p:cNvPr id="21" name="Text Box 35"/>
              <p:cNvSpPr txBox="1">
                <a:spLocks noChangeArrowheads="1"/>
              </p:cNvSpPr>
              <p:nvPr/>
            </p:nvSpPr>
            <p:spPr bwMode="auto">
              <a:xfrm>
                <a:off x="3827" y="1125"/>
                <a:ext cx="1157" cy="366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 sz="1600" b="1" dirty="0">
                    <a:solidFill>
                      <a:srgbClr val="000000"/>
                    </a:solidFill>
                    <a:latin typeface="Tahoma" pitchFamily="34" charset="0"/>
                    <a:ea typeface="Arial Unicode MS" pitchFamily="34" charset="-128"/>
                  </a:rPr>
                  <a:t>Collaboration &amp; </a:t>
                </a:r>
              </a:p>
              <a:p>
                <a:r>
                  <a:rPr lang="en-GB" sz="1600" b="1" dirty="0">
                    <a:solidFill>
                      <a:srgbClr val="000000"/>
                    </a:solidFill>
                    <a:latin typeface="Tahoma" pitchFamily="34" charset="0"/>
                    <a:ea typeface="Arial Unicode MS" pitchFamily="34" charset="-128"/>
                  </a:rPr>
                  <a:t>Sharing</a:t>
                </a:r>
              </a:p>
            </p:txBody>
          </p:sp>
          <p:sp>
            <p:nvSpPr>
              <p:cNvPr id="22" name="Text Box 36"/>
              <p:cNvSpPr txBox="1">
                <a:spLocks noChangeArrowheads="1"/>
              </p:cNvSpPr>
              <p:nvPr/>
            </p:nvSpPr>
            <p:spPr bwMode="auto">
              <a:xfrm>
                <a:off x="3896" y="2077"/>
                <a:ext cx="1439" cy="21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 sz="1600" b="1" dirty="0">
                    <a:solidFill>
                      <a:srgbClr val="0033CC"/>
                    </a:solidFill>
                    <a:latin typeface="Tahoma" pitchFamily="34" charset="0"/>
                    <a:ea typeface="Arial Unicode MS" pitchFamily="34" charset="-128"/>
                  </a:rPr>
                  <a:t>Improved teamwork</a:t>
                </a:r>
              </a:p>
            </p:txBody>
          </p:sp>
          <p:sp>
            <p:nvSpPr>
              <p:cNvPr id="23" name="Text Box 37"/>
              <p:cNvSpPr txBox="1">
                <a:spLocks noChangeArrowheads="1"/>
              </p:cNvSpPr>
              <p:nvPr/>
            </p:nvSpPr>
            <p:spPr bwMode="auto">
              <a:xfrm>
                <a:off x="3888" y="2396"/>
                <a:ext cx="1330" cy="21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 sz="1600" b="1" dirty="0">
                    <a:solidFill>
                      <a:srgbClr val="080808"/>
                    </a:solidFill>
                    <a:latin typeface="Tahoma" pitchFamily="34" charset="0"/>
                    <a:ea typeface="Arial Unicode MS" pitchFamily="34" charset="-128"/>
                  </a:rPr>
                  <a:t>Increased learning</a:t>
                </a:r>
              </a:p>
            </p:txBody>
          </p:sp>
          <p:sp>
            <p:nvSpPr>
              <p:cNvPr id="24" name="Text Box 38"/>
              <p:cNvSpPr txBox="1">
                <a:spLocks noChangeArrowheads="1"/>
              </p:cNvSpPr>
              <p:nvPr/>
            </p:nvSpPr>
            <p:spPr bwMode="auto">
              <a:xfrm>
                <a:off x="3467" y="1850"/>
                <a:ext cx="1653" cy="21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 sz="1600" b="1" dirty="0">
                    <a:solidFill>
                      <a:srgbClr val="33CC33"/>
                    </a:solidFill>
                    <a:latin typeface="Tahoma" pitchFamily="34" charset="0"/>
                    <a:ea typeface="Arial Unicode MS" pitchFamily="34" charset="-128"/>
                  </a:rPr>
                  <a:t>Making better decisions</a:t>
                </a:r>
              </a:p>
            </p:txBody>
          </p:sp>
          <p:sp>
            <p:nvSpPr>
              <p:cNvPr id="25" name="Text Box 39"/>
              <p:cNvSpPr txBox="1">
                <a:spLocks noChangeArrowheads="1"/>
              </p:cNvSpPr>
              <p:nvPr/>
            </p:nvSpPr>
            <p:spPr bwMode="auto">
              <a:xfrm>
                <a:off x="3984" y="2636"/>
                <a:ext cx="1588" cy="212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GB" sz="1600" b="1" dirty="0">
                    <a:solidFill>
                      <a:srgbClr val="FF0000"/>
                    </a:solidFill>
                    <a:latin typeface="Tahoma" pitchFamily="34" charset="0"/>
                    <a:ea typeface="Arial Unicode MS" pitchFamily="34" charset="-128"/>
                  </a:rPr>
                  <a:t>Embedding behaviours</a:t>
                </a:r>
              </a:p>
            </p:txBody>
          </p:sp>
        </p:grpSp>
        <p:sp>
          <p:nvSpPr>
            <p:cNvPr id="18" name="Text Box 43"/>
            <p:cNvSpPr txBox="1">
              <a:spLocks noChangeArrowheads="1"/>
            </p:cNvSpPr>
            <p:nvPr/>
          </p:nvSpPr>
          <p:spPr bwMode="auto">
            <a:xfrm>
              <a:off x="4783" y="832"/>
              <a:ext cx="814" cy="231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 eaLnBrk="1" hangingPunct="1"/>
              <a:r>
                <a:rPr lang="en-GB">
                  <a:solidFill>
                    <a:schemeClr val="accent2"/>
                  </a:solidFill>
                  <a:latin typeface="Times New Roman" charset="0"/>
                  <a:ea typeface="Arial Unicode MS" pitchFamily="34" charset="-128"/>
                </a:rPr>
                <a:t>KM Drivers</a:t>
              </a: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2362200" y="1752600"/>
            <a:ext cx="9685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~1Month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505200" y="2590800"/>
            <a:ext cx="15199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~3 to 6 Months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648200" y="3429000"/>
            <a:ext cx="13789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~ 3 to 6 Months</a:t>
            </a:r>
            <a:endParaRPr lang="en-US" sz="1200" b="1" dirty="0">
              <a:solidFill>
                <a:srgbClr val="FF0000"/>
              </a:solidFill>
            </a:endParaRPr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7444C-C6C2-4044-B121-1F1C518AACF8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Case Study – Example Project</a:t>
            </a:r>
            <a:endParaRPr lang="en-US" dirty="0"/>
          </a:p>
        </p:txBody>
      </p:sp>
      <p:pic>
        <p:nvPicPr>
          <p:cNvPr id="4" name="Picture 9" descr="CNCAN 3 project timeline rev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447800"/>
            <a:ext cx="8229600" cy="4572000"/>
          </a:xfrm>
          <a:prstGeom prst="rect">
            <a:avLst/>
          </a:prstGeom>
          <a:noFill/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07444C-C6C2-4044-B121-1F1C518AACF8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44</TotalTime>
  <Words>1612</Words>
  <Application>Microsoft Office PowerPoint</Application>
  <PresentationFormat>On-screen Show (4:3)</PresentationFormat>
  <Paragraphs>348</Paragraphs>
  <Slides>22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Concourse</vt:lpstr>
      <vt:lpstr>Set Up, Implementation and Assessment of NKM Projects</vt:lpstr>
      <vt:lpstr>Contents</vt:lpstr>
      <vt:lpstr>Selecting NKM Projects</vt:lpstr>
      <vt:lpstr>PowerPoint Presentation</vt:lpstr>
      <vt:lpstr>Project Prerequisites 1</vt:lpstr>
      <vt:lpstr>Project Prerequisites 2</vt:lpstr>
      <vt:lpstr>Project Scope </vt:lpstr>
      <vt:lpstr>Typical Implementation Methodology (Including a Pilot Project Phase)</vt:lpstr>
      <vt:lpstr>Case Study – Example Project</vt:lpstr>
      <vt:lpstr>Example KM Project Structure </vt:lpstr>
      <vt:lpstr>Full Implementation Strategy</vt:lpstr>
      <vt:lpstr>KM Projects - Key Learning Points</vt:lpstr>
      <vt:lpstr>PowerPoint Presentation</vt:lpstr>
      <vt:lpstr>KM Programmes vs KM Projects</vt:lpstr>
      <vt:lpstr>PowerPoint Presentation</vt:lpstr>
      <vt:lpstr>Review of KM Projects</vt:lpstr>
      <vt:lpstr>Assessment Techniques</vt:lpstr>
      <vt:lpstr>Objective Checklist</vt:lpstr>
      <vt:lpstr>Questionnaires or Critiques</vt:lpstr>
      <vt:lpstr>Using KPIs</vt:lpstr>
      <vt:lpstr>Summary</vt:lpstr>
      <vt:lpstr>Thank You For Your Attention   Questions 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Set Up, Implementation and Assessment of NKM Projects</dc:title>
  <dc:creator>jeboyles</dc:creator>
  <cp:lastModifiedBy>Silvia GAETANO</cp:lastModifiedBy>
  <cp:revision>8</cp:revision>
  <dcterms:created xsi:type="dcterms:W3CDTF">2012-09-03T15:21:21Z</dcterms:created>
  <dcterms:modified xsi:type="dcterms:W3CDTF">2015-10-27T16:19:41Z</dcterms:modified>
</cp:coreProperties>
</file>