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72" r:id="rId1"/>
  </p:sldMasterIdLst>
  <p:notesMasterIdLst>
    <p:notesMasterId r:id="rId21"/>
  </p:notesMasterIdLst>
  <p:handoutMasterIdLst>
    <p:handoutMasterId r:id="rId22"/>
  </p:handoutMasterIdLst>
  <p:sldIdLst>
    <p:sldId id="591" r:id="rId2"/>
    <p:sldId id="478" r:id="rId3"/>
    <p:sldId id="578" r:id="rId4"/>
    <p:sldId id="577" r:id="rId5"/>
    <p:sldId id="581" r:id="rId6"/>
    <p:sldId id="579" r:id="rId7"/>
    <p:sldId id="582" r:id="rId8"/>
    <p:sldId id="583" r:id="rId9"/>
    <p:sldId id="584" r:id="rId10"/>
    <p:sldId id="585" r:id="rId11"/>
    <p:sldId id="586" r:id="rId12"/>
    <p:sldId id="587" r:id="rId13"/>
    <p:sldId id="588" r:id="rId14"/>
    <p:sldId id="589" r:id="rId15"/>
    <p:sldId id="590" r:id="rId16"/>
    <p:sldId id="506" r:id="rId17"/>
    <p:sldId id="503" r:id="rId18"/>
    <p:sldId id="575" r:id="rId19"/>
    <p:sldId id="504" r:id="rId20"/>
  </p:sldIdLst>
  <p:sldSz cx="9144000" cy="6858000" type="screen4x3"/>
  <p:notesSz cx="6934200" cy="9398000"/>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270DC1"/>
    <a:srgbClr val="996633"/>
    <a:srgbClr val="CC0066"/>
    <a:srgbClr val="0066CC"/>
    <a:srgbClr val="009999"/>
    <a:srgbClr val="9595CD"/>
    <a:srgbClr val="FF9900"/>
    <a:srgbClr val="E8A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44" autoAdjust="0"/>
    <p:restoredTop sz="84706" autoAdjust="0"/>
  </p:normalViewPr>
  <p:slideViewPr>
    <p:cSldViewPr snapToGrid="0">
      <p:cViewPr>
        <p:scale>
          <a:sx n="73" d="100"/>
          <a:sy n="73" d="100"/>
        </p:scale>
        <p:origin x="-2064" y="-1062"/>
      </p:cViewPr>
      <p:guideLst>
        <p:guide orient="horz" pos="528"/>
        <p:guide pos="54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eaLnBrk="0" hangingPunct="0">
              <a:defRPr sz="1200"/>
            </a:lvl1pPr>
          </a:lstStyle>
          <a:p>
            <a:pPr>
              <a:defRPr/>
            </a:pPr>
            <a:endParaRPr lang="en-US"/>
          </a:p>
        </p:txBody>
      </p:sp>
      <p:sp>
        <p:nvSpPr>
          <p:cNvPr id="4099" name="Rectangle 3"/>
          <p:cNvSpPr>
            <a:spLocks noGrp="1" noChangeArrowheads="1"/>
          </p:cNvSpPr>
          <p:nvPr>
            <p:ph type="dt" sz="quarter" idx="1"/>
          </p:nvPr>
        </p:nvSpPr>
        <p:spPr bwMode="auto">
          <a:xfrm>
            <a:off x="3962400" y="0"/>
            <a:ext cx="2971800" cy="45720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r" eaLnBrk="0" hangingPunct="0">
              <a:defRPr sz="1200">
                <a:latin typeface="Times" pitchFamily="18" charset="0"/>
              </a:defRPr>
            </a:lvl1pPr>
          </a:lstStyle>
          <a:p>
            <a:pPr>
              <a:defRPr/>
            </a:pPr>
            <a:endParaRPr lang="en-US"/>
          </a:p>
        </p:txBody>
      </p:sp>
      <p:sp>
        <p:nvSpPr>
          <p:cNvPr id="4100" name="Rectangle 4"/>
          <p:cNvSpPr>
            <a:spLocks noGrp="1" noChangeArrowheads="1"/>
          </p:cNvSpPr>
          <p:nvPr>
            <p:ph type="ftr" sz="quarter" idx="2"/>
          </p:nvPr>
        </p:nvSpPr>
        <p:spPr bwMode="auto">
          <a:xfrm>
            <a:off x="0" y="8915400"/>
            <a:ext cx="2971800" cy="457200"/>
          </a:xfrm>
          <a:prstGeom prst="rect">
            <a:avLst/>
          </a:prstGeom>
          <a:noFill/>
          <a:ln>
            <a:noFill/>
          </a:ln>
          <a:effectLst/>
          <a:extLst/>
        </p:spPr>
        <p:txBody>
          <a:bodyPr vert="horz" wrap="square" lIns="92075" tIns="46038" rIns="92075" bIns="46038" numCol="1" anchor="b" anchorCtr="0" compatLnSpc="1">
            <a:prstTxWarp prst="textNoShape">
              <a:avLst/>
            </a:prstTxWarp>
          </a:bodyPr>
          <a:lstStyle>
            <a:lvl1pPr algn="l" eaLnBrk="0" hangingPunct="0">
              <a:defRPr sz="1200">
                <a:latin typeface="Times" pitchFamily="18" charset="0"/>
              </a:defRPr>
            </a:lvl1pPr>
          </a:lstStyle>
          <a:p>
            <a:pPr>
              <a:defRPr/>
            </a:pPr>
            <a:r>
              <a:rPr lang="en-US"/>
              <a:t>Title goes here</a:t>
            </a:r>
          </a:p>
        </p:txBody>
      </p:sp>
      <p:sp>
        <p:nvSpPr>
          <p:cNvPr id="4101" name="Rectangle 5"/>
          <p:cNvSpPr>
            <a:spLocks noGrp="1" noChangeArrowheads="1"/>
          </p:cNvSpPr>
          <p:nvPr>
            <p:ph type="sldNum" sz="quarter" idx="3"/>
          </p:nvPr>
        </p:nvSpPr>
        <p:spPr bwMode="auto">
          <a:xfrm>
            <a:off x="3962400" y="8915400"/>
            <a:ext cx="2971800" cy="457200"/>
          </a:xfrm>
          <a:prstGeom prst="rect">
            <a:avLst/>
          </a:prstGeom>
          <a:noFill/>
          <a:ln>
            <a:noFill/>
          </a:ln>
          <a:effectLst/>
          <a:extLst/>
        </p:spPr>
        <p:txBody>
          <a:bodyPr vert="horz" wrap="square" lIns="92075" tIns="46038" rIns="92075" bIns="46038" numCol="1" anchor="b" anchorCtr="0" compatLnSpc="1">
            <a:prstTxWarp prst="textNoShape">
              <a:avLst/>
            </a:prstTxWarp>
          </a:bodyPr>
          <a:lstStyle>
            <a:lvl1pPr algn="r" eaLnBrk="0" hangingPunct="0">
              <a:defRPr sz="1200">
                <a:latin typeface="Times" pitchFamily="18" charset="0"/>
              </a:defRPr>
            </a:lvl1pPr>
          </a:lstStyle>
          <a:p>
            <a:pPr>
              <a:defRPr/>
            </a:pPr>
            <a:fld id="{D716AE8B-7B38-4915-A909-0568AF4D7001}" type="slidenum">
              <a:rPr lang="en-US"/>
              <a:pPr>
                <a:defRPr/>
              </a:pPr>
              <a:t>‹#›</a:t>
            </a:fld>
            <a:endParaRPr lang="en-US"/>
          </a:p>
        </p:txBody>
      </p:sp>
    </p:spTree>
    <p:extLst>
      <p:ext uri="{BB962C8B-B14F-4D97-AF65-F5344CB8AC3E}">
        <p14:creationId xmlns:p14="http://schemas.microsoft.com/office/powerpoint/2010/main" xmlns="" val="3809452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l" eaLnBrk="0" hangingPunct="0">
              <a:defRPr sz="1200"/>
            </a:lvl1pPr>
          </a:lstStyle>
          <a:p>
            <a:pPr>
              <a:defRPr/>
            </a:pPr>
            <a:endParaRPr lang="en-US"/>
          </a:p>
        </p:txBody>
      </p:sp>
      <p:sp>
        <p:nvSpPr>
          <p:cNvPr id="13315" name="Rectangle 3"/>
          <p:cNvSpPr>
            <a:spLocks noGrp="1" noRot="1" noChangeAspect="1" noChangeArrowheads="1" noTextEdit="1"/>
          </p:cNvSpPr>
          <p:nvPr>
            <p:ph type="sldImg" idx="2"/>
          </p:nvPr>
        </p:nvSpPr>
        <p:spPr bwMode="auto">
          <a:xfrm>
            <a:off x="1081088" y="687388"/>
            <a:ext cx="4772025" cy="3578225"/>
          </a:xfrm>
          <a:prstGeom prst="rect">
            <a:avLst/>
          </a:prstGeom>
          <a:noFill/>
          <a:ln w="12700">
            <a:solidFill>
              <a:srgbClr val="000000"/>
            </a:solidFill>
            <a:miter lim="800000"/>
            <a:headEnd/>
            <a:tailEnd/>
          </a:ln>
        </p:spPr>
      </p:sp>
      <p:sp>
        <p:nvSpPr>
          <p:cNvPr id="2052" name="Rectangle 4"/>
          <p:cNvSpPr>
            <a:spLocks noGrp="1" noChangeArrowheads="1"/>
          </p:cNvSpPr>
          <p:nvPr>
            <p:ph type="body" sz="quarter" idx="3"/>
          </p:nvPr>
        </p:nvSpPr>
        <p:spPr bwMode="auto">
          <a:xfrm>
            <a:off x="914400" y="4495800"/>
            <a:ext cx="5105400" cy="4191000"/>
          </a:xfrm>
          <a:prstGeom prst="rect">
            <a:avLst/>
          </a:prstGeom>
          <a:noFill/>
          <a:ln>
            <a:noFill/>
          </a:ln>
          <a:effectLst/>
          <a:ex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3" name="Rectangle 5"/>
          <p:cNvSpPr>
            <a:spLocks noGrp="1" noChangeArrowheads="1"/>
          </p:cNvSpPr>
          <p:nvPr>
            <p:ph type="dt" idx="1"/>
          </p:nvPr>
        </p:nvSpPr>
        <p:spPr bwMode="auto">
          <a:xfrm>
            <a:off x="3962400" y="0"/>
            <a:ext cx="2971800" cy="457200"/>
          </a:xfrm>
          <a:prstGeom prst="rect">
            <a:avLst/>
          </a:prstGeom>
          <a:noFill/>
          <a:ln>
            <a:noFill/>
          </a:ln>
          <a:effectLst/>
          <a:extLst/>
        </p:spPr>
        <p:txBody>
          <a:bodyPr vert="horz" wrap="square" lIns="92075" tIns="46038" rIns="92075" bIns="46038" numCol="1" anchor="t" anchorCtr="0" compatLnSpc="1">
            <a:prstTxWarp prst="textNoShape">
              <a:avLst/>
            </a:prstTxWarp>
          </a:bodyPr>
          <a:lstStyle>
            <a:lvl1pPr algn="r" eaLnBrk="0" hangingPunct="0">
              <a:defRPr sz="1200"/>
            </a:lvl1pPr>
          </a:lstStyle>
          <a:p>
            <a:pPr>
              <a:defRPr/>
            </a:pPr>
            <a:endParaRPr lang="en-US"/>
          </a:p>
        </p:txBody>
      </p:sp>
      <p:sp>
        <p:nvSpPr>
          <p:cNvPr id="2054" name="Rectangle 6"/>
          <p:cNvSpPr>
            <a:spLocks noGrp="1" noChangeArrowheads="1"/>
          </p:cNvSpPr>
          <p:nvPr>
            <p:ph type="ftr" sz="quarter" idx="4"/>
          </p:nvPr>
        </p:nvSpPr>
        <p:spPr bwMode="auto">
          <a:xfrm>
            <a:off x="0" y="8915400"/>
            <a:ext cx="2971800" cy="457200"/>
          </a:xfrm>
          <a:prstGeom prst="rect">
            <a:avLst/>
          </a:prstGeom>
          <a:noFill/>
          <a:ln>
            <a:noFill/>
          </a:ln>
          <a:effectLst/>
          <a:extLst/>
        </p:spPr>
        <p:txBody>
          <a:bodyPr vert="horz" wrap="square" lIns="92075" tIns="46038" rIns="92075" bIns="46038" numCol="1" anchor="b" anchorCtr="0" compatLnSpc="1">
            <a:prstTxWarp prst="textNoShape">
              <a:avLst/>
            </a:prstTxWarp>
          </a:bodyPr>
          <a:lstStyle>
            <a:lvl1pPr algn="l" eaLnBrk="0" hangingPunct="0">
              <a:defRPr sz="1200"/>
            </a:lvl1pPr>
          </a:lstStyle>
          <a:p>
            <a:pPr>
              <a:defRPr/>
            </a:pPr>
            <a:endParaRPr lang="en-US"/>
          </a:p>
        </p:txBody>
      </p:sp>
      <p:sp>
        <p:nvSpPr>
          <p:cNvPr id="2055" name="Rectangle 7"/>
          <p:cNvSpPr>
            <a:spLocks noGrp="1" noChangeArrowheads="1"/>
          </p:cNvSpPr>
          <p:nvPr>
            <p:ph type="sldNum" sz="quarter" idx="5"/>
          </p:nvPr>
        </p:nvSpPr>
        <p:spPr bwMode="auto">
          <a:xfrm>
            <a:off x="3962400" y="8915400"/>
            <a:ext cx="2971800" cy="457200"/>
          </a:xfrm>
          <a:prstGeom prst="rect">
            <a:avLst/>
          </a:prstGeom>
          <a:noFill/>
          <a:ln>
            <a:noFill/>
          </a:ln>
          <a:effectLst/>
          <a:extLst/>
        </p:spPr>
        <p:txBody>
          <a:bodyPr vert="horz" wrap="square" lIns="92075" tIns="46038" rIns="92075" bIns="46038" numCol="1" anchor="b" anchorCtr="0" compatLnSpc="1">
            <a:prstTxWarp prst="textNoShape">
              <a:avLst/>
            </a:prstTxWarp>
          </a:bodyPr>
          <a:lstStyle>
            <a:lvl1pPr algn="r" eaLnBrk="0" hangingPunct="0">
              <a:defRPr sz="1200"/>
            </a:lvl1pPr>
          </a:lstStyle>
          <a:p>
            <a:pPr>
              <a:defRPr/>
            </a:pPr>
            <a:fld id="{273C5C13-6854-4B48-B3B5-557AED6BDCCE}" type="slidenum">
              <a:rPr lang="en-US"/>
              <a:pPr>
                <a:defRPr/>
              </a:pPr>
              <a:t>‹#›</a:t>
            </a:fld>
            <a:endParaRPr lang="en-US"/>
          </a:p>
        </p:txBody>
      </p:sp>
    </p:spTree>
    <p:extLst>
      <p:ext uri="{BB962C8B-B14F-4D97-AF65-F5344CB8AC3E}">
        <p14:creationId xmlns:p14="http://schemas.microsoft.com/office/powerpoint/2010/main" xmlns="" val="827156358"/>
      </p:ext>
    </p:extLst>
  </p:cSld>
  <p:clrMap bg1="lt1" tx1="dk1" bg2="lt2" tx2="dk2" accent1="accent1" accent2="accent2" accent3="accent3" accent4="accent4" accent5="accent5" accent6="accent6" hlink="hlink" folHlink="folHlink"/>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1963"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23925"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87475"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49438"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ln>
            <a:miter lim="800000"/>
            <a:headEnd/>
            <a:tailEnd/>
          </a:ln>
        </p:spPr>
        <p:txBody>
          <a:bodyPr/>
          <a:lstStyle/>
          <a:p>
            <a:fld id="{F066E7C3-7C74-435A-A0F2-A32899E9D2D6}" type="slidenum">
              <a:rPr lang="en-US" smtClean="0"/>
              <a:pPr/>
              <a:t>2</a:t>
            </a:fld>
            <a:endParaRPr lang="en-US" smtClean="0"/>
          </a:p>
        </p:txBody>
      </p:sp>
      <p:sp>
        <p:nvSpPr>
          <p:cNvPr id="17410" name="Rectangle 2"/>
          <p:cNvSpPr>
            <a:spLocks noGrp="1" noRot="1" noChangeAspect="1" noChangeArrowheads="1" noTextEdit="1"/>
          </p:cNvSpPr>
          <p:nvPr>
            <p:ph type="sldImg"/>
          </p:nvPr>
        </p:nvSpPr>
        <p:spPr>
          <a:ln cap="flat"/>
        </p:spPr>
      </p:sp>
      <p:sp>
        <p:nvSpPr>
          <p:cNvPr id="17411"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p:spPr>
        <p:txBody>
          <a:bodyPr/>
          <a:lstStyle/>
          <a:p>
            <a:r>
              <a:rPr lang="en-US" smtClean="0"/>
              <a:t>ANSI/NISO Z39.19 - Guidelines for the Construction, Format, and Management of Monolingual Controlled Vocabularies</a:t>
            </a:r>
            <a:endParaRPr lang="ru-RU" smtClean="0"/>
          </a:p>
        </p:txBody>
      </p:sp>
      <p:sp>
        <p:nvSpPr>
          <p:cNvPr id="53251" name="Slide Number Placeholder 3"/>
          <p:cNvSpPr>
            <a:spLocks noGrp="1"/>
          </p:cNvSpPr>
          <p:nvPr>
            <p:ph type="sldNum" sz="quarter" idx="5"/>
          </p:nvPr>
        </p:nvSpPr>
        <p:spPr>
          <a:noFill/>
          <a:ln>
            <a:miter lim="800000"/>
            <a:headEnd/>
            <a:tailEnd/>
          </a:ln>
        </p:spPr>
        <p:txBody>
          <a:bodyPr/>
          <a:lstStyle/>
          <a:p>
            <a:fld id="{5176A4AD-B7AA-40B3-9B82-ED833E545B84}" type="slidenum">
              <a:rPr lang="en-US" smtClean="0"/>
              <a:pPr/>
              <a:t>10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miter lim="800000"/>
            <a:headEnd/>
            <a:tailEnd/>
          </a:ln>
        </p:spPr>
        <p:txBody>
          <a:bodyPr/>
          <a:lstStyle/>
          <a:p>
            <a:fld id="{18A581F0-45E1-48DC-8635-C65BFBF819CF}" type="slidenum">
              <a:rPr lang="en-US" smtClean="0"/>
              <a:pPr/>
              <a:t>16</a:t>
            </a:fld>
            <a:endParaRPr lang="en-US" smtClean="0"/>
          </a:p>
        </p:txBody>
      </p:sp>
      <p:sp>
        <p:nvSpPr>
          <p:cNvPr id="60418" name="Rectangle 2"/>
          <p:cNvSpPr>
            <a:spLocks noGrp="1" noRot="1" noChangeAspect="1" noChangeArrowheads="1" noTextEdit="1"/>
          </p:cNvSpPr>
          <p:nvPr>
            <p:ph type="sldImg"/>
          </p:nvPr>
        </p:nvSpPr>
        <p:spPr>
          <a:ln cap="flat"/>
        </p:spPr>
      </p:sp>
      <p:sp>
        <p:nvSpPr>
          <p:cNvPr id="60419" name="Rectangle 3"/>
          <p:cNvSpPr>
            <a:spLocks noGrp="1" noChangeArrowheads="1"/>
          </p:cNvSpPr>
          <p:nvPr>
            <p:ph type="body" idx="1"/>
          </p:nvPr>
        </p:nvSpPr>
        <p:spPr>
          <a:noFill/>
        </p:spPr>
        <p:txBody>
          <a:bodyPr/>
          <a:lstStyle/>
          <a:p>
            <a:r>
              <a:rPr lang="en-US" sz="1100" b="1" smtClean="0"/>
              <a:t>CMS - </a:t>
            </a:r>
            <a:r>
              <a:rPr lang="en-US" sz="1100" smtClean="0"/>
              <a:t>Content Management System.</a:t>
            </a:r>
          </a:p>
          <a:p>
            <a:r>
              <a:rPr lang="en-US" sz="1100" b="1" smtClean="0"/>
              <a:t>Business intelligence</a:t>
            </a:r>
            <a:r>
              <a:rPr lang="en-US" sz="1100" smtClean="0"/>
              <a:t> (</a:t>
            </a:r>
            <a:r>
              <a:rPr lang="en-US" sz="1100" b="1" smtClean="0"/>
              <a:t>BI</a:t>
            </a:r>
            <a:r>
              <a:rPr lang="en-US" sz="1100" smtClean="0"/>
              <a:t>) refers to processer-based techniques used in identifying, data extraction and analyzing business data, such as sales revenue by products and/or departments, or by associated costs and incomes.</a:t>
            </a:r>
            <a:r>
              <a:rPr lang="en-US" sz="1100" baseline="30000" smtClean="0"/>
              <a:t> </a:t>
            </a:r>
            <a:r>
              <a:rPr lang="en-US" sz="1100" smtClean="0"/>
              <a:t>BI technologies provide historical, current and predictive views of business operations. Common functions of business intelligence technologies are reporting, online analytical processing, analytics, data mining, business performance management, benchmarking, text mining and predictive analytics.</a:t>
            </a:r>
            <a:endParaRPr lang="en-US" sz="1100" b="1" i="1" smtClean="0"/>
          </a:p>
          <a:p>
            <a:r>
              <a:rPr lang="en-US" sz="1100" b="1" smtClean="0"/>
              <a:t>Counter-intelligence</a:t>
            </a:r>
            <a:r>
              <a:rPr lang="en-US" sz="1100" smtClean="0"/>
              <a:t> or </a:t>
            </a:r>
            <a:r>
              <a:rPr lang="en-US" sz="1100" b="1" smtClean="0"/>
              <a:t>counterintelligence</a:t>
            </a:r>
            <a:r>
              <a:rPr lang="en-US" sz="1100" smtClean="0"/>
              <a:t> </a:t>
            </a:r>
            <a:r>
              <a:rPr lang="en-US" sz="1100" b="1" smtClean="0"/>
              <a:t>(CI) </a:t>
            </a:r>
            <a:r>
              <a:rPr lang="en-US" sz="1100" smtClean="0"/>
              <a:t>refers to efforts made by intelligence organizations to prevent hostile or enemy intelligence organizations from successfully gathering and collecting intelligence against them.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a:ln>
            <a:miter lim="800000"/>
            <a:headEnd/>
            <a:tailEnd/>
          </a:ln>
        </p:spPr>
        <p:txBody>
          <a:bodyPr/>
          <a:lstStyle/>
          <a:p>
            <a:fld id="{8278014C-E512-44F0-8679-E34E4571DBBD}" type="slidenum">
              <a:rPr lang="en-US" smtClean="0"/>
              <a:pPr/>
              <a:t>17</a:t>
            </a:fld>
            <a:endParaRPr lang="en-US" smtClean="0"/>
          </a:p>
        </p:txBody>
      </p:sp>
      <p:sp>
        <p:nvSpPr>
          <p:cNvPr id="62466" name="Rectangle 2"/>
          <p:cNvSpPr>
            <a:spLocks noGrp="1" noRot="1" noChangeAspect="1" noChangeArrowheads="1" noTextEdit="1"/>
          </p:cNvSpPr>
          <p:nvPr>
            <p:ph type="sldImg"/>
          </p:nvPr>
        </p:nvSpPr>
        <p:spPr>
          <a:ln cap="flat"/>
        </p:spPr>
      </p:sp>
      <p:sp>
        <p:nvSpPr>
          <p:cNvPr id="62467"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a:ln>
            <a:miter lim="800000"/>
            <a:headEnd/>
            <a:tailEnd/>
          </a:ln>
        </p:spPr>
        <p:txBody>
          <a:bodyPr/>
          <a:lstStyle/>
          <a:p>
            <a:fld id="{28E48F56-439D-48E8-8BF3-8DCE895CB6D2}" type="slidenum">
              <a:rPr lang="en-US" smtClean="0"/>
              <a:pPr/>
              <a:t>18</a:t>
            </a:fld>
            <a:endParaRPr lang="en-US" smtClean="0"/>
          </a:p>
        </p:txBody>
      </p:sp>
      <p:sp>
        <p:nvSpPr>
          <p:cNvPr id="64514" name="Rectangle 2"/>
          <p:cNvSpPr>
            <a:spLocks noGrp="1" noRot="1" noChangeAspect="1" noChangeArrowheads="1" noTextEdit="1"/>
          </p:cNvSpPr>
          <p:nvPr>
            <p:ph type="sldImg"/>
          </p:nvPr>
        </p:nvSpPr>
        <p:spPr>
          <a:ln cap="flat"/>
        </p:spPr>
      </p:sp>
      <p:sp>
        <p:nvSpPr>
          <p:cNvPr id="64515"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a:ln>
            <a:miter lim="800000"/>
            <a:headEnd/>
            <a:tailEnd/>
          </a:ln>
        </p:spPr>
        <p:txBody>
          <a:bodyPr/>
          <a:lstStyle/>
          <a:p>
            <a:fld id="{A4DA9AA9-3F2B-4210-B1EF-EA92F46C8F8B}" type="slidenum">
              <a:rPr lang="en-US" smtClean="0"/>
              <a:pPr/>
              <a:t>19</a:t>
            </a:fld>
            <a:endParaRPr lang="en-US" smtClean="0"/>
          </a:p>
        </p:txBody>
      </p:sp>
      <p:sp>
        <p:nvSpPr>
          <p:cNvPr id="66562" name="Rectangle 2"/>
          <p:cNvSpPr>
            <a:spLocks noGrp="1" noRot="1" noChangeAspect="1" noChangeArrowheads="1" noTextEdit="1"/>
          </p:cNvSpPr>
          <p:nvPr>
            <p:ph type="sldImg"/>
          </p:nvPr>
        </p:nvSpPr>
        <p:spPr>
          <a:xfrm>
            <a:off x="1084263" y="698500"/>
            <a:ext cx="4745037" cy="3559175"/>
          </a:xfrm>
          <a:ln cap="flat"/>
        </p:spPr>
      </p:sp>
      <p:sp>
        <p:nvSpPr>
          <p:cNvPr id="66563" name="Rectangle 3"/>
          <p:cNvSpPr>
            <a:spLocks noGrp="1" noChangeArrowheads="1"/>
          </p:cNvSpPr>
          <p:nvPr>
            <p:ph type="body" idx="1"/>
          </p:nvPr>
        </p:nvSpPr>
        <p:spPr>
          <a:xfrm>
            <a:off x="911225" y="4491038"/>
            <a:ext cx="5091113" cy="4183062"/>
          </a:xfrm>
          <a:noFill/>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smtClean="0"/>
            </a:lvl1pPr>
          </a:lstStyle>
          <a:p>
            <a:pPr>
              <a:defRPr/>
            </a:pPr>
            <a:fld id="{F214EF80-2024-4B62-A9AD-708EE417F5CF}" type="datetimeFigureOut">
              <a:rPr lang="en-US"/>
              <a:pPr>
                <a:defRPr/>
              </a:pPr>
              <a:t>9/4/2012</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8E1716E0-E520-427B-A5C1-29A290224B8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C3DC7A4-8E74-47FB-AB87-CDA59F73A03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DEF2937-0F35-4F0D-975E-8DEBE5E0DA5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CC05C83-F347-4899-8A4B-6F8BC2DAB89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230973F1-17E6-43C0-8F6E-78AD405981B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36FA350-A8F0-4250-91CF-193B5DC260D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831D1B8A-4DCF-4981-9EA4-DDDE8936DFC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DC2E09D4-01E0-4E63-B469-E67405B90E7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7B57A5F-F21A-4916-9F37-4EE42828253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92A0DD42-24D1-40B6-8F8D-B7FBBEF0465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DD66362B-6316-4EA2-B380-DBF811E0DC0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3"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smtClean="0">
                <a:solidFill>
                  <a:srgbClr val="FFFFFF"/>
                </a:solidFill>
                <a:latin typeface="+mj-lt"/>
                <a:ea typeface="+mj-ea"/>
                <a:cs typeface="+mj-cs"/>
              </a:defRPr>
            </a:lvl1pPr>
          </a:lstStyle>
          <a:p>
            <a:pPr>
              <a:defRPr/>
            </a:pPr>
            <a:fld id="{41AE9E52-73D0-4D69-9358-E5863C967A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86" r:id="rId8"/>
    <p:sldLayoutId id="2147483687" r:id="rId9"/>
    <p:sldLayoutId id="2147483678" r:id="rId10"/>
    <p:sldLayoutId id="2147483677" r:id="rId11"/>
  </p:sldLayoutIdLst>
  <p:timing>
    <p:tnLst>
      <p:par>
        <p:cTn id="1" dur="indefinite" restart="never" nodeType="tmRoot"/>
      </p:par>
    </p:tnLst>
  </p:timing>
  <p:hf hdr="0" ftr="0" dt="0"/>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5DE1C31-B8C7-4263-8279-4DEC3513E649}" type="slidenum">
              <a:rPr lang="en-US"/>
              <a:pPr>
                <a:defRPr/>
              </a:pPr>
              <a:t>1</a:t>
            </a:fld>
            <a:endParaRPr lang="en-US"/>
          </a:p>
        </p:txBody>
      </p:sp>
      <p:sp>
        <p:nvSpPr>
          <p:cNvPr id="15362" name="Title 1"/>
          <p:cNvSpPr txBox="1">
            <a:spLocks/>
          </p:cNvSpPr>
          <p:nvPr/>
        </p:nvSpPr>
        <p:spPr bwMode="auto">
          <a:xfrm>
            <a:off x="1116013" y="1125538"/>
            <a:ext cx="7777162" cy="1693862"/>
          </a:xfrm>
          <a:prstGeom prst="rect">
            <a:avLst/>
          </a:prstGeom>
          <a:noFill/>
          <a:ln w="9525">
            <a:noFill/>
            <a:miter lim="800000"/>
            <a:headEnd/>
            <a:tailEnd/>
          </a:ln>
        </p:spPr>
        <p:txBody>
          <a:bodyPr/>
          <a:lstStyle/>
          <a:p>
            <a:pPr algn="r"/>
            <a:endParaRPr lang="en-US" sz="2800" b="1">
              <a:latin typeface="Tahoma" pitchFamily="34" charset="0"/>
              <a:cs typeface="Tahoma" pitchFamily="34" charset="0"/>
            </a:endParaRPr>
          </a:p>
          <a:p>
            <a:pPr algn="r"/>
            <a:r>
              <a:rPr lang="en-US" sz="3200" b="1">
                <a:latin typeface="Tahoma" pitchFamily="34" charset="0"/>
                <a:cs typeface="Tahoma" pitchFamily="34" charset="0"/>
              </a:rPr>
              <a:t>Taxonomy Development</a:t>
            </a:r>
          </a:p>
        </p:txBody>
      </p:sp>
      <p:pic>
        <p:nvPicPr>
          <p:cNvPr id="15363" name="Picture 7"/>
          <p:cNvPicPr>
            <a:picLocks noChangeAspect="1" noChangeArrowheads="1"/>
          </p:cNvPicPr>
          <p:nvPr/>
        </p:nvPicPr>
        <p:blipFill>
          <a:blip r:embed="rId2" cstate="print"/>
          <a:srcRect/>
          <a:stretch>
            <a:fillRect/>
          </a:stretch>
        </p:blipFill>
        <p:spPr bwMode="auto">
          <a:xfrm>
            <a:off x="6781800" y="3810000"/>
            <a:ext cx="1928813" cy="2428875"/>
          </a:xfrm>
          <a:prstGeom prst="rect">
            <a:avLst/>
          </a:prstGeom>
          <a:noFill/>
          <a:ln w="9525">
            <a:noFill/>
            <a:miter lim="800000"/>
            <a:headEnd/>
            <a:tailEnd/>
          </a:ln>
        </p:spPr>
      </p:pic>
      <p:sp>
        <p:nvSpPr>
          <p:cNvPr id="15364" name="TextBox 6"/>
          <p:cNvSpPr txBox="1">
            <a:spLocks noChangeArrowheads="1"/>
          </p:cNvSpPr>
          <p:nvPr/>
        </p:nvSpPr>
        <p:spPr bwMode="auto">
          <a:xfrm>
            <a:off x="7235825" y="2895600"/>
            <a:ext cx="1322798" cy="400110"/>
          </a:xfrm>
          <a:prstGeom prst="rect">
            <a:avLst/>
          </a:prstGeom>
          <a:noFill/>
          <a:ln w="9525">
            <a:noFill/>
            <a:miter lim="800000"/>
            <a:headEnd/>
            <a:tailEnd/>
          </a:ln>
        </p:spPr>
        <p:txBody>
          <a:bodyPr wrap="none">
            <a:spAutoFit/>
          </a:bodyPr>
          <a:lstStyle/>
          <a:p>
            <a:pPr eaLnBrk="0" hangingPunct="0"/>
            <a:r>
              <a:rPr lang="ru-RU" b="1" dirty="0"/>
              <a:t>A. </a:t>
            </a:r>
            <a:r>
              <a:rPr lang="en-US" b="1" dirty="0" err="1" smtClean="0"/>
              <a:t>Kosilov</a:t>
            </a:r>
            <a:endParaRPr lang="ru-RU" b="1" dirty="0"/>
          </a:p>
        </p:txBody>
      </p:sp>
      <p:sp>
        <p:nvSpPr>
          <p:cNvPr id="15365" name="TextBox 2"/>
          <p:cNvSpPr txBox="1">
            <a:spLocks noChangeArrowheads="1"/>
          </p:cNvSpPr>
          <p:nvPr/>
        </p:nvSpPr>
        <p:spPr bwMode="auto">
          <a:xfrm>
            <a:off x="1268413" y="4510088"/>
            <a:ext cx="3543300" cy="1630362"/>
          </a:xfrm>
          <a:prstGeom prst="rect">
            <a:avLst/>
          </a:prstGeom>
          <a:noFill/>
          <a:ln w="9525">
            <a:noFill/>
            <a:miter lim="800000"/>
            <a:headEnd/>
            <a:tailEnd/>
          </a:ln>
        </p:spPr>
        <p:txBody>
          <a:bodyPr>
            <a:spAutoFit/>
          </a:bodyPr>
          <a:lstStyle/>
          <a:p>
            <a:pPr algn="ctr" eaLnBrk="0" hangingPunct="0"/>
            <a:r>
              <a:rPr lang="en-US" b="1" dirty="0">
                <a:solidFill>
                  <a:srgbClr val="0070C0"/>
                </a:solidFill>
                <a:latin typeface="Adobe Garamond Pro Bold"/>
              </a:rPr>
              <a:t>School of Nuclear Knowledge Management</a:t>
            </a:r>
          </a:p>
          <a:p>
            <a:pPr algn="ctr" eaLnBrk="0" hangingPunct="0"/>
            <a:r>
              <a:rPr lang="en-US" b="1" dirty="0" smtClean="0">
                <a:solidFill>
                  <a:srgbClr val="0070C0"/>
                </a:solidFill>
                <a:latin typeface="Adobe Garamond Pro Bold"/>
              </a:rPr>
              <a:t>3-7 </a:t>
            </a:r>
            <a:r>
              <a:rPr lang="en-US" b="1" dirty="0">
                <a:solidFill>
                  <a:srgbClr val="0070C0"/>
                </a:solidFill>
                <a:latin typeface="Adobe Garamond Pro Bold"/>
              </a:rPr>
              <a:t>September </a:t>
            </a:r>
            <a:r>
              <a:rPr lang="en-US" b="1" dirty="0" smtClean="0">
                <a:solidFill>
                  <a:srgbClr val="0070C0"/>
                </a:solidFill>
                <a:latin typeface="Adobe Garamond Pro Bold"/>
              </a:rPr>
              <a:t>2012, </a:t>
            </a:r>
            <a:r>
              <a:rPr lang="en-US" b="1" dirty="0">
                <a:solidFill>
                  <a:srgbClr val="0070C0"/>
                </a:solidFill>
                <a:latin typeface="Adobe Garamond Pro Bold"/>
              </a:rPr>
              <a:t>Trieste, Italy</a:t>
            </a:r>
            <a:endParaRPr lang="ru-RU" b="1" dirty="0">
              <a:solidFill>
                <a:srgbClr val="0070C0"/>
              </a:solidFill>
            </a:endParaRPr>
          </a:p>
          <a:p>
            <a:pPr algn="ctr" eaLnBrk="0" hangingPunct="0"/>
            <a:endParaRPr lang="ru-RU" dirty="0"/>
          </a:p>
        </p:txBody>
      </p:sp>
      <p:pic>
        <p:nvPicPr>
          <p:cNvPr id="15366" name="Picture 7"/>
          <p:cNvPicPr>
            <a:picLocks noChangeAspect="1"/>
          </p:cNvPicPr>
          <p:nvPr/>
        </p:nvPicPr>
        <p:blipFill>
          <a:blip r:embed="rId3" cstate="print"/>
          <a:srcRect/>
          <a:stretch>
            <a:fillRect/>
          </a:stretch>
        </p:blipFill>
        <p:spPr bwMode="auto">
          <a:xfrm>
            <a:off x="760413" y="450850"/>
            <a:ext cx="1555750" cy="1054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914400" y="166688"/>
            <a:ext cx="7772400" cy="809625"/>
          </a:xfrm>
        </p:spPr>
        <p:txBody>
          <a:bodyPr/>
          <a:lstStyle/>
          <a:p>
            <a:r>
              <a:rPr lang="en-GB" sz="3600" smtClean="0">
                <a:solidFill>
                  <a:srgbClr val="002060"/>
                </a:solidFill>
              </a:rPr>
              <a:t>3. Develop draft taxonomy</a:t>
            </a:r>
          </a:p>
        </p:txBody>
      </p:sp>
      <p:sp>
        <p:nvSpPr>
          <p:cNvPr id="3" name="Slide Number Placeholder 2"/>
          <p:cNvSpPr>
            <a:spLocks noGrp="1"/>
          </p:cNvSpPr>
          <p:nvPr>
            <p:ph type="sldNum" sz="quarter" idx="12"/>
          </p:nvPr>
        </p:nvSpPr>
        <p:spPr/>
        <p:txBody>
          <a:bodyPr/>
          <a:lstStyle/>
          <a:p>
            <a:pPr>
              <a:defRPr/>
            </a:pPr>
            <a:fld id="{4E2D3F3D-DE5B-4E6A-8BCD-698D71A1C063}" type="slidenum">
              <a:rPr lang="en-US"/>
              <a:pPr>
                <a:defRPr/>
              </a:pPr>
              <a:t>10</a:t>
            </a:fld>
            <a:endParaRPr lang="en-US"/>
          </a:p>
        </p:txBody>
      </p:sp>
      <p:sp>
        <p:nvSpPr>
          <p:cNvPr id="4" name="Content Placeholder 3"/>
          <p:cNvSpPr>
            <a:spLocks noGrp="1"/>
          </p:cNvSpPr>
          <p:nvPr>
            <p:ph sz="quarter" idx="1"/>
          </p:nvPr>
        </p:nvSpPr>
        <p:spPr>
          <a:xfrm>
            <a:off x="914400" y="935038"/>
            <a:ext cx="3749675" cy="5084762"/>
          </a:xfrm>
        </p:spPr>
        <p:txBody>
          <a:bodyPr>
            <a:noAutofit/>
          </a:bodyPr>
          <a:lstStyle/>
          <a:p>
            <a:pPr marL="0" indent="0" fontAlgn="auto">
              <a:spcBef>
                <a:spcPts val="580"/>
              </a:spcBef>
              <a:spcAft>
                <a:spcPts val="0"/>
              </a:spcAft>
              <a:buFont typeface="Wingdings 2"/>
              <a:buNone/>
              <a:defRPr/>
            </a:pPr>
            <a:r>
              <a:rPr lang="en-GB" sz="2400" b="1" dirty="0"/>
              <a:t>Possible tasks:</a:t>
            </a:r>
          </a:p>
          <a:p>
            <a:pPr marL="274320" indent="-274320" fontAlgn="auto">
              <a:spcBef>
                <a:spcPts val="580"/>
              </a:spcBef>
              <a:spcAft>
                <a:spcPts val="0"/>
              </a:spcAft>
              <a:buFont typeface="Wingdings 2"/>
              <a:buChar char=""/>
              <a:defRPr/>
            </a:pPr>
            <a:r>
              <a:rPr lang="en-GB" sz="1400" b="1" dirty="0" smtClean="0"/>
              <a:t>Establish </a:t>
            </a:r>
            <a:r>
              <a:rPr lang="en-GB" sz="1400" b="1" dirty="0"/>
              <a:t>guidelines and standards for format of terms and construction </a:t>
            </a:r>
            <a:r>
              <a:rPr lang="en-GB" sz="1400" b="1" dirty="0" smtClean="0"/>
              <a:t>of relationships</a:t>
            </a:r>
            <a:r>
              <a:rPr lang="en-GB" sz="1400" b="1" dirty="0"/>
              <a:t>.</a:t>
            </a:r>
          </a:p>
          <a:p>
            <a:pPr marL="274320" indent="-274320" fontAlgn="auto">
              <a:spcBef>
                <a:spcPts val="580"/>
              </a:spcBef>
              <a:spcAft>
                <a:spcPts val="0"/>
              </a:spcAft>
              <a:buFont typeface="Wingdings 2"/>
              <a:buChar char=""/>
              <a:defRPr/>
            </a:pPr>
            <a:r>
              <a:rPr lang="en-GB" sz="1400" b="1" dirty="0" smtClean="0"/>
              <a:t>Examine </a:t>
            </a:r>
            <a:r>
              <a:rPr lang="en-GB" sz="1400" b="1" dirty="0"/>
              <a:t>existing controlled vocabularies to determine if they could </a:t>
            </a:r>
            <a:r>
              <a:rPr lang="en-GB" sz="1400" b="1" dirty="0" smtClean="0"/>
              <a:t>be used </a:t>
            </a:r>
            <a:r>
              <a:rPr lang="en-GB" sz="1400" b="1" dirty="0"/>
              <a:t>as is or modified to meet the user’s needs.</a:t>
            </a:r>
          </a:p>
          <a:p>
            <a:pPr marL="274320" indent="-274320" fontAlgn="auto">
              <a:spcBef>
                <a:spcPts val="580"/>
              </a:spcBef>
              <a:spcAft>
                <a:spcPts val="0"/>
              </a:spcAft>
              <a:buFont typeface="Wingdings 2"/>
              <a:buChar char=""/>
              <a:defRPr/>
            </a:pPr>
            <a:r>
              <a:rPr lang="en-GB" sz="1400" b="1" dirty="0" smtClean="0"/>
              <a:t>Develop </a:t>
            </a:r>
            <a:r>
              <a:rPr lang="en-GB" sz="1400" b="1" dirty="0"/>
              <a:t>upper levels of the taxonomy structure.</a:t>
            </a:r>
          </a:p>
          <a:p>
            <a:pPr marL="274320" indent="-274320" fontAlgn="auto">
              <a:spcBef>
                <a:spcPts val="580"/>
              </a:spcBef>
              <a:spcAft>
                <a:spcPts val="0"/>
              </a:spcAft>
              <a:buFont typeface="Wingdings 2"/>
              <a:buChar char=""/>
              <a:defRPr/>
            </a:pPr>
            <a:r>
              <a:rPr lang="en-GB" sz="1400" b="1" dirty="0" smtClean="0"/>
              <a:t>Use </a:t>
            </a:r>
            <a:r>
              <a:rPr lang="en-GB" sz="1400" b="1" dirty="0"/>
              <a:t>candidate terms and other resources to build depth into the taxonomy</a:t>
            </a:r>
            <a:r>
              <a:rPr lang="en-GB" sz="1400" b="1" dirty="0" smtClean="0"/>
              <a:t>.(</a:t>
            </a:r>
            <a:r>
              <a:rPr lang="en-GB" sz="1400" b="1" dirty="0"/>
              <a:t>Other resources can include existing thesauri, dictionaries, handbooks, </a:t>
            </a:r>
            <a:r>
              <a:rPr lang="en-GB" sz="1400" b="1" dirty="0" smtClean="0"/>
              <a:t>file directory </a:t>
            </a:r>
            <a:r>
              <a:rPr lang="en-GB" sz="1400" b="1" dirty="0"/>
              <a:t>structures, web site categories, etc.)</a:t>
            </a:r>
          </a:p>
          <a:p>
            <a:pPr marL="274320" indent="-274320" fontAlgn="auto">
              <a:spcBef>
                <a:spcPts val="580"/>
              </a:spcBef>
              <a:spcAft>
                <a:spcPts val="0"/>
              </a:spcAft>
              <a:buFont typeface="Wingdings 2"/>
              <a:buChar char=""/>
              <a:defRPr/>
            </a:pPr>
            <a:r>
              <a:rPr lang="en-GB" sz="1400" b="1" dirty="0" smtClean="0"/>
              <a:t>Reconcile </a:t>
            </a:r>
            <a:r>
              <a:rPr lang="en-GB" sz="1400" b="1" dirty="0"/>
              <a:t>language and terminology issues.</a:t>
            </a:r>
          </a:p>
          <a:p>
            <a:pPr marL="274320" indent="-274320" fontAlgn="auto">
              <a:spcBef>
                <a:spcPts val="580"/>
              </a:spcBef>
              <a:spcAft>
                <a:spcPts val="0"/>
              </a:spcAft>
              <a:buFont typeface="Wingdings 2"/>
              <a:buChar char=""/>
              <a:defRPr/>
            </a:pPr>
            <a:r>
              <a:rPr lang="en-GB" sz="1400" b="1" dirty="0" smtClean="0"/>
              <a:t>Develop </a:t>
            </a:r>
            <a:r>
              <a:rPr lang="en-GB" sz="1400" b="1" dirty="0"/>
              <a:t>hierarchical relationships between terms.</a:t>
            </a:r>
          </a:p>
          <a:p>
            <a:pPr marL="274320" indent="-274320" fontAlgn="auto">
              <a:spcBef>
                <a:spcPts val="580"/>
              </a:spcBef>
              <a:spcAft>
                <a:spcPts val="0"/>
              </a:spcAft>
              <a:buFont typeface="Wingdings 2"/>
              <a:buChar char=""/>
              <a:defRPr/>
            </a:pPr>
            <a:r>
              <a:rPr lang="en-GB" sz="1400" b="1" dirty="0" smtClean="0"/>
              <a:t>Develop </a:t>
            </a:r>
            <a:r>
              <a:rPr lang="en-GB" sz="1400" b="1" dirty="0"/>
              <a:t>cross-references between synonyms.</a:t>
            </a:r>
          </a:p>
          <a:p>
            <a:pPr marL="274320" indent="-274320" fontAlgn="auto">
              <a:spcBef>
                <a:spcPts val="580"/>
              </a:spcBef>
              <a:spcAft>
                <a:spcPts val="0"/>
              </a:spcAft>
              <a:buFont typeface="Wingdings 2"/>
              <a:buChar char=""/>
              <a:defRPr/>
            </a:pPr>
            <a:r>
              <a:rPr lang="en-GB" sz="1400" b="1" dirty="0" smtClean="0"/>
              <a:t>Develop </a:t>
            </a:r>
            <a:r>
              <a:rPr lang="en-GB" sz="1400" b="1" dirty="0"/>
              <a:t>scope notes to define the terms.</a:t>
            </a:r>
          </a:p>
          <a:p>
            <a:pPr marL="274320" indent="-274320" fontAlgn="auto">
              <a:spcBef>
                <a:spcPts val="580"/>
              </a:spcBef>
              <a:spcAft>
                <a:spcPts val="0"/>
              </a:spcAft>
              <a:buFont typeface="Wingdings 2"/>
              <a:buChar char=""/>
              <a:defRPr/>
            </a:pPr>
            <a:r>
              <a:rPr lang="en-GB" sz="1400" b="1" dirty="0" smtClean="0"/>
              <a:t>Build </a:t>
            </a:r>
            <a:r>
              <a:rPr lang="en-GB" sz="1400" b="1" dirty="0"/>
              <a:t>enough depth into the taxonomy so that the overall structure can </a:t>
            </a:r>
            <a:r>
              <a:rPr lang="en-GB" sz="1400" b="1" dirty="0" smtClean="0"/>
              <a:t>be validated.</a:t>
            </a:r>
            <a:endParaRPr lang="en-GB" sz="1400" b="1" dirty="0"/>
          </a:p>
        </p:txBody>
      </p:sp>
      <p:sp>
        <p:nvSpPr>
          <p:cNvPr id="5" name="Content Placeholder 4"/>
          <p:cNvSpPr>
            <a:spLocks noGrp="1"/>
          </p:cNvSpPr>
          <p:nvPr>
            <p:ph sz="quarter" idx="2"/>
          </p:nvPr>
        </p:nvSpPr>
        <p:spPr>
          <a:xfrm>
            <a:off x="4933950" y="1447800"/>
            <a:ext cx="3749675" cy="4572000"/>
          </a:xfrm>
        </p:spPr>
        <p:txBody>
          <a:bodyPr>
            <a:normAutofit/>
          </a:bodyPr>
          <a:lstStyle/>
          <a:p>
            <a:pPr marL="0" indent="0" fontAlgn="auto">
              <a:spcBef>
                <a:spcPts val="580"/>
              </a:spcBef>
              <a:spcAft>
                <a:spcPts val="0"/>
              </a:spcAft>
              <a:buFont typeface="Wingdings 2"/>
              <a:buNone/>
              <a:defRPr/>
            </a:pPr>
            <a:r>
              <a:rPr lang="en-GB" b="1" dirty="0"/>
              <a:t>Possible outputs:</a:t>
            </a:r>
          </a:p>
          <a:p>
            <a:pPr marL="274320" indent="-274320" fontAlgn="auto">
              <a:spcBef>
                <a:spcPts val="580"/>
              </a:spcBef>
              <a:spcAft>
                <a:spcPts val="0"/>
              </a:spcAft>
              <a:buFont typeface="Wingdings 2"/>
              <a:buChar char=""/>
              <a:defRPr/>
            </a:pPr>
            <a:r>
              <a:rPr lang="en-GB" dirty="0" smtClean="0"/>
              <a:t>A </a:t>
            </a:r>
            <a:r>
              <a:rPr lang="en-GB" dirty="0"/>
              <a:t>draft taxonomy ready for review.</a:t>
            </a:r>
          </a:p>
          <a:p>
            <a:pPr marL="274320" indent="-274320" fontAlgn="auto">
              <a:spcBef>
                <a:spcPts val="580"/>
              </a:spcBef>
              <a:spcAft>
                <a:spcPts val="0"/>
              </a:spcAft>
              <a:buFont typeface="Wingdings 2"/>
              <a:buChar char=""/>
              <a:defRPr/>
            </a:pPr>
            <a:r>
              <a:rPr lang="en-GB" dirty="0" smtClean="0"/>
              <a:t>Guidelines </a:t>
            </a:r>
            <a:r>
              <a:rPr lang="en-GB" dirty="0"/>
              <a:t>and standards for constructing terms and relationships</a:t>
            </a:r>
            <a:r>
              <a:rPr lang="en-GB" dirty="0" smtClean="0"/>
              <a:t>. (</a:t>
            </a:r>
            <a:r>
              <a:rPr lang="en-GB" dirty="0"/>
              <a:t>Example: ANSI Z39.19, local guidelines)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GB" b="1" smtClean="0">
                <a:solidFill>
                  <a:srgbClr val="002060"/>
                </a:solidFill>
              </a:rPr>
              <a:t>4. Review with users and SMEs</a:t>
            </a:r>
            <a:endParaRPr lang="en-GB" smtClean="0">
              <a:solidFill>
                <a:srgbClr val="002060"/>
              </a:solidFill>
            </a:endParaRPr>
          </a:p>
        </p:txBody>
      </p:sp>
      <p:sp>
        <p:nvSpPr>
          <p:cNvPr id="3" name="Slide Number Placeholder 2"/>
          <p:cNvSpPr>
            <a:spLocks noGrp="1"/>
          </p:cNvSpPr>
          <p:nvPr>
            <p:ph type="sldNum" sz="quarter" idx="12"/>
          </p:nvPr>
        </p:nvSpPr>
        <p:spPr/>
        <p:txBody>
          <a:bodyPr/>
          <a:lstStyle/>
          <a:p>
            <a:pPr>
              <a:defRPr/>
            </a:pPr>
            <a:fld id="{090F8115-E91F-4C00-85B3-EEB9CAD07FD3}" type="slidenum">
              <a:rPr lang="en-US"/>
              <a:pPr>
                <a:defRPr/>
              </a:pPr>
              <a:t>11</a:t>
            </a:fld>
            <a:endParaRPr lang="en-US"/>
          </a:p>
        </p:txBody>
      </p:sp>
      <p:sp>
        <p:nvSpPr>
          <p:cNvPr id="54275" name="TextBox 4"/>
          <p:cNvSpPr txBox="1">
            <a:spLocks noChangeArrowheads="1"/>
          </p:cNvSpPr>
          <p:nvPr/>
        </p:nvSpPr>
        <p:spPr bwMode="auto">
          <a:xfrm>
            <a:off x="1465263" y="2452688"/>
            <a:ext cx="6151562" cy="2676525"/>
          </a:xfrm>
          <a:prstGeom prst="rect">
            <a:avLst/>
          </a:prstGeom>
          <a:noFill/>
          <a:ln w="9525">
            <a:noFill/>
            <a:miter lim="800000"/>
            <a:headEnd/>
            <a:tailEnd/>
          </a:ln>
        </p:spPr>
        <p:txBody>
          <a:bodyPr>
            <a:spAutoFit/>
          </a:bodyPr>
          <a:lstStyle/>
          <a:p>
            <a:pPr eaLnBrk="0" hangingPunct="0"/>
            <a:r>
              <a:rPr lang="en-GB" sz="2400" b="1"/>
              <a:t>Questions to answer:</a:t>
            </a:r>
          </a:p>
          <a:p>
            <a:pPr eaLnBrk="0" hangingPunct="0"/>
            <a:r>
              <a:rPr lang="en-GB" sz="2400"/>
              <a:t>Does the structure make sense to the users?</a:t>
            </a:r>
          </a:p>
          <a:p>
            <a:pPr eaLnBrk="0" hangingPunct="0"/>
            <a:r>
              <a:rPr lang="en-GB" sz="2400"/>
              <a:t>Are the major concepts included in the taxonomy?</a:t>
            </a:r>
          </a:p>
          <a:p>
            <a:pPr eaLnBrk="0" hangingPunct="0"/>
            <a:r>
              <a:rPr lang="en-GB" sz="2400"/>
              <a:t>Does the taxonomy go too deep in any place?</a:t>
            </a:r>
          </a:p>
          <a:p>
            <a:pPr eaLnBrk="0" hangingPunct="0"/>
            <a:r>
              <a:rPr lang="en-GB" sz="2400"/>
              <a:t>Are the users and subject matter experts able to validate the taxonomy?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GB" b="1" smtClean="0">
                <a:solidFill>
                  <a:srgbClr val="002060"/>
                </a:solidFill>
              </a:rPr>
              <a:t>Review with users and SMEs</a:t>
            </a:r>
            <a:endParaRPr lang="en-GB" smtClean="0">
              <a:solidFill>
                <a:srgbClr val="002060"/>
              </a:solidFill>
            </a:endParaRPr>
          </a:p>
        </p:txBody>
      </p:sp>
      <p:sp>
        <p:nvSpPr>
          <p:cNvPr id="3" name="Text Placeholder 2"/>
          <p:cNvSpPr>
            <a:spLocks noGrp="1"/>
          </p:cNvSpPr>
          <p:nvPr>
            <p:ph type="body" idx="1"/>
          </p:nvPr>
        </p:nvSpPr>
        <p:spPr/>
        <p:txBody>
          <a:bodyPr/>
          <a:lstStyle/>
          <a:p>
            <a:pPr fontAlgn="auto">
              <a:spcBef>
                <a:spcPts val="580"/>
              </a:spcBef>
              <a:spcAft>
                <a:spcPts val="0"/>
              </a:spcAft>
              <a:buFont typeface="Wingdings 2"/>
              <a:buNone/>
              <a:defRPr/>
            </a:pPr>
            <a:r>
              <a:rPr lang="en-GB" b="0" dirty="0"/>
              <a:t>Possible tasks:</a:t>
            </a:r>
            <a:endParaRPr lang="en-GB" dirty="0"/>
          </a:p>
        </p:txBody>
      </p:sp>
      <p:sp>
        <p:nvSpPr>
          <p:cNvPr id="4" name="Text Placeholder 3"/>
          <p:cNvSpPr>
            <a:spLocks noGrp="1"/>
          </p:cNvSpPr>
          <p:nvPr>
            <p:ph type="body" sz="half" idx="3"/>
          </p:nvPr>
        </p:nvSpPr>
        <p:spPr/>
        <p:txBody>
          <a:bodyPr/>
          <a:lstStyle/>
          <a:p>
            <a:pPr fontAlgn="auto">
              <a:spcBef>
                <a:spcPts val="580"/>
              </a:spcBef>
              <a:spcAft>
                <a:spcPts val="0"/>
              </a:spcAft>
              <a:buFont typeface="Wingdings 2"/>
              <a:buNone/>
              <a:defRPr/>
            </a:pPr>
            <a:r>
              <a:rPr lang="en-GB" b="0" dirty="0"/>
              <a:t>Possible outputs:</a:t>
            </a:r>
            <a:endParaRPr lang="en-GB" dirty="0"/>
          </a:p>
        </p:txBody>
      </p:sp>
      <p:sp>
        <p:nvSpPr>
          <p:cNvPr id="5" name="Slide Number Placeholder 4"/>
          <p:cNvSpPr>
            <a:spLocks noGrp="1"/>
          </p:cNvSpPr>
          <p:nvPr>
            <p:ph type="sldNum" sz="quarter" idx="12"/>
          </p:nvPr>
        </p:nvSpPr>
        <p:spPr/>
        <p:txBody>
          <a:bodyPr/>
          <a:lstStyle/>
          <a:p>
            <a:pPr>
              <a:defRPr/>
            </a:pPr>
            <a:fld id="{524EC788-AB58-4FF0-AF00-BB72AEB220ED}" type="slidenum">
              <a:rPr lang="en-US"/>
              <a:pPr>
                <a:defRPr/>
              </a:pPr>
              <a:t>12</a:t>
            </a:fld>
            <a:endParaRPr lang="en-US"/>
          </a:p>
        </p:txBody>
      </p:sp>
      <p:sp>
        <p:nvSpPr>
          <p:cNvPr id="55301" name="Content Placeholder 5"/>
          <p:cNvSpPr>
            <a:spLocks noGrp="1"/>
          </p:cNvSpPr>
          <p:nvPr>
            <p:ph sz="half" idx="2"/>
          </p:nvPr>
        </p:nvSpPr>
        <p:spPr/>
        <p:txBody>
          <a:bodyPr/>
          <a:lstStyle/>
          <a:p>
            <a:r>
              <a:rPr lang="en-GB" smtClean="0"/>
              <a:t>Ask the users and subject matter experts to examine the draft taxonomy and suggest changes.</a:t>
            </a:r>
          </a:p>
          <a:p>
            <a:r>
              <a:rPr lang="en-GB" smtClean="0"/>
              <a:t>Discuss and determine appropriateness of requested changes.</a:t>
            </a:r>
          </a:p>
          <a:p>
            <a:r>
              <a:rPr lang="en-GB" smtClean="0"/>
              <a:t>Perform usability studies of the taxonomy.</a:t>
            </a:r>
          </a:p>
        </p:txBody>
      </p:sp>
      <p:sp>
        <p:nvSpPr>
          <p:cNvPr id="7" name="Content Placeholder 6"/>
          <p:cNvSpPr>
            <a:spLocks noGrp="1"/>
          </p:cNvSpPr>
          <p:nvPr>
            <p:ph sz="half" idx="4"/>
          </p:nvPr>
        </p:nvSpPr>
        <p:spPr/>
        <p:txBody>
          <a:bodyPr>
            <a:normAutofit fontScale="92500" lnSpcReduction="20000"/>
          </a:bodyPr>
          <a:lstStyle/>
          <a:p>
            <a:pPr marL="274320" indent="-274320" fontAlgn="auto">
              <a:spcBef>
                <a:spcPts val="580"/>
              </a:spcBef>
              <a:spcAft>
                <a:spcPts val="0"/>
              </a:spcAft>
              <a:buFont typeface="Wingdings 2"/>
              <a:buChar char=""/>
              <a:defRPr/>
            </a:pPr>
            <a:r>
              <a:rPr lang="en-GB" dirty="0"/>
              <a:t>List of user comments and suggested changes.</a:t>
            </a:r>
          </a:p>
          <a:p>
            <a:pPr marL="274320" indent="-274320" fontAlgn="auto">
              <a:spcBef>
                <a:spcPts val="580"/>
              </a:spcBef>
              <a:spcAft>
                <a:spcPts val="0"/>
              </a:spcAft>
              <a:buFont typeface="Wingdings 2"/>
              <a:buChar char=""/>
              <a:defRPr/>
            </a:pPr>
            <a:r>
              <a:rPr lang="en-GB" dirty="0" smtClean="0"/>
              <a:t>Record </a:t>
            </a:r>
            <a:r>
              <a:rPr lang="en-GB" dirty="0"/>
              <a:t>of suggested changes to the taxonomy, including any </a:t>
            </a:r>
            <a:r>
              <a:rPr lang="en-GB" dirty="0" smtClean="0"/>
              <a:t>decisions about </a:t>
            </a:r>
            <a:r>
              <a:rPr lang="en-GB" dirty="0"/>
              <a:t>and reasons for changes to the overall taxonomy design.</a:t>
            </a:r>
          </a:p>
          <a:p>
            <a:pPr marL="274320" indent="-274320" fontAlgn="auto">
              <a:spcBef>
                <a:spcPts val="580"/>
              </a:spcBef>
              <a:spcAft>
                <a:spcPts val="0"/>
              </a:spcAft>
              <a:buFont typeface="Wingdings 2"/>
              <a:buChar char=""/>
              <a:defRPr/>
            </a:pPr>
            <a:r>
              <a:rPr lang="en-GB" dirty="0" smtClean="0"/>
              <a:t>Results </a:t>
            </a:r>
            <a:r>
              <a:rPr lang="en-GB" dirty="0"/>
              <a:t>of the usability studies.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914400" y="273050"/>
            <a:ext cx="7772400" cy="817563"/>
          </a:xfrm>
        </p:spPr>
        <p:txBody>
          <a:bodyPr/>
          <a:lstStyle/>
          <a:p>
            <a:r>
              <a:rPr lang="en-GB" b="1" smtClean="0">
                <a:solidFill>
                  <a:srgbClr val="002060"/>
                </a:solidFill>
              </a:rPr>
              <a:t>5. Refine taxonomy</a:t>
            </a:r>
            <a:endParaRPr lang="en-GB" smtClean="0">
              <a:solidFill>
                <a:srgbClr val="002060"/>
              </a:solidFill>
            </a:endParaRPr>
          </a:p>
        </p:txBody>
      </p:sp>
      <p:sp>
        <p:nvSpPr>
          <p:cNvPr id="3" name="Text Placeholder 2"/>
          <p:cNvSpPr>
            <a:spLocks noGrp="1"/>
          </p:cNvSpPr>
          <p:nvPr>
            <p:ph type="body" idx="1"/>
          </p:nvPr>
        </p:nvSpPr>
        <p:spPr>
          <a:xfrm>
            <a:off x="914400" y="955675"/>
            <a:ext cx="3733800" cy="457200"/>
          </a:xfrm>
        </p:spPr>
        <p:txBody>
          <a:bodyPr/>
          <a:lstStyle/>
          <a:p>
            <a:pPr fontAlgn="auto">
              <a:spcBef>
                <a:spcPts val="580"/>
              </a:spcBef>
              <a:spcAft>
                <a:spcPts val="0"/>
              </a:spcAft>
              <a:buFont typeface="Wingdings 2"/>
              <a:buNone/>
              <a:defRPr/>
            </a:pPr>
            <a:r>
              <a:rPr lang="en-GB" b="0" dirty="0"/>
              <a:t>Possible tasks:</a:t>
            </a:r>
            <a:endParaRPr lang="en-GB" dirty="0"/>
          </a:p>
        </p:txBody>
      </p:sp>
      <p:sp>
        <p:nvSpPr>
          <p:cNvPr id="4" name="Text Placeholder 3"/>
          <p:cNvSpPr>
            <a:spLocks noGrp="1"/>
          </p:cNvSpPr>
          <p:nvPr>
            <p:ph type="body" sz="half" idx="3"/>
          </p:nvPr>
        </p:nvSpPr>
        <p:spPr/>
        <p:txBody>
          <a:bodyPr/>
          <a:lstStyle/>
          <a:p>
            <a:pPr fontAlgn="auto">
              <a:spcBef>
                <a:spcPts val="580"/>
              </a:spcBef>
              <a:spcAft>
                <a:spcPts val="0"/>
              </a:spcAft>
              <a:buFont typeface="Wingdings 2"/>
              <a:buNone/>
              <a:defRPr/>
            </a:pPr>
            <a:r>
              <a:rPr lang="en-GB" b="0" dirty="0"/>
              <a:t>Possible outputs:</a:t>
            </a:r>
            <a:endParaRPr lang="en-GB" dirty="0"/>
          </a:p>
        </p:txBody>
      </p:sp>
      <p:sp>
        <p:nvSpPr>
          <p:cNvPr id="5" name="Slide Number Placeholder 4"/>
          <p:cNvSpPr>
            <a:spLocks noGrp="1"/>
          </p:cNvSpPr>
          <p:nvPr>
            <p:ph type="sldNum" sz="quarter" idx="12"/>
          </p:nvPr>
        </p:nvSpPr>
        <p:spPr/>
        <p:txBody>
          <a:bodyPr/>
          <a:lstStyle/>
          <a:p>
            <a:pPr>
              <a:defRPr/>
            </a:pPr>
            <a:fld id="{BC8B6E89-BF74-4822-B950-ACC60A6506A2}" type="slidenum">
              <a:rPr lang="en-US"/>
              <a:pPr>
                <a:defRPr/>
              </a:pPr>
              <a:t>13</a:t>
            </a:fld>
            <a:endParaRPr lang="en-US"/>
          </a:p>
        </p:txBody>
      </p:sp>
      <p:sp>
        <p:nvSpPr>
          <p:cNvPr id="56325" name="Content Placeholder 5"/>
          <p:cNvSpPr>
            <a:spLocks noGrp="1"/>
          </p:cNvSpPr>
          <p:nvPr>
            <p:ph sz="half" idx="2"/>
          </p:nvPr>
        </p:nvSpPr>
        <p:spPr>
          <a:xfrm>
            <a:off x="914400" y="1392238"/>
            <a:ext cx="3733800" cy="4741862"/>
          </a:xfrm>
        </p:spPr>
        <p:txBody>
          <a:bodyPr/>
          <a:lstStyle/>
          <a:p>
            <a:r>
              <a:rPr lang="en-GB" sz="1600" b="1" smtClean="0"/>
              <a:t>Review user and subject matter expert feedback.</a:t>
            </a:r>
          </a:p>
          <a:p>
            <a:r>
              <a:rPr lang="en-GB" sz="1600" b="1" smtClean="0"/>
              <a:t>Incorporate agreed-to changes.</a:t>
            </a:r>
          </a:p>
          <a:p>
            <a:r>
              <a:rPr lang="en-GB" sz="1600" b="1" smtClean="0"/>
              <a:t>Incorporate changes based on analysis of results of the usability study.</a:t>
            </a:r>
          </a:p>
          <a:p>
            <a:r>
              <a:rPr lang="en-GB" sz="1600" b="1" smtClean="0"/>
              <a:t> Continue to build depth into the taxonomy. How deep the taxonomy should be is dependent on user feedback and whether the taxonomy nodes retrieve any content.</a:t>
            </a:r>
          </a:p>
          <a:p>
            <a:r>
              <a:rPr lang="en-GB" sz="1600" b="1" smtClean="0"/>
              <a:t>Solicit input from users and subject matter experts during this process.</a:t>
            </a:r>
          </a:p>
          <a:p>
            <a:r>
              <a:rPr lang="en-GB" sz="1600" b="1" smtClean="0"/>
              <a:t>Document all changes and decisions regarding the taxonomy.</a:t>
            </a:r>
          </a:p>
          <a:p>
            <a:r>
              <a:rPr lang="en-GB" sz="1600" b="1" smtClean="0"/>
              <a:t>Establish evaluation and testing criteria for the taxonomy.</a:t>
            </a:r>
          </a:p>
        </p:txBody>
      </p:sp>
      <p:sp>
        <p:nvSpPr>
          <p:cNvPr id="56326" name="Content Placeholder 6"/>
          <p:cNvSpPr>
            <a:spLocks noGrp="1"/>
          </p:cNvSpPr>
          <p:nvPr>
            <p:ph sz="half" idx="4"/>
          </p:nvPr>
        </p:nvSpPr>
        <p:spPr/>
        <p:txBody>
          <a:bodyPr/>
          <a:lstStyle/>
          <a:p>
            <a:r>
              <a:rPr lang="en-GB" smtClean="0"/>
              <a:t>Refined taxonomy.</a:t>
            </a:r>
          </a:p>
          <a:p>
            <a:r>
              <a:rPr lang="en-GB" smtClean="0"/>
              <a:t>Documented history of changes and decisions.</a:t>
            </a:r>
          </a:p>
          <a:p>
            <a:r>
              <a:rPr lang="en-GB" smtClean="0"/>
              <a:t>Evaluation and testing criteria for the taxonomy.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914400" y="274638"/>
            <a:ext cx="7772400" cy="806450"/>
          </a:xfrm>
        </p:spPr>
        <p:txBody>
          <a:bodyPr/>
          <a:lstStyle/>
          <a:p>
            <a:r>
              <a:rPr lang="en-GB" sz="3600" b="1" smtClean="0">
                <a:solidFill>
                  <a:srgbClr val="002060"/>
                </a:solidFill>
              </a:rPr>
              <a:t>6. Apply taxonomy to content</a:t>
            </a:r>
            <a:endParaRPr lang="en-GB" sz="3600" smtClean="0">
              <a:solidFill>
                <a:srgbClr val="002060"/>
              </a:solidFill>
            </a:endParaRPr>
          </a:p>
        </p:txBody>
      </p:sp>
      <p:sp>
        <p:nvSpPr>
          <p:cNvPr id="3" name="Slide Number Placeholder 2"/>
          <p:cNvSpPr>
            <a:spLocks noGrp="1"/>
          </p:cNvSpPr>
          <p:nvPr>
            <p:ph type="sldNum" sz="quarter" idx="12"/>
          </p:nvPr>
        </p:nvSpPr>
        <p:spPr/>
        <p:txBody>
          <a:bodyPr/>
          <a:lstStyle/>
          <a:p>
            <a:pPr>
              <a:defRPr/>
            </a:pPr>
            <a:fld id="{42D7AFC5-5205-47DF-A88B-803B5C8538B2}" type="slidenum">
              <a:rPr lang="en-US"/>
              <a:pPr>
                <a:defRPr/>
              </a:pPr>
              <a:t>14</a:t>
            </a:fld>
            <a:endParaRPr lang="en-US"/>
          </a:p>
        </p:txBody>
      </p:sp>
      <p:sp>
        <p:nvSpPr>
          <p:cNvPr id="57347" name="TextBox 3"/>
          <p:cNvSpPr txBox="1">
            <a:spLocks noChangeArrowheads="1"/>
          </p:cNvSpPr>
          <p:nvPr/>
        </p:nvSpPr>
        <p:spPr bwMode="auto">
          <a:xfrm>
            <a:off x="1060450" y="2025650"/>
            <a:ext cx="7251700" cy="1816100"/>
          </a:xfrm>
          <a:prstGeom prst="rect">
            <a:avLst/>
          </a:prstGeom>
          <a:noFill/>
          <a:ln w="9525">
            <a:noFill/>
            <a:miter lim="800000"/>
            <a:headEnd/>
            <a:tailEnd/>
          </a:ln>
        </p:spPr>
        <p:txBody>
          <a:bodyPr>
            <a:spAutoFit/>
          </a:bodyPr>
          <a:lstStyle/>
          <a:p>
            <a:pPr eaLnBrk="0" hangingPunct="0"/>
            <a:r>
              <a:rPr lang="en-GB" sz="2800" b="1"/>
              <a:t>Primary goal:</a:t>
            </a:r>
            <a:br>
              <a:rPr lang="en-GB" sz="2800" b="1"/>
            </a:br>
            <a:r>
              <a:rPr lang="en-GB" sz="2800"/>
              <a:t>Taxonomy implemented in users’ environment to organize content and/or navigate through and to content.</a:t>
            </a:r>
          </a:p>
        </p:txBody>
      </p:sp>
      <p:sp>
        <p:nvSpPr>
          <p:cNvPr id="57348" name="TextBox 4"/>
          <p:cNvSpPr txBox="1">
            <a:spLocks noChangeArrowheads="1"/>
          </p:cNvSpPr>
          <p:nvPr/>
        </p:nvSpPr>
        <p:spPr bwMode="auto">
          <a:xfrm>
            <a:off x="1060450" y="4052888"/>
            <a:ext cx="7761288" cy="1630362"/>
          </a:xfrm>
          <a:prstGeom prst="rect">
            <a:avLst/>
          </a:prstGeom>
          <a:noFill/>
          <a:ln w="9525">
            <a:noFill/>
            <a:miter lim="800000"/>
            <a:headEnd/>
            <a:tailEnd/>
          </a:ln>
        </p:spPr>
        <p:txBody>
          <a:bodyPr>
            <a:spAutoFit/>
          </a:bodyPr>
          <a:lstStyle/>
          <a:p>
            <a:pPr eaLnBrk="0" hangingPunct="0"/>
            <a:r>
              <a:rPr lang="en-GB" sz="2800" b="1"/>
              <a:t>Possible outputs:</a:t>
            </a:r>
          </a:p>
          <a:p>
            <a:pPr eaLnBrk="0" hangingPunct="0"/>
            <a:r>
              <a:rPr lang="en-GB" sz="2400"/>
              <a:t>□ Summary of implementation advice provided to user.</a:t>
            </a:r>
          </a:p>
          <a:p>
            <a:pPr eaLnBrk="0" hangingPunct="0"/>
            <a:r>
              <a:rPr lang="en-GB" sz="2400"/>
              <a:t>□ Guidelines for using the taxonomy to tag content.</a:t>
            </a:r>
          </a:p>
          <a:p>
            <a:pPr eaLnBrk="0" hangingPunct="0"/>
            <a:r>
              <a:rPr lang="en-GB" sz="2400"/>
              <a:t>□ Taxonomy is implemented and utilized by the users.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GB" sz="3600" b="1" smtClean="0">
                <a:solidFill>
                  <a:srgbClr val="002060"/>
                </a:solidFill>
              </a:rPr>
              <a:t>7. Manage and maintain taxonomy</a:t>
            </a:r>
            <a:endParaRPr lang="en-GB" sz="3600" smtClean="0">
              <a:solidFill>
                <a:srgbClr val="002060"/>
              </a:solidFill>
            </a:endParaRPr>
          </a:p>
        </p:txBody>
      </p:sp>
      <p:sp>
        <p:nvSpPr>
          <p:cNvPr id="3" name="Slide Number Placeholder 2"/>
          <p:cNvSpPr>
            <a:spLocks noGrp="1"/>
          </p:cNvSpPr>
          <p:nvPr>
            <p:ph type="sldNum" sz="quarter" idx="12"/>
          </p:nvPr>
        </p:nvSpPr>
        <p:spPr/>
        <p:txBody>
          <a:bodyPr/>
          <a:lstStyle/>
          <a:p>
            <a:pPr>
              <a:defRPr/>
            </a:pPr>
            <a:fld id="{D271AF27-1A3A-4A4F-A545-0C960081EF7A}" type="slidenum">
              <a:rPr lang="en-US"/>
              <a:pPr>
                <a:defRPr/>
              </a:pPr>
              <a:t>15</a:t>
            </a:fld>
            <a:endParaRPr lang="en-US"/>
          </a:p>
        </p:txBody>
      </p:sp>
      <p:sp>
        <p:nvSpPr>
          <p:cNvPr id="4" name="TextBox 3"/>
          <p:cNvSpPr txBox="1"/>
          <p:nvPr/>
        </p:nvSpPr>
        <p:spPr>
          <a:xfrm>
            <a:off x="841375" y="2473325"/>
            <a:ext cx="7377113" cy="3108325"/>
          </a:xfrm>
          <a:prstGeom prst="rect">
            <a:avLst/>
          </a:prstGeom>
          <a:noFill/>
        </p:spPr>
        <p:txBody>
          <a:bodyPr>
            <a:spAutoFit/>
          </a:bodyPr>
          <a:lstStyle/>
          <a:p>
            <a:pPr eaLnBrk="0" hangingPunct="0">
              <a:defRPr/>
            </a:pPr>
            <a:r>
              <a:rPr lang="en-GB" sz="2800" b="1" dirty="0"/>
              <a:t>Questions to answer:</a:t>
            </a:r>
          </a:p>
          <a:p>
            <a:pPr marL="457200" indent="-457200" eaLnBrk="0" hangingPunct="0">
              <a:buFont typeface="Wingdings" pitchFamily="2" charset="2"/>
              <a:buChar char="Ø"/>
              <a:defRPr/>
            </a:pPr>
            <a:r>
              <a:rPr lang="en-GB" sz="2800" dirty="0"/>
              <a:t>Are the users satisfied with the taxonomy?</a:t>
            </a:r>
          </a:p>
          <a:p>
            <a:pPr marL="457200" indent="-457200" eaLnBrk="0" hangingPunct="0">
              <a:buFont typeface="Wingdings" pitchFamily="2" charset="2"/>
              <a:buChar char="Ø"/>
              <a:defRPr/>
            </a:pPr>
            <a:r>
              <a:rPr lang="en-GB" sz="2800" dirty="0"/>
              <a:t>Is the taxonomy current?</a:t>
            </a:r>
          </a:p>
          <a:p>
            <a:pPr marL="457200" indent="-457200" eaLnBrk="0" hangingPunct="0">
              <a:buFont typeface="Wingdings" pitchFamily="2" charset="2"/>
              <a:buChar char="Ø"/>
              <a:defRPr/>
            </a:pPr>
            <a:r>
              <a:rPr lang="en-GB" sz="2800" dirty="0"/>
              <a:t>How is the taxonomy governed?</a:t>
            </a:r>
          </a:p>
          <a:p>
            <a:pPr marL="457200" indent="-457200" eaLnBrk="0" hangingPunct="0">
              <a:buFont typeface="Wingdings" pitchFamily="2" charset="2"/>
              <a:buChar char="Ø"/>
              <a:defRPr/>
            </a:pPr>
            <a:r>
              <a:rPr lang="en-GB" sz="2800" dirty="0"/>
              <a:t>How will the taxonomy be maintained?</a:t>
            </a:r>
          </a:p>
          <a:p>
            <a:pPr marL="457200" indent="-457200" eaLnBrk="0" hangingPunct="0">
              <a:buFont typeface="Wingdings" pitchFamily="2" charset="2"/>
              <a:buChar char="Ø"/>
              <a:defRPr/>
            </a:pPr>
            <a:r>
              <a:rPr lang="en-GB" sz="2800" dirty="0"/>
              <a:t>Who will maintain the taxonomy?</a:t>
            </a:r>
          </a:p>
          <a:p>
            <a:pPr marL="457200" indent="-457200" eaLnBrk="0" hangingPunct="0">
              <a:buFont typeface="Wingdings" pitchFamily="2" charset="2"/>
              <a:buChar char="Ø"/>
              <a:defRPr/>
            </a:pPr>
            <a:r>
              <a:rPr lang="en-GB" sz="2800" dirty="0"/>
              <a:t>How are changes implemented?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914400" y="274638"/>
            <a:ext cx="7772400" cy="836612"/>
          </a:xfrm>
        </p:spPr>
        <p:txBody>
          <a:bodyPr/>
          <a:lstStyle/>
          <a:p>
            <a:r>
              <a:rPr lang="en-US" b="1" dirty="0" smtClean="0">
                <a:solidFill>
                  <a:srgbClr val="C00000"/>
                </a:solidFill>
              </a:rPr>
              <a:t>Taxonomy in Basic 4 Contexts</a:t>
            </a:r>
          </a:p>
        </p:txBody>
      </p:sp>
      <p:sp>
        <p:nvSpPr>
          <p:cNvPr id="5" name="Slide Number Placeholder 5"/>
          <p:cNvSpPr>
            <a:spLocks noGrp="1"/>
          </p:cNvSpPr>
          <p:nvPr>
            <p:ph type="sldNum" sz="quarter" idx="12"/>
          </p:nvPr>
        </p:nvSpPr>
        <p:spPr/>
        <p:txBody>
          <a:bodyPr/>
          <a:lstStyle/>
          <a:p>
            <a:pPr>
              <a:defRPr/>
            </a:pPr>
            <a:fld id="{1E72D59A-883E-443E-B943-C9B779603D76}" type="slidenum">
              <a:rPr lang="en-US"/>
              <a:pPr>
                <a:defRPr/>
              </a:pPr>
              <a:t>16</a:t>
            </a:fld>
            <a:endParaRPr lang="en-US"/>
          </a:p>
        </p:txBody>
      </p:sp>
      <p:sp>
        <p:nvSpPr>
          <p:cNvPr id="59395" name="Rectangle 3"/>
          <p:cNvSpPr>
            <a:spLocks noGrp="1" noChangeArrowheads="1"/>
          </p:cNvSpPr>
          <p:nvPr>
            <p:ph sz="quarter" idx="1"/>
          </p:nvPr>
        </p:nvSpPr>
        <p:spPr/>
        <p:txBody>
          <a:bodyPr/>
          <a:lstStyle/>
          <a:p>
            <a:pPr>
              <a:lnSpc>
                <a:spcPct val="90000"/>
              </a:lnSpc>
            </a:pPr>
            <a:r>
              <a:rPr lang="en-US" b="1" dirty="0" smtClean="0">
                <a:solidFill>
                  <a:srgbClr val="002060"/>
                </a:solidFill>
              </a:rPr>
              <a:t>Ideas – Content Structure</a:t>
            </a:r>
          </a:p>
          <a:p>
            <a:pPr lvl="1">
              <a:lnSpc>
                <a:spcPct val="90000"/>
              </a:lnSpc>
            </a:pPr>
            <a:r>
              <a:rPr lang="en-US" b="1" dirty="0" smtClean="0"/>
              <a:t>Language and Mind of your organization</a:t>
            </a:r>
          </a:p>
          <a:p>
            <a:pPr lvl="1">
              <a:lnSpc>
                <a:spcPct val="90000"/>
              </a:lnSpc>
            </a:pPr>
            <a:r>
              <a:rPr lang="en-US" b="1" dirty="0" smtClean="0"/>
              <a:t>Applications  - exchange meaning, not data</a:t>
            </a:r>
          </a:p>
          <a:p>
            <a:pPr>
              <a:lnSpc>
                <a:spcPct val="90000"/>
              </a:lnSpc>
            </a:pPr>
            <a:r>
              <a:rPr lang="en-US" b="1" dirty="0" smtClean="0">
                <a:solidFill>
                  <a:srgbClr val="002060"/>
                </a:solidFill>
              </a:rPr>
              <a:t>People – Company Structure</a:t>
            </a:r>
          </a:p>
          <a:p>
            <a:pPr lvl="1">
              <a:lnSpc>
                <a:spcPct val="90000"/>
              </a:lnSpc>
            </a:pPr>
            <a:r>
              <a:rPr lang="en-US" b="1" dirty="0" smtClean="0"/>
              <a:t>Communities, Users, Central Team</a:t>
            </a:r>
          </a:p>
          <a:p>
            <a:pPr>
              <a:lnSpc>
                <a:spcPct val="90000"/>
              </a:lnSpc>
            </a:pPr>
            <a:r>
              <a:rPr lang="en-US" b="1" dirty="0" smtClean="0">
                <a:solidFill>
                  <a:srgbClr val="002060"/>
                </a:solidFill>
              </a:rPr>
              <a:t>Activities – Business processes and procedures</a:t>
            </a:r>
          </a:p>
          <a:p>
            <a:pPr lvl="1">
              <a:lnSpc>
                <a:spcPct val="90000"/>
              </a:lnSpc>
            </a:pPr>
            <a:r>
              <a:rPr lang="en-US" b="1" dirty="0" smtClean="0"/>
              <a:t>Central team - establish standards, facilitate</a:t>
            </a:r>
          </a:p>
          <a:p>
            <a:pPr>
              <a:lnSpc>
                <a:spcPct val="90000"/>
              </a:lnSpc>
            </a:pPr>
            <a:r>
              <a:rPr lang="en-US" b="1" dirty="0" smtClean="0">
                <a:solidFill>
                  <a:srgbClr val="002060"/>
                </a:solidFill>
              </a:rPr>
              <a:t>Technology / Things</a:t>
            </a:r>
          </a:p>
          <a:p>
            <a:pPr lvl="1">
              <a:lnSpc>
                <a:spcPct val="90000"/>
              </a:lnSpc>
            </a:pPr>
            <a:r>
              <a:rPr lang="en-US" b="1" dirty="0" smtClean="0"/>
              <a:t>CMS, Search, portals, taxonomy tools</a:t>
            </a:r>
          </a:p>
          <a:p>
            <a:pPr lvl="1">
              <a:lnSpc>
                <a:spcPct val="90000"/>
              </a:lnSpc>
            </a:pPr>
            <a:r>
              <a:rPr lang="en-US" b="1" dirty="0" smtClean="0"/>
              <a:t>Applications – BI, CI, Text Mining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anim calcmode="lin" valueType="num">
                                      <p:cBhvr additive="base">
                                        <p:cTn id="11" dur="5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939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anim calcmode="lin" valueType="num">
                                      <p:cBhvr additive="base">
                                        <p:cTn id="15" dur="5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9395">
                                            <p:txEl>
                                              <p:pRg st="3" end="3"/>
                                            </p:txEl>
                                          </p:spTgt>
                                        </p:tgtEl>
                                        <p:attrNameLst>
                                          <p:attrName>style.visibility</p:attrName>
                                        </p:attrNameLst>
                                      </p:cBhvr>
                                      <p:to>
                                        <p:strVal val="visible"/>
                                      </p:to>
                                    </p:set>
                                    <p:anim calcmode="lin" valueType="num">
                                      <p:cBhvr additive="base">
                                        <p:cTn id="21" dur="5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939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9395">
                                            <p:txEl>
                                              <p:pRg st="4" end="4"/>
                                            </p:txEl>
                                          </p:spTgt>
                                        </p:tgtEl>
                                        <p:attrNameLst>
                                          <p:attrName>style.visibility</p:attrName>
                                        </p:attrNameLst>
                                      </p:cBhvr>
                                      <p:to>
                                        <p:strVal val="visible"/>
                                      </p:to>
                                    </p:set>
                                    <p:anim calcmode="lin" valueType="num">
                                      <p:cBhvr additive="base">
                                        <p:cTn id="25"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9395">
                                            <p:txEl>
                                              <p:pRg st="5" end="5"/>
                                            </p:txEl>
                                          </p:spTgt>
                                        </p:tgtEl>
                                        <p:attrNameLst>
                                          <p:attrName>style.visibility</p:attrName>
                                        </p:attrNameLst>
                                      </p:cBhvr>
                                      <p:to>
                                        <p:strVal val="visible"/>
                                      </p:to>
                                    </p:set>
                                    <p:anim calcmode="lin" valueType="num">
                                      <p:cBhvr additive="base">
                                        <p:cTn id="31" dur="5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9395">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9395">
                                            <p:txEl>
                                              <p:pRg st="6" end="6"/>
                                            </p:txEl>
                                          </p:spTgt>
                                        </p:tgtEl>
                                        <p:attrNameLst>
                                          <p:attrName>style.visibility</p:attrName>
                                        </p:attrNameLst>
                                      </p:cBhvr>
                                      <p:to>
                                        <p:strVal val="visible"/>
                                      </p:to>
                                    </p:set>
                                    <p:anim calcmode="lin" valueType="num">
                                      <p:cBhvr additive="base">
                                        <p:cTn id="35" dur="500" fill="hold"/>
                                        <p:tgtEl>
                                          <p:spTgt spid="59395">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939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9395">
                                            <p:txEl>
                                              <p:pRg st="7" end="7"/>
                                            </p:txEl>
                                          </p:spTgt>
                                        </p:tgtEl>
                                        <p:attrNameLst>
                                          <p:attrName>style.visibility</p:attrName>
                                        </p:attrNameLst>
                                      </p:cBhvr>
                                      <p:to>
                                        <p:strVal val="visible"/>
                                      </p:to>
                                    </p:set>
                                    <p:anim calcmode="lin" valueType="num">
                                      <p:cBhvr additive="base">
                                        <p:cTn id="41" dur="500" fill="hold"/>
                                        <p:tgtEl>
                                          <p:spTgt spid="59395">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9395">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9395">
                                            <p:txEl>
                                              <p:pRg st="8" end="8"/>
                                            </p:txEl>
                                          </p:spTgt>
                                        </p:tgtEl>
                                        <p:attrNameLst>
                                          <p:attrName>style.visibility</p:attrName>
                                        </p:attrNameLst>
                                      </p:cBhvr>
                                      <p:to>
                                        <p:strVal val="visible"/>
                                      </p:to>
                                    </p:set>
                                    <p:anim calcmode="lin" valueType="num">
                                      <p:cBhvr additive="base">
                                        <p:cTn id="45" dur="500" fill="hold"/>
                                        <p:tgtEl>
                                          <p:spTgt spid="59395">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9395">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9395">
                                            <p:txEl>
                                              <p:pRg st="9" end="9"/>
                                            </p:txEl>
                                          </p:spTgt>
                                        </p:tgtEl>
                                        <p:attrNameLst>
                                          <p:attrName>style.visibility</p:attrName>
                                        </p:attrNameLst>
                                      </p:cBhvr>
                                      <p:to>
                                        <p:strVal val="visible"/>
                                      </p:to>
                                    </p:set>
                                    <p:anim calcmode="lin" valueType="num">
                                      <p:cBhvr additive="base">
                                        <p:cTn id="49" dur="500" fill="hold"/>
                                        <p:tgtEl>
                                          <p:spTgt spid="5939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9395">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b="1" smtClean="0">
                <a:solidFill>
                  <a:srgbClr val="002060"/>
                </a:solidFill>
              </a:rPr>
              <a:t>Conclusion</a:t>
            </a:r>
          </a:p>
        </p:txBody>
      </p:sp>
      <p:sp>
        <p:nvSpPr>
          <p:cNvPr id="5" name="Slide Number Placeholder 5"/>
          <p:cNvSpPr>
            <a:spLocks noGrp="1"/>
          </p:cNvSpPr>
          <p:nvPr>
            <p:ph type="sldNum" sz="quarter" idx="12"/>
          </p:nvPr>
        </p:nvSpPr>
        <p:spPr/>
        <p:txBody>
          <a:bodyPr/>
          <a:lstStyle/>
          <a:p>
            <a:pPr>
              <a:defRPr/>
            </a:pPr>
            <a:fld id="{B7D3A7B2-BF71-4C1A-957E-95E03DC0E459}" type="slidenum">
              <a:rPr lang="en-US"/>
              <a:pPr>
                <a:defRPr/>
              </a:pPr>
              <a:t>17</a:t>
            </a:fld>
            <a:endParaRPr lang="en-US"/>
          </a:p>
        </p:txBody>
      </p:sp>
      <p:sp>
        <p:nvSpPr>
          <p:cNvPr id="29700" name="Rectangle 3"/>
          <p:cNvSpPr>
            <a:spLocks noGrp="1" noChangeArrowheads="1"/>
          </p:cNvSpPr>
          <p:nvPr>
            <p:ph sz="quarter" idx="1"/>
          </p:nvPr>
        </p:nvSpPr>
        <p:spPr/>
        <p:txBody>
          <a:bodyPr>
            <a:normAutofit lnSpcReduction="10000"/>
          </a:bodyPr>
          <a:lstStyle/>
          <a:p>
            <a:pPr>
              <a:lnSpc>
                <a:spcPct val="80000"/>
              </a:lnSpc>
            </a:pPr>
            <a:r>
              <a:rPr lang="en-US" b="1" smtClean="0"/>
              <a:t>Taxonomy development is not just a project</a:t>
            </a:r>
          </a:p>
          <a:p>
            <a:pPr lvl="1">
              <a:lnSpc>
                <a:spcPct val="80000"/>
              </a:lnSpc>
            </a:pPr>
            <a:r>
              <a:rPr lang="en-US" b="1" smtClean="0"/>
              <a:t>It has no beginning and no end</a:t>
            </a:r>
          </a:p>
          <a:p>
            <a:pPr>
              <a:lnSpc>
                <a:spcPct val="80000"/>
              </a:lnSpc>
            </a:pPr>
            <a:r>
              <a:rPr lang="en-US" b="1" smtClean="0"/>
              <a:t>Taxonomy development is not an end in itself</a:t>
            </a:r>
          </a:p>
          <a:p>
            <a:pPr lvl="1">
              <a:lnSpc>
                <a:spcPct val="80000"/>
              </a:lnSpc>
            </a:pPr>
            <a:r>
              <a:rPr lang="en-US" b="1" smtClean="0"/>
              <a:t>It enables the accomplishment of many ends</a:t>
            </a:r>
          </a:p>
          <a:p>
            <a:pPr>
              <a:lnSpc>
                <a:spcPct val="80000"/>
              </a:lnSpc>
            </a:pPr>
            <a:r>
              <a:rPr lang="en-US" b="1" smtClean="0"/>
              <a:t>Taxonomy development is not just about search or browse</a:t>
            </a:r>
          </a:p>
          <a:p>
            <a:pPr lvl="1">
              <a:lnSpc>
                <a:spcPct val="80000"/>
              </a:lnSpc>
            </a:pPr>
            <a:r>
              <a:rPr lang="en-US" b="1" smtClean="0"/>
              <a:t>It is about language, cognition, and applied intelligence</a:t>
            </a:r>
          </a:p>
          <a:p>
            <a:pPr>
              <a:lnSpc>
                <a:spcPct val="80000"/>
              </a:lnSpc>
            </a:pPr>
            <a:r>
              <a:rPr lang="en-US" b="1" smtClean="0"/>
              <a:t>Strategic Vision (articulated by K Map) is important </a:t>
            </a:r>
          </a:p>
          <a:p>
            <a:pPr lvl="1">
              <a:lnSpc>
                <a:spcPct val="80000"/>
              </a:lnSpc>
            </a:pPr>
            <a:endParaRPr lang="en-US" b="1" smtClean="0"/>
          </a:p>
          <a:p>
            <a:pPr>
              <a:lnSpc>
                <a:spcPct val="80000"/>
              </a:lnSpc>
            </a:pPr>
            <a:r>
              <a:rPr lang="en-US" b="1" smtClean="0"/>
              <a:t>Paying attention to theory is practical</a:t>
            </a:r>
          </a:p>
          <a:p>
            <a:pPr lvl="1">
              <a:lnSpc>
                <a:spcPct val="80000"/>
              </a:lnSpc>
            </a:pPr>
            <a:r>
              <a:rPr lang="en-US" b="1" smtClean="0"/>
              <a:t>So is adapting your language to business speak</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b="1" smtClean="0">
                <a:solidFill>
                  <a:srgbClr val="002060"/>
                </a:solidFill>
              </a:rPr>
              <a:t>Conclusion</a:t>
            </a:r>
          </a:p>
        </p:txBody>
      </p:sp>
      <p:sp>
        <p:nvSpPr>
          <p:cNvPr id="5" name="Slide Number Placeholder 5"/>
          <p:cNvSpPr>
            <a:spLocks noGrp="1"/>
          </p:cNvSpPr>
          <p:nvPr>
            <p:ph type="sldNum" sz="quarter" idx="12"/>
          </p:nvPr>
        </p:nvSpPr>
        <p:spPr/>
        <p:txBody>
          <a:bodyPr/>
          <a:lstStyle/>
          <a:p>
            <a:pPr>
              <a:defRPr/>
            </a:pPr>
            <a:fld id="{789AC4C8-AAC2-48D8-8FC5-3E6AE21BF742}" type="slidenum">
              <a:rPr lang="en-US"/>
              <a:pPr>
                <a:defRPr/>
              </a:pPr>
              <a:t>18</a:t>
            </a:fld>
            <a:endParaRPr lang="en-US"/>
          </a:p>
        </p:txBody>
      </p:sp>
      <p:sp>
        <p:nvSpPr>
          <p:cNvPr id="30724" name="Rectangle 3"/>
          <p:cNvSpPr>
            <a:spLocks noGrp="1" noChangeArrowheads="1"/>
          </p:cNvSpPr>
          <p:nvPr>
            <p:ph sz="quarter" idx="1"/>
          </p:nvPr>
        </p:nvSpPr>
        <p:spPr/>
        <p:txBody>
          <a:bodyPr>
            <a:normAutofit/>
          </a:bodyPr>
          <a:lstStyle/>
          <a:p>
            <a:pPr marL="274320" indent="-274320" fontAlgn="auto">
              <a:spcBef>
                <a:spcPts val="580"/>
              </a:spcBef>
              <a:spcAft>
                <a:spcPts val="0"/>
              </a:spcAft>
              <a:buFont typeface="Wingdings 2"/>
              <a:buChar char=""/>
              <a:defRPr/>
            </a:pPr>
            <a:r>
              <a:rPr lang="en-US" b="1" dirty="0" smtClean="0"/>
              <a:t>Taxonomies are part of your intellectual infrastructure</a:t>
            </a:r>
          </a:p>
          <a:p>
            <a:pPr marL="548640" lvl="1" fontAlgn="auto">
              <a:spcBef>
                <a:spcPts val="370"/>
              </a:spcBef>
              <a:spcAft>
                <a:spcPts val="0"/>
              </a:spcAft>
              <a:buFont typeface="Wingdings 2"/>
              <a:buChar char=""/>
              <a:defRPr/>
            </a:pPr>
            <a:r>
              <a:rPr lang="en-US" b="1" dirty="0" smtClean="0"/>
              <a:t>Roads, transportation systems not cars or types of cars </a:t>
            </a:r>
          </a:p>
          <a:p>
            <a:pPr marL="274320" indent="-274320" fontAlgn="auto">
              <a:spcBef>
                <a:spcPts val="580"/>
              </a:spcBef>
              <a:spcAft>
                <a:spcPts val="0"/>
              </a:spcAft>
              <a:buFont typeface="Wingdings 2"/>
              <a:buChar char=""/>
              <a:defRPr/>
            </a:pPr>
            <a:r>
              <a:rPr lang="en-US" b="1" dirty="0" smtClean="0"/>
              <a:t>Taxonomies are part of creating smart organizations</a:t>
            </a:r>
          </a:p>
          <a:p>
            <a:pPr marL="548640" lvl="1" fontAlgn="auto">
              <a:spcBef>
                <a:spcPts val="370"/>
              </a:spcBef>
              <a:spcAft>
                <a:spcPts val="0"/>
              </a:spcAft>
              <a:buFont typeface="Wingdings 2"/>
              <a:buChar char=""/>
              <a:defRPr/>
            </a:pPr>
            <a:r>
              <a:rPr lang="en-US" b="1" dirty="0" smtClean="0"/>
              <a:t>Self aware, capable of learning and evolving</a:t>
            </a:r>
          </a:p>
          <a:p>
            <a:pPr marL="274320" indent="-274320" fontAlgn="auto">
              <a:spcBef>
                <a:spcPts val="580"/>
              </a:spcBef>
              <a:spcAft>
                <a:spcPts val="0"/>
              </a:spcAft>
              <a:buFont typeface="Wingdings 2"/>
              <a:buChar char=""/>
              <a:defRPr/>
            </a:pPr>
            <a:r>
              <a:rPr lang="en-US" b="1" dirty="0" smtClean="0"/>
              <a:t>If we really are in a knowledge economy</a:t>
            </a:r>
          </a:p>
          <a:p>
            <a:pPr marL="274320" lvl="1" indent="0" fontAlgn="auto">
              <a:spcBef>
                <a:spcPts val="370"/>
              </a:spcBef>
              <a:spcAft>
                <a:spcPts val="0"/>
              </a:spcAft>
              <a:buFont typeface="Wingdings 2"/>
              <a:buNone/>
              <a:defRPr/>
            </a:pPr>
            <a:r>
              <a:rPr lang="en-US" sz="2800" b="1" dirty="0" smtClean="0"/>
              <a:t>We need to pay attention to – </a:t>
            </a:r>
          </a:p>
          <a:p>
            <a:pPr marL="274320" lvl="1" indent="0" fontAlgn="auto">
              <a:spcBef>
                <a:spcPts val="370"/>
              </a:spcBef>
              <a:spcAft>
                <a:spcPts val="0"/>
              </a:spcAft>
              <a:buFont typeface="Wingdings 2"/>
              <a:buNone/>
              <a:defRPr/>
            </a:pPr>
            <a:r>
              <a:rPr lang="en-US" sz="2800" b="1" dirty="0" smtClean="0"/>
              <a:t>Knowledge!</a:t>
            </a:r>
          </a:p>
          <a:p>
            <a:pPr marL="274320" indent="-274320" fontAlgn="auto">
              <a:spcBef>
                <a:spcPts val="580"/>
              </a:spcBef>
              <a:spcAft>
                <a:spcPts val="0"/>
              </a:spcAft>
              <a:buFont typeface="Wingdings 2"/>
              <a:buChar char=""/>
              <a:defRPr/>
            </a:pPr>
            <a:endParaRPr lang="en-US"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ctrTitle"/>
          </p:nvPr>
        </p:nvSpPr>
        <p:spPr>
          <a:xfrm>
            <a:off x="796925" y="1495425"/>
            <a:ext cx="7832725" cy="1608138"/>
          </a:xfrm>
        </p:spPr>
        <p:txBody>
          <a:bodyPr/>
          <a:lstStyle/>
          <a:p>
            <a:r>
              <a:rPr sz="3200" b="1" smtClean="0"/>
              <a:t>Thank you!	</a:t>
            </a:r>
            <a:br>
              <a:rPr sz="3200" b="1" smtClean="0"/>
            </a:br>
            <a:r>
              <a:rPr sz="3200" b="1" smtClean="0"/>
              <a:t>Questions?</a:t>
            </a:r>
            <a:r>
              <a:rPr b="1" smtClean="0"/>
              <a:t> </a:t>
            </a:r>
          </a:p>
        </p:txBody>
      </p:sp>
      <p:sp>
        <p:nvSpPr>
          <p:cNvPr id="65538" name="Rectangle 4"/>
          <p:cNvSpPr>
            <a:spLocks noChangeArrowheads="1"/>
          </p:cNvSpPr>
          <p:nvPr/>
        </p:nvSpPr>
        <p:spPr bwMode="auto">
          <a:xfrm>
            <a:off x="6596063" y="6061075"/>
            <a:ext cx="2260600" cy="627063"/>
          </a:xfrm>
          <a:prstGeom prst="rect">
            <a:avLst/>
          </a:prstGeom>
          <a:solidFill>
            <a:srgbClr val="FFFFFF"/>
          </a:solidFill>
          <a:ln w="9525">
            <a:noFill/>
            <a:miter lim="800000"/>
            <a:headEnd/>
            <a:tailEnd/>
          </a:ln>
        </p:spPr>
        <p:txBody>
          <a:bodyPr wrap="none" anchor="ctr"/>
          <a:lstStyle/>
          <a:p>
            <a:pPr algn="ctr" eaLnBrk="0" hangingPunct="0"/>
            <a:endParaRPr lang="en-GB"/>
          </a:p>
        </p:txBody>
      </p:sp>
      <p:pic>
        <p:nvPicPr>
          <p:cNvPr id="4" name="Picture 5" descr="Knowledge Management"/>
          <p:cNvPicPr>
            <a:picLocks noChangeAspect="1" noChangeArrowheads="1"/>
          </p:cNvPicPr>
          <p:nvPr/>
        </p:nvPicPr>
        <p:blipFill>
          <a:blip r:embed="rId3" cstate="print"/>
          <a:srcRect/>
          <a:stretch>
            <a:fillRect/>
          </a:stretch>
        </p:blipFill>
        <p:spPr bwMode="auto">
          <a:xfrm>
            <a:off x="6118225" y="3195638"/>
            <a:ext cx="2474913" cy="2728912"/>
          </a:xfrm>
          <a:prstGeom prst="rect">
            <a:avLst/>
          </a:prstGeom>
          <a:noFill/>
          <a:ln w="9525">
            <a:noFill/>
            <a:miter lim="800000"/>
            <a:headEnd/>
            <a:tailEnd/>
          </a:ln>
        </p:spPr>
      </p:pic>
      <p:sp>
        <p:nvSpPr>
          <p:cNvPr id="65540" name="TextBox 1"/>
          <p:cNvSpPr txBox="1">
            <a:spLocks noChangeArrowheads="1"/>
          </p:cNvSpPr>
          <p:nvPr/>
        </p:nvSpPr>
        <p:spPr bwMode="auto">
          <a:xfrm>
            <a:off x="665163" y="3636963"/>
            <a:ext cx="3200400" cy="400050"/>
          </a:xfrm>
          <a:prstGeom prst="rect">
            <a:avLst/>
          </a:prstGeom>
          <a:noFill/>
          <a:ln w="9525">
            <a:noFill/>
            <a:miter lim="800000"/>
            <a:headEnd/>
            <a:tailEnd/>
          </a:ln>
        </p:spPr>
        <p:txBody>
          <a:bodyPr>
            <a:spAutoFit/>
          </a:bodyPr>
          <a:lstStyle/>
          <a:p>
            <a:pPr algn="ctr" eaLnBrk="0" hangingPunct="0"/>
            <a:r>
              <a:rPr lang="en-US" b="1"/>
              <a:t>A.Kosilov@iaea.org</a:t>
            </a:r>
            <a:endParaRPr lang="ru-RU"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r>
              <a:rPr lang="en-US" sz="3600" b="1" dirty="0" smtClean="0">
                <a:solidFill>
                  <a:srgbClr val="002060"/>
                </a:solidFill>
              </a:rPr>
              <a:t>Agenda</a:t>
            </a:r>
          </a:p>
        </p:txBody>
      </p:sp>
      <p:sp>
        <p:nvSpPr>
          <p:cNvPr id="5" name="Slide Number Placeholder 5"/>
          <p:cNvSpPr>
            <a:spLocks noGrp="1"/>
          </p:cNvSpPr>
          <p:nvPr>
            <p:ph type="sldNum" sz="quarter" idx="12"/>
          </p:nvPr>
        </p:nvSpPr>
        <p:spPr/>
        <p:txBody>
          <a:bodyPr/>
          <a:lstStyle/>
          <a:p>
            <a:pPr>
              <a:defRPr/>
            </a:pPr>
            <a:fld id="{61948B6E-88E5-4911-BE21-044FEBA953DB}" type="slidenum">
              <a:rPr lang="en-US"/>
              <a:pPr>
                <a:defRPr/>
              </a:pPr>
              <a:t>2</a:t>
            </a:fld>
            <a:endParaRPr lang="en-US"/>
          </a:p>
        </p:txBody>
      </p:sp>
      <p:sp>
        <p:nvSpPr>
          <p:cNvPr id="16387" name="Rectangle 3"/>
          <p:cNvSpPr>
            <a:spLocks noGrp="1" noChangeArrowheads="1"/>
          </p:cNvSpPr>
          <p:nvPr>
            <p:ph sz="quarter" idx="1"/>
          </p:nvPr>
        </p:nvSpPr>
        <p:spPr/>
        <p:txBody>
          <a:bodyPr/>
          <a:lstStyle/>
          <a:p>
            <a:pPr>
              <a:lnSpc>
                <a:spcPct val="90000"/>
              </a:lnSpc>
            </a:pPr>
            <a:r>
              <a:rPr lang="en-US" sz="3600" dirty="0" smtClean="0">
                <a:latin typeface="Franklin Gothic Medium" pitchFamily="34" charset="0"/>
              </a:rPr>
              <a:t>What </a:t>
            </a:r>
            <a:r>
              <a:rPr lang="en-US" sz="3600" dirty="0" smtClean="0">
                <a:latin typeface="Franklin Gothic Medium" pitchFamily="34" charset="0"/>
              </a:rPr>
              <a:t>is a taxonomy?</a:t>
            </a:r>
          </a:p>
          <a:p>
            <a:pPr>
              <a:lnSpc>
                <a:spcPct val="90000"/>
              </a:lnSpc>
            </a:pPr>
            <a:r>
              <a:rPr lang="en-GB" sz="3600" dirty="0" smtClean="0">
                <a:latin typeface="Franklin Gothic Medium" pitchFamily="34" charset="0"/>
              </a:rPr>
              <a:t>Major Taxonomy Development Tasks </a:t>
            </a:r>
          </a:p>
          <a:p>
            <a:pPr>
              <a:lnSpc>
                <a:spcPct val="90000"/>
              </a:lnSpc>
            </a:pPr>
            <a:r>
              <a:rPr lang="en-GB" sz="3600" dirty="0" smtClean="0">
                <a:latin typeface="Franklin Gothic Medium" pitchFamily="34" charset="0"/>
              </a:rPr>
              <a:t>Seven stages to creating a taxonomy </a:t>
            </a:r>
            <a:endParaRPr lang="en-US" sz="3600" dirty="0" smtClean="0">
              <a:latin typeface="Franklin Gothic Medium" pitchFamily="34" charset="0"/>
            </a:endParaRPr>
          </a:p>
          <a:p>
            <a:pPr>
              <a:lnSpc>
                <a:spcPct val="90000"/>
              </a:lnSpc>
            </a:pPr>
            <a:r>
              <a:rPr lang="en-US" sz="3600" dirty="0" smtClean="0">
                <a:latin typeface="Franklin Gothic Medium" pitchFamily="34" charset="0"/>
              </a:rPr>
              <a:t>Infrastructure Model of Taxonomy Development</a:t>
            </a:r>
          </a:p>
          <a:p>
            <a:pPr>
              <a:lnSpc>
                <a:spcPct val="90000"/>
              </a:lnSpc>
            </a:pPr>
            <a:r>
              <a:rPr lang="en-US" sz="3600" dirty="0" smtClean="0">
                <a:latin typeface="Franklin Gothic Medium" pitchFamily="34" charset="0"/>
              </a:rPr>
              <a:t>Conclusion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9FE9B3-EA85-4859-BE71-507638168BE1}" type="slidenum">
              <a:rPr lang="en-US"/>
              <a:pPr>
                <a:defRPr/>
              </a:pPr>
              <a:t>3</a:t>
            </a:fld>
            <a:endParaRPr lang="en-US"/>
          </a:p>
        </p:txBody>
      </p:sp>
      <p:pic>
        <p:nvPicPr>
          <p:cNvPr id="46082" name="Picture 2" descr="taxonomy_rev2"/>
          <p:cNvPicPr>
            <a:picLocks noChangeAspect="1" noChangeArrowheads="1"/>
          </p:cNvPicPr>
          <p:nvPr/>
        </p:nvPicPr>
        <p:blipFill>
          <a:blip r:embed="rId2" cstate="print"/>
          <a:srcRect/>
          <a:stretch>
            <a:fillRect/>
          </a:stretch>
        </p:blipFill>
        <p:spPr bwMode="auto">
          <a:xfrm>
            <a:off x="417513" y="908050"/>
            <a:ext cx="8477250" cy="5097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GB" dirty="0"/>
              <a:t/>
            </a:r>
            <a:br>
              <a:rPr lang="en-GB" dirty="0"/>
            </a:br>
            <a:r>
              <a:rPr lang="en-GB" dirty="0"/>
              <a:t> </a:t>
            </a:r>
            <a:r>
              <a:rPr lang="en-GB" b="1" dirty="0">
                <a:solidFill>
                  <a:schemeClr val="tx1"/>
                </a:solidFill>
              </a:rPr>
              <a:t>What is a Taxonomy? </a:t>
            </a:r>
            <a:endParaRPr lang="en-GB" dirty="0">
              <a:solidFill>
                <a:schemeClr val="tx1"/>
              </a:solidFill>
            </a:endParaRPr>
          </a:p>
        </p:txBody>
      </p:sp>
      <p:sp>
        <p:nvSpPr>
          <p:cNvPr id="3" name="Slide Number Placeholder 2"/>
          <p:cNvSpPr>
            <a:spLocks noGrp="1"/>
          </p:cNvSpPr>
          <p:nvPr>
            <p:ph type="sldNum" sz="quarter" idx="12"/>
          </p:nvPr>
        </p:nvSpPr>
        <p:spPr/>
        <p:txBody>
          <a:bodyPr/>
          <a:lstStyle/>
          <a:p>
            <a:pPr>
              <a:defRPr/>
            </a:pPr>
            <a:fld id="{4B43F8E6-1274-40E0-863E-0C7256A445BD}" type="slidenum">
              <a:rPr lang="en-US"/>
              <a:pPr>
                <a:defRPr/>
              </a:pPr>
              <a:t>4</a:t>
            </a:fld>
            <a:endParaRPr lang="en-US"/>
          </a:p>
        </p:txBody>
      </p:sp>
      <p:sp>
        <p:nvSpPr>
          <p:cNvPr id="45059" name="TextBox 3"/>
          <p:cNvSpPr txBox="1">
            <a:spLocks noChangeArrowheads="1"/>
          </p:cNvSpPr>
          <p:nvPr/>
        </p:nvSpPr>
        <p:spPr bwMode="auto">
          <a:xfrm>
            <a:off x="1131888" y="1652588"/>
            <a:ext cx="7648575" cy="2554287"/>
          </a:xfrm>
          <a:prstGeom prst="rect">
            <a:avLst/>
          </a:prstGeom>
          <a:noFill/>
          <a:ln w="9525">
            <a:noFill/>
            <a:miter lim="800000"/>
            <a:headEnd/>
            <a:tailEnd/>
          </a:ln>
        </p:spPr>
        <p:txBody>
          <a:bodyPr>
            <a:spAutoFit/>
          </a:bodyPr>
          <a:lstStyle/>
          <a:p>
            <a:pPr eaLnBrk="0" hangingPunct="0"/>
            <a:r>
              <a:rPr lang="en-US" b="1">
                <a:solidFill>
                  <a:schemeClr val="accent2"/>
                </a:solidFill>
                <a:latin typeface="Arial" charset="0"/>
                <a:cs typeface="Arial" charset="0"/>
              </a:rPr>
              <a:t>IAEA: taxonomy - </a:t>
            </a:r>
            <a:endParaRPr lang="en-GB">
              <a:solidFill>
                <a:schemeClr val="accent2"/>
              </a:solidFill>
              <a:latin typeface="Arial" charset="0"/>
              <a:cs typeface="Arial" charset="0"/>
            </a:endParaRPr>
          </a:p>
          <a:p>
            <a:pPr eaLnBrk="0" hangingPunct="0"/>
            <a:r>
              <a:rPr lang="en-US" b="1">
                <a:latin typeface="Arial" charset="0"/>
                <a:cs typeface="Arial" charset="0"/>
              </a:rPr>
              <a:t>A hierarchical structure in which a body of information or knowledge is categorized, allowing an understanding of how that body of knowledge can be broken down into parts and how its various parts relate to each other. Taxonomies are used to organize information in systems, thereby helping users to find it.</a:t>
            </a:r>
            <a:endParaRPr lang="en-GB" b="1">
              <a:latin typeface="Arial" charset="0"/>
              <a:cs typeface="Arial" charset="0"/>
            </a:endParaRPr>
          </a:p>
          <a:p>
            <a:pPr algn="ctr" eaLnBrk="0" hangingPunct="0"/>
            <a:endParaRPr lang="en-GB"/>
          </a:p>
        </p:txBody>
      </p:sp>
      <p:sp>
        <p:nvSpPr>
          <p:cNvPr id="45060" name="TextBox 4"/>
          <p:cNvSpPr txBox="1">
            <a:spLocks noChangeArrowheads="1"/>
          </p:cNvSpPr>
          <p:nvPr/>
        </p:nvSpPr>
        <p:spPr bwMode="auto">
          <a:xfrm>
            <a:off x="2587625" y="4364038"/>
            <a:ext cx="6192838" cy="2246312"/>
          </a:xfrm>
          <a:prstGeom prst="rect">
            <a:avLst/>
          </a:prstGeom>
          <a:noFill/>
          <a:ln w="9525">
            <a:noFill/>
            <a:miter lim="800000"/>
            <a:headEnd/>
            <a:tailEnd/>
          </a:ln>
        </p:spPr>
        <p:txBody>
          <a:bodyPr>
            <a:spAutoFit/>
          </a:bodyPr>
          <a:lstStyle/>
          <a:p>
            <a:pPr algn="just" eaLnBrk="0" hangingPunct="0"/>
            <a:r>
              <a:rPr lang="en-GB" b="1">
                <a:solidFill>
                  <a:schemeClr val="accent2"/>
                </a:solidFill>
              </a:rPr>
              <a:t>Taxonomies represent a predefined organizational structure that can cover a range of subjects from general industries or fields of study to the relevant words and terms unique to the business. They are usually arranged hierarchically, reflect general to more specific relationships and show correlations between subject areas.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GB" b="1" dirty="0">
                <a:solidFill>
                  <a:schemeClr val="tx1"/>
                </a:solidFill>
              </a:rPr>
              <a:t>Major Taxonomy Development Tasks </a:t>
            </a:r>
            <a:endParaRPr lang="en-GB" dirty="0">
              <a:solidFill>
                <a:schemeClr val="tx1"/>
              </a:solidFill>
            </a:endParaRPr>
          </a:p>
        </p:txBody>
      </p:sp>
      <p:sp>
        <p:nvSpPr>
          <p:cNvPr id="3" name="Slide Number Placeholder 2"/>
          <p:cNvSpPr>
            <a:spLocks noGrp="1"/>
          </p:cNvSpPr>
          <p:nvPr>
            <p:ph type="sldNum" sz="quarter" idx="12"/>
          </p:nvPr>
        </p:nvSpPr>
        <p:spPr/>
        <p:txBody>
          <a:bodyPr/>
          <a:lstStyle/>
          <a:p>
            <a:pPr>
              <a:defRPr/>
            </a:pPr>
            <a:fld id="{869E5C52-ED55-4062-B2DE-1CFCE0D13D45}" type="slidenum">
              <a:rPr lang="en-US"/>
              <a:pPr>
                <a:defRPr/>
              </a:pPr>
              <a:t>5</a:t>
            </a:fld>
            <a:endParaRPr lang="en-US"/>
          </a:p>
        </p:txBody>
      </p:sp>
      <p:sp>
        <p:nvSpPr>
          <p:cNvPr id="4" name="Rectangle 3"/>
          <p:cNvSpPr/>
          <p:nvPr/>
        </p:nvSpPr>
        <p:spPr>
          <a:xfrm>
            <a:off x="996950" y="2617788"/>
            <a:ext cx="1828800" cy="139382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GB"/>
          </a:p>
        </p:txBody>
      </p:sp>
      <p:sp>
        <p:nvSpPr>
          <p:cNvPr id="47108" name="TextBox 4"/>
          <p:cNvSpPr txBox="1">
            <a:spLocks noChangeArrowheads="1"/>
          </p:cNvSpPr>
          <p:nvPr/>
        </p:nvSpPr>
        <p:spPr bwMode="auto">
          <a:xfrm>
            <a:off x="1122363" y="2951163"/>
            <a:ext cx="1547812" cy="708025"/>
          </a:xfrm>
          <a:prstGeom prst="rect">
            <a:avLst/>
          </a:prstGeom>
          <a:noFill/>
          <a:ln w="9525">
            <a:noFill/>
            <a:miter lim="800000"/>
            <a:headEnd/>
            <a:tailEnd/>
          </a:ln>
        </p:spPr>
        <p:txBody>
          <a:bodyPr>
            <a:spAutoFit/>
          </a:bodyPr>
          <a:lstStyle/>
          <a:p>
            <a:pPr algn="ctr" eaLnBrk="0" hangingPunct="0"/>
            <a:r>
              <a:rPr lang="en-GB" b="1"/>
              <a:t>Taxonomy Scoping </a:t>
            </a:r>
            <a:endParaRPr lang="en-GB"/>
          </a:p>
        </p:txBody>
      </p:sp>
      <p:sp>
        <p:nvSpPr>
          <p:cNvPr id="6" name="Rectangle 5"/>
          <p:cNvSpPr/>
          <p:nvPr/>
        </p:nvSpPr>
        <p:spPr>
          <a:xfrm>
            <a:off x="3487738" y="2614613"/>
            <a:ext cx="1828800" cy="13922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GB"/>
          </a:p>
        </p:txBody>
      </p:sp>
      <p:sp>
        <p:nvSpPr>
          <p:cNvPr id="7" name="Rectangle 6"/>
          <p:cNvSpPr/>
          <p:nvPr/>
        </p:nvSpPr>
        <p:spPr>
          <a:xfrm>
            <a:off x="6019800" y="2643188"/>
            <a:ext cx="1828800" cy="13922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GB"/>
          </a:p>
        </p:txBody>
      </p:sp>
      <p:sp>
        <p:nvSpPr>
          <p:cNvPr id="47111" name="TextBox 7"/>
          <p:cNvSpPr txBox="1">
            <a:spLocks noChangeArrowheads="1"/>
          </p:cNvSpPr>
          <p:nvPr/>
        </p:nvSpPr>
        <p:spPr bwMode="auto">
          <a:xfrm>
            <a:off x="3622675" y="2947988"/>
            <a:ext cx="1547813" cy="708025"/>
          </a:xfrm>
          <a:prstGeom prst="rect">
            <a:avLst/>
          </a:prstGeom>
          <a:noFill/>
          <a:ln w="9525">
            <a:noFill/>
            <a:miter lim="800000"/>
            <a:headEnd/>
            <a:tailEnd/>
          </a:ln>
        </p:spPr>
        <p:txBody>
          <a:bodyPr>
            <a:spAutoFit/>
          </a:bodyPr>
          <a:lstStyle/>
          <a:p>
            <a:pPr algn="ctr" eaLnBrk="0" hangingPunct="0"/>
            <a:r>
              <a:rPr lang="en-GB" b="1"/>
              <a:t>Taxonomy Building </a:t>
            </a:r>
            <a:endParaRPr lang="en-GB"/>
          </a:p>
        </p:txBody>
      </p:sp>
      <p:sp>
        <p:nvSpPr>
          <p:cNvPr id="47112" name="TextBox 8"/>
          <p:cNvSpPr txBox="1">
            <a:spLocks noChangeArrowheads="1"/>
          </p:cNvSpPr>
          <p:nvPr/>
        </p:nvSpPr>
        <p:spPr bwMode="auto">
          <a:xfrm>
            <a:off x="6196013" y="2954338"/>
            <a:ext cx="1549400" cy="708025"/>
          </a:xfrm>
          <a:prstGeom prst="rect">
            <a:avLst/>
          </a:prstGeom>
          <a:noFill/>
          <a:ln w="9525">
            <a:noFill/>
            <a:miter lim="800000"/>
            <a:headEnd/>
            <a:tailEnd/>
          </a:ln>
        </p:spPr>
        <p:txBody>
          <a:bodyPr>
            <a:spAutoFit/>
          </a:bodyPr>
          <a:lstStyle/>
          <a:p>
            <a:pPr algn="ctr" eaLnBrk="0" hangingPunct="0"/>
            <a:r>
              <a:rPr lang="en-GB" b="1"/>
              <a:t>Taxonomy Evaluation </a:t>
            </a:r>
            <a:endParaRPr lang="en-GB"/>
          </a:p>
        </p:txBody>
      </p:sp>
      <p:sp>
        <p:nvSpPr>
          <p:cNvPr id="10" name="Right Arrow 9"/>
          <p:cNvSpPr/>
          <p:nvPr/>
        </p:nvSpPr>
        <p:spPr>
          <a:xfrm>
            <a:off x="2825750" y="3097213"/>
            <a:ext cx="661988" cy="468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GB"/>
          </a:p>
        </p:txBody>
      </p:sp>
      <p:sp>
        <p:nvSpPr>
          <p:cNvPr id="11" name="Right Arrow 10"/>
          <p:cNvSpPr/>
          <p:nvPr/>
        </p:nvSpPr>
        <p:spPr>
          <a:xfrm>
            <a:off x="5327650" y="3092450"/>
            <a:ext cx="660400" cy="469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GB" b="1" dirty="0">
                <a:solidFill>
                  <a:srgbClr val="C00000"/>
                </a:solidFill>
              </a:rPr>
              <a:t>S</a:t>
            </a:r>
            <a:r>
              <a:rPr lang="en-GB" b="1" dirty="0" smtClean="0">
                <a:solidFill>
                  <a:srgbClr val="C00000"/>
                </a:solidFill>
              </a:rPr>
              <a:t>even </a:t>
            </a:r>
            <a:r>
              <a:rPr lang="en-GB" b="1" dirty="0">
                <a:solidFill>
                  <a:srgbClr val="C00000"/>
                </a:solidFill>
              </a:rPr>
              <a:t>stages to creating a taxonomy </a:t>
            </a:r>
          </a:p>
        </p:txBody>
      </p:sp>
      <p:sp>
        <p:nvSpPr>
          <p:cNvPr id="3" name="Slide Number Placeholder 2"/>
          <p:cNvSpPr>
            <a:spLocks noGrp="1"/>
          </p:cNvSpPr>
          <p:nvPr>
            <p:ph type="sldNum" sz="quarter" idx="12"/>
          </p:nvPr>
        </p:nvSpPr>
        <p:spPr/>
        <p:txBody>
          <a:bodyPr/>
          <a:lstStyle/>
          <a:p>
            <a:pPr>
              <a:defRPr/>
            </a:pPr>
            <a:fld id="{0F46535A-6664-4960-8DE7-13009A9F7DA0}" type="slidenum">
              <a:rPr lang="en-US"/>
              <a:pPr>
                <a:defRPr/>
              </a:pPr>
              <a:t>6</a:t>
            </a:fld>
            <a:endParaRPr lang="en-US"/>
          </a:p>
        </p:txBody>
      </p:sp>
      <p:sp>
        <p:nvSpPr>
          <p:cNvPr id="4" name="TextBox 3"/>
          <p:cNvSpPr txBox="1"/>
          <p:nvPr/>
        </p:nvSpPr>
        <p:spPr>
          <a:xfrm>
            <a:off x="1257300" y="2224088"/>
            <a:ext cx="6702425" cy="3846512"/>
          </a:xfrm>
          <a:prstGeom prst="rect">
            <a:avLst/>
          </a:prstGeom>
          <a:noFill/>
        </p:spPr>
        <p:txBody>
          <a:bodyPr>
            <a:spAutoFit/>
          </a:bodyPr>
          <a:lstStyle/>
          <a:p>
            <a:pPr marL="514350" indent="-514350" eaLnBrk="0" hangingPunct="0">
              <a:buFont typeface="+mj-lt"/>
              <a:buAutoNum type="arabicPeriod"/>
              <a:defRPr/>
            </a:pPr>
            <a:r>
              <a:rPr lang="en-GB" sz="2800" b="1" dirty="0"/>
              <a:t>Determine taxonomy requirements</a:t>
            </a:r>
          </a:p>
          <a:p>
            <a:pPr marL="514350" indent="-514350" eaLnBrk="0" hangingPunct="0">
              <a:buFont typeface="+mj-lt"/>
              <a:buAutoNum type="arabicPeriod"/>
              <a:defRPr/>
            </a:pPr>
            <a:r>
              <a:rPr lang="en-GB" sz="2800" b="1" dirty="0"/>
              <a:t>Identify concepts - where is the content and what do the users think?</a:t>
            </a:r>
          </a:p>
          <a:p>
            <a:pPr marL="514350" indent="-514350" eaLnBrk="0" hangingPunct="0">
              <a:buFont typeface="+mj-lt"/>
              <a:buAutoNum type="arabicPeriod"/>
              <a:defRPr/>
            </a:pPr>
            <a:r>
              <a:rPr lang="en-GB" sz="2800" b="1" dirty="0"/>
              <a:t>Develop draft taxonomy</a:t>
            </a:r>
          </a:p>
          <a:p>
            <a:pPr marL="514350" indent="-514350" eaLnBrk="0" hangingPunct="0">
              <a:buFont typeface="+mj-lt"/>
              <a:buAutoNum type="arabicPeriod"/>
              <a:defRPr/>
            </a:pPr>
            <a:r>
              <a:rPr lang="en-GB" sz="2800" b="1" dirty="0"/>
              <a:t>Review with users and SMEs</a:t>
            </a:r>
          </a:p>
          <a:p>
            <a:pPr marL="514350" indent="-514350" eaLnBrk="0" hangingPunct="0">
              <a:buFont typeface="+mj-lt"/>
              <a:buAutoNum type="arabicPeriod"/>
              <a:defRPr/>
            </a:pPr>
            <a:r>
              <a:rPr lang="en-GB" sz="2800" b="1" dirty="0"/>
              <a:t>Refine taxonomy</a:t>
            </a:r>
          </a:p>
          <a:p>
            <a:pPr marL="514350" indent="-514350" eaLnBrk="0" hangingPunct="0">
              <a:buFont typeface="+mj-lt"/>
              <a:buAutoNum type="arabicPeriod"/>
              <a:defRPr/>
            </a:pPr>
            <a:r>
              <a:rPr lang="en-GB" sz="2800" b="1" dirty="0"/>
              <a:t>Apply taxonomy to content</a:t>
            </a:r>
          </a:p>
          <a:p>
            <a:pPr marL="514350" indent="-514350" eaLnBrk="0" hangingPunct="0">
              <a:buFont typeface="+mj-lt"/>
              <a:buAutoNum type="arabicPeriod"/>
              <a:defRPr/>
            </a:pPr>
            <a:r>
              <a:rPr lang="en-GB" sz="2800" b="1" dirty="0"/>
              <a:t>Manage and maintain taxonomy</a:t>
            </a:r>
          </a:p>
          <a:p>
            <a:pPr algn="ctr" eaLnBrk="0" hangingPunct="0">
              <a:defRPr/>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GB" b="1" dirty="0">
                <a:solidFill>
                  <a:srgbClr val="002060"/>
                </a:solidFill>
              </a:rPr>
              <a:t>1. Determine taxonomy requirements</a:t>
            </a:r>
          </a:p>
        </p:txBody>
      </p:sp>
      <p:sp>
        <p:nvSpPr>
          <p:cNvPr id="3" name="Slide Number Placeholder 2"/>
          <p:cNvSpPr>
            <a:spLocks noGrp="1"/>
          </p:cNvSpPr>
          <p:nvPr>
            <p:ph type="sldNum" sz="quarter" idx="12"/>
          </p:nvPr>
        </p:nvSpPr>
        <p:spPr/>
        <p:txBody>
          <a:bodyPr/>
          <a:lstStyle/>
          <a:p>
            <a:pPr>
              <a:defRPr/>
            </a:pPr>
            <a:fld id="{A7D004B3-A80B-421B-BA54-F1A7704350CF}" type="slidenum">
              <a:rPr lang="en-US"/>
              <a:pPr>
                <a:defRPr/>
              </a:pPr>
              <a:t>7</a:t>
            </a:fld>
            <a:endParaRPr lang="en-US"/>
          </a:p>
        </p:txBody>
      </p:sp>
      <p:sp>
        <p:nvSpPr>
          <p:cNvPr id="49155" name="TextBox 3"/>
          <p:cNvSpPr txBox="1">
            <a:spLocks noChangeArrowheads="1"/>
          </p:cNvSpPr>
          <p:nvPr/>
        </p:nvSpPr>
        <p:spPr bwMode="auto">
          <a:xfrm>
            <a:off x="1154113" y="2160588"/>
            <a:ext cx="6899275" cy="3540125"/>
          </a:xfrm>
          <a:prstGeom prst="rect">
            <a:avLst/>
          </a:prstGeom>
          <a:noFill/>
          <a:ln w="9525">
            <a:noFill/>
            <a:miter lim="800000"/>
            <a:headEnd/>
            <a:tailEnd/>
          </a:ln>
        </p:spPr>
        <p:txBody>
          <a:bodyPr>
            <a:spAutoFit/>
          </a:bodyPr>
          <a:lstStyle/>
          <a:p>
            <a:pPr eaLnBrk="0" hangingPunct="0"/>
            <a:r>
              <a:rPr lang="en-GB" sz="2800" b="1"/>
              <a:t>Questions to answer:</a:t>
            </a:r>
          </a:p>
          <a:p>
            <a:pPr eaLnBrk="0" hangingPunct="0"/>
            <a:endParaRPr lang="en-GB" sz="2800" b="1"/>
          </a:p>
          <a:p>
            <a:pPr eaLnBrk="0" hangingPunct="0"/>
            <a:r>
              <a:rPr lang="en-GB" sz="2800" b="1"/>
              <a:t>What is the problem the user is trying to solve?</a:t>
            </a:r>
          </a:p>
          <a:p>
            <a:pPr eaLnBrk="0" hangingPunct="0"/>
            <a:r>
              <a:rPr lang="en-GB" sz="2800" b="1"/>
              <a:t>What content needs to be organized?</a:t>
            </a:r>
          </a:p>
          <a:p>
            <a:pPr eaLnBrk="0" hangingPunct="0"/>
            <a:r>
              <a:rPr lang="en-GB" sz="2800" b="1"/>
              <a:t>How will the taxonomy be used?</a:t>
            </a:r>
          </a:p>
          <a:p>
            <a:pPr eaLnBrk="0" hangingPunct="0"/>
            <a:r>
              <a:rPr lang="en-GB" sz="2800" b="1"/>
              <a:t>What is the scope and purpose of the taxonomy?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914400" y="274638"/>
            <a:ext cx="7772400" cy="765175"/>
          </a:xfrm>
        </p:spPr>
        <p:txBody>
          <a:bodyPr/>
          <a:lstStyle/>
          <a:p>
            <a:r>
              <a:rPr lang="en-GB" sz="3200" b="1" smtClean="0">
                <a:solidFill>
                  <a:srgbClr val="002060"/>
                </a:solidFill>
              </a:rPr>
              <a:t>Determine taxonomy requirements</a:t>
            </a:r>
            <a:endParaRPr lang="en-GB" sz="3200" smtClean="0">
              <a:solidFill>
                <a:srgbClr val="002060"/>
              </a:solidFill>
            </a:endParaRPr>
          </a:p>
        </p:txBody>
      </p:sp>
      <p:sp>
        <p:nvSpPr>
          <p:cNvPr id="3" name="Slide Number Placeholder 2"/>
          <p:cNvSpPr>
            <a:spLocks noGrp="1"/>
          </p:cNvSpPr>
          <p:nvPr>
            <p:ph type="sldNum" sz="quarter" idx="12"/>
          </p:nvPr>
        </p:nvSpPr>
        <p:spPr/>
        <p:txBody>
          <a:bodyPr/>
          <a:lstStyle/>
          <a:p>
            <a:pPr>
              <a:defRPr/>
            </a:pPr>
            <a:fld id="{5EEC8ED7-F691-4DD6-A315-3F0A5559A447}" type="slidenum">
              <a:rPr lang="en-US"/>
              <a:pPr>
                <a:defRPr/>
              </a:pPr>
              <a:t>8</a:t>
            </a:fld>
            <a:endParaRPr lang="en-US"/>
          </a:p>
        </p:txBody>
      </p:sp>
      <p:sp>
        <p:nvSpPr>
          <p:cNvPr id="4" name="Content Placeholder 3"/>
          <p:cNvSpPr>
            <a:spLocks noGrp="1"/>
          </p:cNvSpPr>
          <p:nvPr>
            <p:ph sz="quarter" idx="1"/>
          </p:nvPr>
        </p:nvSpPr>
        <p:spPr>
          <a:xfrm>
            <a:off x="914400" y="1122363"/>
            <a:ext cx="3749675" cy="4897437"/>
          </a:xfrm>
        </p:spPr>
        <p:txBody>
          <a:bodyPr>
            <a:noAutofit/>
          </a:bodyPr>
          <a:lstStyle/>
          <a:p>
            <a:pPr marL="0" indent="0" fontAlgn="auto">
              <a:spcBef>
                <a:spcPts val="580"/>
              </a:spcBef>
              <a:spcAft>
                <a:spcPts val="0"/>
              </a:spcAft>
              <a:buFont typeface="Wingdings 2"/>
              <a:buNone/>
              <a:defRPr/>
            </a:pPr>
            <a:r>
              <a:rPr lang="en-US" sz="1400" b="1" dirty="0" smtClean="0"/>
              <a:t>POSSIBLE  TASKS</a:t>
            </a:r>
            <a:endParaRPr lang="en-GB" sz="1400" b="1" dirty="0" smtClean="0"/>
          </a:p>
          <a:p>
            <a:pPr marL="274320" indent="-274320" fontAlgn="auto">
              <a:spcBef>
                <a:spcPts val="580"/>
              </a:spcBef>
              <a:spcAft>
                <a:spcPts val="0"/>
              </a:spcAft>
              <a:buFont typeface="Wingdings 2"/>
              <a:buChar char=""/>
              <a:defRPr/>
            </a:pPr>
            <a:r>
              <a:rPr lang="en-GB" sz="1400" b="1" dirty="0" smtClean="0"/>
              <a:t>Determine </a:t>
            </a:r>
            <a:r>
              <a:rPr lang="en-GB" sz="1400" b="1" dirty="0"/>
              <a:t>the sponsor and the stakeholders.</a:t>
            </a:r>
          </a:p>
          <a:p>
            <a:pPr marL="274320" indent="-274320" fontAlgn="auto">
              <a:spcBef>
                <a:spcPts val="580"/>
              </a:spcBef>
              <a:spcAft>
                <a:spcPts val="0"/>
              </a:spcAft>
              <a:buFont typeface="Wingdings 2"/>
              <a:buChar char=""/>
              <a:defRPr/>
            </a:pPr>
            <a:r>
              <a:rPr lang="en-GB" sz="1400" b="1" dirty="0" smtClean="0"/>
              <a:t>Assign </a:t>
            </a:r>
            <a:r>
              <a:rPr lang="en-GB" sz="1400" b="1" dirty="0"/>
              <a:t>a team leader. Recruit team members if necessary.</a:t>
            </a:r>
          </a:p>
          <a:p>
            <a:pPr marL="274320" indent="-274320" fontAlgn="auto">
              <a:spcBef>
                <a:spcPts val="580"/>
              </a:spcBef>
              <a:spcAft>
                <a:spcPts val="0"/>
              </a:spcAft>
              <a:buFont typeface="Wingdings 2"/>
              <a:buChar char=""/>
              <a:defRPr/>
            </a:pPr>
            <a:r>
              <a:rPr lang="en-GB" sz="1400" b="1" dirty="0" smtClean="0"/>
              <a:t>Determine </a:t>
            </a:r>
            <a:r>
              <a:rPr lang="en-GB" sz="1400" b="1" dirty="0"/>
              <a:t>the target audience.</a:t>
            </a:r>
          </a:p>
          <a:p>
            <a:pPr marL="274320" indent="-274320" fontAlgn="auto">
              <a:spcBef>
                <a:spcPts val="580"/>
              </a:spcBef>
              <a:spcAft>
                <a:spcPts val="0"/>
              </a:spcAft>
              <a:buFont typeface="Wingdings 2"/>
              <a:buChar char=""/>
              <a:defRPr/>
            </a:pPr>
            <a:r>
              <a:rPr lang="en-GB" sz="1400" b="1" dirty="0" smtClean="0"/>
              <a:t>Determine </a:t>
            </a:r>
            <a:r>
              <a:rPr lang="en-GB" sz="1400" b="1" dirty="0"/>
              <a:t>the users’ information needs. Interview users about </a:t>
            </a:r>
            <a:r>
              <a:rPr lang="en-GB" sz="1400" b="1" dirty="0" smtClean="0"/>
              <a:t>their information </a:t>
            </a:r>
            <a:r>
              <a:rPr lang="en-GB" sz="1400" b="1" dirty="0"/>
              <a:t>needs/uses/problems.</a:t>
            </a:r>
          </a:p>
          <a:p>
            <a:pPr marL="274320" indent="-274320" fontAlgn="auto">
              <a:spcBef>
                <a:spcPts val="580"/>
              </a:spcBef>
              <a:spcAft>
                <a:spcPts val="0"/>
              </a:spcAft>
              <a:buFont typeface="Wingdings 2"/>
              <a:buChar char=""/>
              <a:defRPr/>
            </a:pPr>
            <a:r>
              <a:rPr lang="en-GB" sz="1400" b="1" dirty="0" smtClean="0"/>
              <a:t>Define </a:t>
            </a:r>
            <a:r>
              <a:rPr lang="en-GB" sz="1400" b="1" dirty="0"/>
              <a:t>scope and purpose of the taxonomy.</a:t>
            </a:r>
          </a:p>
          <a:p>
            <a:pPr marL="274320" indent="-274320" fontAlgn="auto">
              <a:spcBef>
                <a:spcPts val="580"/>
              </a:spcBef>
              <a:spcAft>
                <a:spcPts val="0"/>
              </a:spcAft>
              <a:buFont typeface="Wingdings 2"/>
              <a:buChar char=""/>
              <a:defRPr/>
            </a:pPr>
            <a:r>
              <a:rPr lang="en-GB" sz="1400" b="1" dirty="0" smtClean="0"/>
              <a:t>Determine </a:t>
            </a:r>
            <a:r>
              <a:rPr lang="en-GB" sz="1400" b="1" dirty="0"/>
              <a:t>objectives to be accomplished.</a:t>
            </a:r>
          </a:p>
          <a:p>
            <a:pPr marL="274320" indent="-274320" fontAlgn="auto">
              <a:spcBef>
                <a:spcPts val="580"/>
              </a:spcBef>
              <a:spcAft>
                <a:spcPts val="0"/>
              </a:spcAft>
              <a:buFont typeface="Wingdings 2"/>
              <a:buChar char=""/>
              <a:defRPr/>
            </a:pPr>
            <a:r>
              <a:rPr lang="en-GB" sz="1400" b="1" dirty="0" smtClean="0"/>
              <a:t>Determine </a:t>
            </a:r>
            <a:r>
              <a:rPr lang="en-GB" sz="1400" b="1" dirty="0"/>
              <a:t>if funding (budget) is available for the taxonomy.</a:t>
            </a:r>
          </a:p>
          <a:p>
            <a:pPr marL="274320" indent="-274320" fontAlgn="auto">
              <a:spcBef>
                <a:spcPts val="580"/>
              </a:spcBef>
              <a:spcAft>
                <a:spcPts val="0"/>
              </a:spcAft>
              <a:buFont typeface="Wingdings 2"/>
              <a:buChar char=""/>
              <a:defRPr/>
            </a:pPr>
            <a:r>
              <a:rPr lang="en-GB" sz="1400" b="1" dirty="0" smtClean="0"/>
              <a:t>Find </a:t>
            </a:r>
            <a:r>
              <a:rPr lang="en-GB" sz="1400" b="1" dirty="0"/>
              <a:t>out what technology the user plans on using (if any) and </a:t>
            </a:r>
            <a:r>
              <a:rPr lang="en-GB" sz="1400" b="1" dirty="0" smtClean="0"/>
              <a:t>what constraints </a:t>
            </a:r>
            <a:r>
              <a:rPr lang="en-GB" sz="1400" b="1" dirty="0"/>
              <a:t>the technology might have on the taxonomy.</a:t>
            </a:r>
          </a:p>
          <a:p>
            <a:pPr marL="274320" indent="-274320" fontAlgn="auto">
              <a:spcBef>
                <a:spcPts val="580"/>
              </a:spcBef>
              <a:spcAft>
                <a:spcPts val="0"/>
              </a:spcAft>
              <a:buFont typeface="Wingdings 2"/>
              <a:buChar char=""/>
              <a:defRPr/>
            </a:pPr>
            <a:r>
              <a:rPr lang="en-GB" sz="1400" b="1" dirty="0" smtClean="0"/>
              <a:t>Develop </a:t>
            </a:r>
            <a:r>
              <a:rPr lang="en-GB" sz="1400" b="1" dirty="0"/>
              <a:t>a communication plan to keep stakeholders informed.</a:t>
            </a:r>
          </a:p>
          <a:p>
            <a:pPr marL="274320" indent="-274320" fontAlgn="auto">
              <a:spcBef>
                <a:spcPts val="580"/>
              </a:spcBef>
              <a:spcAft>
                <a:spcPts val="0"/>
              </a:spcAft>
              <a:buFont typeface="Wingdings 2"/>
              <a:buChar char=""/>
              <a:defRPr/>
            </a:pPr>
            <a:r>
              <a:rPr lang="en-GB" sz="1400" b="1" dirty="0" smtClean="0"/>
              <a:t>Create </a:t>
            </a:r>
            <a:r>
              <a:rPr lang="en-GB" sz="1400" b="1" dirty="0"/>
              <a:t>the schedule.</a:t>
            </a:r>
          </a:p>
        </p:txBody>
      </p:sp>
      <p:sp>
        <p:nvSpPr>
          <p:cNvPr id="5" name="Content Placeholder 4"/>
          <p:cNvSpPr>
            <a:spLocks noGrp="1"/>
          </p:cNvSpPr>
          <p:nvPr>
            <p:ph sz="quarter" idx="2"/>
          </p:nvPr>
        </p:nvSpPr>
        <p:spPr>
          <a:xfrm>
            <a:off x="4902200" y="1298575"/>
            <a:ext cx="3749675" cy="4284663"/>
          </a:xfrm>
        </p:spPr>
        <p:txBody>
          <a:bodyPr>
            <a:normAutofit fontScale="70000" lnSpcReduction="20000"/>
          </a:bodyPr>
          <a:lstStyle/>
          <a:p>
            <a:pPr marL="0" indent="0" fontAlgn="auto">
              <a:spcBef>
                <a:spcPts val="580"/>
              </a:spcBef>
              <a:spcAft>
                <a:spcPts val="0"/>
              </a:spcAft>
              <a:buFont typeface="Wingdings 2"/>
              <a:buNone/>
              <a:defRPr/>
            </a:pPr>
            <a:r>
              <a:rPr lang="en-US" b="1" dirty="0" smtClean="0"/>
              <a:t>POSSIBLE OUTOUTS</a:t>
            </a:r>
          </a:p>
          <a:p>
            <a:pPr marL="274320" indent="-274320" fontAlgn="auto">
              <a:spcBef>
                <a:spcPts val="580"/>
              </a:spcBef>
              <a:spcAft>
                <a:spcPts val="0"/>
              </a:spcAft>
              <a:buFont typeface="Wingdings 2"/>
              <a:buChar char=""/>
              <a:defRPr/>
            </a:pPr>
            <a:r>
              <a:rPr lang="en-GB" b="1" dirty="0"/>
              <a:t>Business case document.</a:t>
            </a:r>
          </a:p>
          <a:p>
            <a:pPr marL="274320" indent="-274320" fontAlgn="auto">
              <a:spcBef>
                <a:spcPts val="580"/>
              </a:spcBef>
              <a:spcAft>
                <a:spcPts val="0"/>
              </a:spcAft>
              <a:buFont typeface="Wingdings 2"/>
              <a:buChar char=""/>
              <a:defRPr/>
            </a:pPr>
            <a:r>
              <a:rPr lang="en-GB" b="1" dirty="0" smtClean="0"/>
              <a:t>Scope </a:t>
            </a:r>
            <a:r>
              <a:rPr lang="en-GB" b="1" dirty="0"/>
              <a:t>statement.</a:t>
            </a:r>
          </a:p>
          <a:p>
            <a:pPr marL="274320" indent="-274320" fontAlgn="auto">
              <a:spcBef>
                <a:spcPts val="580"/>
              </a:spcBef>
              <a:spcAft>
                <a:spcPts val="0"/>
              </a:spcAft>
              <a:buFont typeface="Wingdings 2"/>
              <a:buChar char=""/>
              <a:defRPr/>
            </a:pPr>
            <a:r>
              <a:rPr lang="en-GB" b="1" dirty="0" smtClean="0"/>
              <a:t>Description </a:t>
            </a:r>
            <a:r>
              <a:rPr lang="en-GB" b="1" dirty="0"/>
              <a:t>of the expectations for the project.</a:t>
            </a:r>
          </a:p>
          <a:p>
            <a:pPr marL="274320" indent="-274320" fontAlgn="auto">
              <a:spcBef>
                <a:spcPts val="580"/>
              </a:spcBef>
              <a:spcAft>
                <a:spcPts val="0"/>
              </a:spcAft>
              <a:buFont typeface="Wingdings 2"/>
              <a:buChar char=""/>
              <a:defRPr/>
            </a:pPr>
            <a:r>
              <a:rPr lang="en-GB" b="1" dirty="0" smtClean="0"/>
              <a:t>Project </a:t>
            </a:r>
            <a:r>
              <a:rPr lang="en-GB" b="1" dirty="0"/>
              <a:t>plan with tasks and schedule.</a:t>
            </a:r>
          </a:p>
          <a:p>
            <a:pPr marL="274320" indent="-274320" fontAlgn="auto">
              <a:spcBef>
                <a:spcPts val="580"/>
              </a:spcBef>
              <a:spcAft>
                <a:spcPts val="0"/>
              </a:spcAft>
              <a:buFont typeface="Wingdings 2"/>
              <a:buChar char=""/>
              <a:defRPr/>
            </a:pPr>
            <a:r>
              <a:rPr lang="en-GB" b="1" dirty="0" smtClean="0"/>
              <a:t>Description </a:t>
            </a:r>
            <a:r>
              <a:rPr lang="en-GB" b="1" dirty="0"/>
              <a:t>of the technology that will be used.</a:t>
            </a:r>
          </a:p>
          <a:p>
            <a:pPr marL="274320" indent="-274320" fontAlgn="auto">
              <a:spcBef>
                <a:spcPts val="580"/>
              </a:spcBef>
              <a:spcAft>
                <a:spcPts val="0"/>
              </a:spcAft>
              <a:buFont typeface="Wingdings 2"/>
              <a:buChar char=""/>
              <a:defRPr/>
            </a:pPr>
            <a:r>
              <a:rPr lang="en-GB" b="1" dirty="0" smtClean="0"/>
              <a:t> </a:t>
            </a:r>
            <a:r>
              <a:rPr lang="en-GB" b="1" dirty="0"/>
              <a:t>Buy-in from sponsors and stakeholders.</a:t>
            </a:r>
          </a:p>
          <a:p>
            <a:pPr marL="274320" indent="-274320" fontAlgn="auto">
              <a:spcBef>
                <a:spcPts val="580"/>
              </a:spcBef>
              <a:spcAft>
                <a:spcPts val="0"/>
              </a:spcAft>
              <a:buFont typeface="Wingdings 2"/>
              <a:buChar char=""/>
              <a:defRPr/>
            </a:pPr>
            <a:r>
              <a:rPr lang="en-GB" b="1" dirty="0" smtClean="0"/>
              <a:t>List </a:t>
            </a:r>
            <a:r>
              <a:rPr lang="en-GB" b="1" dirty="0"/>
              <a:t>of interview questions.</a:t>
            </a:r>
          </a:p>
          <a:p>
            <a:pPr marL="274320" indent="-274320" fontAlgn="auto">
              <a:spcBef>
                <a:spcPts val="580"/>
              </a:spcBef>
              <a:spcAft>
                <a:spcPts val="0"/>
              </a:spcAft>
              <a:buFont typeface="Wingdings 2"/>
              <a:buChar char=""/>
              <a:defRPr/>
            </a:pPr>
            <a:r>
              <a:rPr lang="en-GB" b="1" dirty="0" smtClean="0"/>
              <a:t>Transcript </a:t>
            </a:r>
            <a:r>
              <a:rPr lang="en-GB" b="1" dirty="0"/>
              <a:t>of the interviews.</a:t>
            </a:r>
          </a:p>
          <a:p>
            <a:pPr marL="274320" indent="-274320" fontAlgn="auto">
              <a:spcBef>
                <a:spcPts val="580"/>
              </a:spcBef>
              <a:spcAft>
                <a:spcPts val="0"/>
              </a:spcAft>
              <a:buFont typeface="Wingdings 2"/>
              <a:buChar char=""/>
              <a:defRPr/>
            </a:pPr>
            <a:r>
              <a:rPr lang="en-GB" b="1" dirty="0" smtClean="0"/>
              <a:t>Summary </a:t>
            </a:r>
            <a:r>
              <a:rPr lang="en-GB" b="1" dirty="0"/>
              <a:t>of the users’ information needs.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71512"/>
          </a:xfrm>
        </p:spPr>
        <p:txBody>
          <a:bodyPr>
            <a:normAutofit fontScale="90000"/>
          </a:bodyPr>
          <a:lstStyle/>
          <a:p>
            <a:pPr fontAlgn="auto">
              <a:spcAft>
                <a:spcPts val="0"/>
              </a:spcAft>
              <a:defRPr/>
            </a:pPr>
            <a:r>
              <a:rPr lang="en-GB" b="1" dirty="0">
                <a:solidFill>
                  <a:srgbClr val="002060"/>
                </a:solidFill>
              </a:rPr>
              <a:t>2. Identify concepts</a:t>
            </a:r>
            <a:endParaRPr lang="en-GB" dirty="0">
              <a:solidFill>
                <a:srgbClr val="002060"/>
              </a:solidFill>
            </a:endParaRPr>
          </a:p>
        </p:txBody>
      </p:sp>
      <p:sp>
        <p:nvSpPr>
          <p:cNvPr id="3" name="Slide Number Placeholder 2"/>
          <p:cNvSpPr>
            <a:spLocks noGrp="1"/>
          </p:cNvSpPr>
          <p:nvPr>
            <p:ph type="sldNum" sz="quarter" idx="12"/>
          </p:nvPr>
        </p:nvSpPr>
        <p:spPr/>
        <p:txBody>
          <a:bodyPr/>
          <a:lstStyle/>
          <a:p>
            <a:pPr>
              <a:defRPr/>
            </a:pPr>
            <a:fld id="{3DE50A65-F59E-41B7-8EB1-1AD48833F5CB}" type="slidenum">
              <a:rPr lang="en-US"/>
              <a:pPr>
                <a:defRPr/>
              </a:pPr>
              <a:t>9</a:t>
            </a:fld>
            <a:endParaRPr lang="en-US"/>
          </a:p>
        </p:txBody>
      </p:sp>
      <p:sp>
        <p:nvSpPr>
          <p:cNvPr id="51203" name="TextBox 3"/>
          <p:cNvSpPr txBox="1">
            <a:spLocks noChangeArrowheads="1"/>
          </p:cNvSpPr>
          <p:nvPr/>
        </p:nvSpPr>
        <p:spPr bwMode="auto">
          <a:xfrm>
            <a:off x="603250" y="1506538"/>
            <a:ext cx="5038725" cy="2308225"/>
          </a:xfrm>
          <a:prstGeom prst="rect">
            <a:avLst/>
          </a:prstGeom>
          <a:noFill/>
          <a:ln w="9525">
            <a:noFill/>
            <a:miter lim="800000"/>
            <a:headEnd/>
            <a:tailEnd/>
          </a:ln>
        </p:spPr>
        <p:txBody>
          <a:bodyPr>
            <a:spAutoFit/>
          </a:bodyPr>
          <a:lstStyle/>
          <a:p>
            <a:pPr eaLnBrk="0" hangingPunct="0"/>
            <a:r>
              <a:rPr lang="en-GB" sz="1800" b="1"/>
              <a:t>Part A: Discover where and what the content is</a:t>
            </a:r>
          </a:p>
          <a:p>
            <a:pPr eaLnBrk="0" hangingPunct="0"/>
            <a:r>
              <a:rPr lang="en-GB" sz="1800"/>
              <a:t>Questions to answer:</a:t>
            </a:r>
          </a:p>
          <a:p>
            <a:pPr eaLnBrk="0" hangingPunct="0"/>
            <a:r>
              <a:rPr lang="en-GB" sz="1800"/>
              <a:t>What content will the taxonomy be used to organize?</a:t>
            </a:r>
          </a:p>
          <a:p>
            <a:pPr eaLnBrk="0" hangingPunct="0"/>
            <a:r>
              <a:rPr lang="en-GB" sz="1800"/>
              <a:t>Where is the existing content located?</a:t>
            </a:r>
          </a:p>
          <a:p>
            <a:pPr eaLnBrk="0" hangingPunct="0"/>
            <a:r>
              <a:rPr lang="en-GB" sz="1800"/>
              <a:t>How is the content structured?</a:t>
            </a:r>
          </a:p>
          <a:p>
            <a:pPr eaLnBrk="0" hangingPunct="0"/>
            <a:r>
              <a:rPr lang="en-GB" sz="1800"/>
              <a:t>Who is responsible for the content?</a:t>
            </a:r>
          </a:p>
          <a:p>
            <a:pPr eaLnBrk="0" hangingPunct="0"/>
            <a:r>
              <a:rPr lang="en-GB" sz="1800"/>
              <a:t>What is the value of the content?</a:t>
            </a:r>
          </a:p>
        </p:txBody>
      </p:sp>
      <p:sp>
        <p:nvSpPr>
          <p:cNvPr id="51204" name="TextBox 5"/>
          <p:cNvSpPr txBox="1">
            <a:spLocks noChangeArrowheads="1"/>
          </p:cNvSpPr>
          <p:nvPr/>
        </p:nvSpPr>
        <p:spPr bwMode="auto">
          <a:xfrm>
            <a:off x="603250" y="4457700"/>
            <a:ext cx="5122863" cy="1754188"/>
          </a:xfrm>
          <a:prstGeom prst="rect">
            <a:avLst/>
          </a:prstGeom>
          <a:noFill/>
          <a:ln w="9525">
            <a:noFill/>
            <a:miter lim="800000"/>
            <a:headEnd/>
            <a:tailEnd/>
          </a:ln>
        </p:spPr>
        <p:txBody>
          <a:bodyPr>
            <a:spAutoFit/>
          </a:bodyPr>
          <a:lstStyle/>
          <a:p>
            <a:pPr eaLnBrk="0" hangingPunct="0"/>
            <a:r>
              <a:rPr lang="en-GB" sz="1800" b="1"/>
              <a:t>Part B. Perform a content inventory</a:t>
            </a:r>
          </a:p>
          <a:p>
            <a:pPr eaLnBrk="0" hangingPunct="0"/>
            <a:r>
              <a:rPr lang="en-GB" sz="1800"/>
              <a:t>Questions to answer:</a:t>
            </a:r>
          </a:p>
          <a:p>
            <a:pPr eaLnBrk="0" hangingPunct="0"/>
            <a:r>
              <a:rPr lang="en-GB" sz="1800"/>
              <a:t>What subjects/topics are covered by the content?</a:t>
            </a:r>
          </a:p>
          <a:p>
            <a:pPr eaLnBrk="0" hangingPunct="0"/>
            <a:r>
              <a:rPr lang="en-GB" sz="1800"/>
              <a:t>What format is the content in?</a:t>
            </a:r>
          </a:p>
          <a:p>
            <a:pPr eaLnBrk="0" hangingPunct="0"/>
            <a:r>
              <a:rPr lang="en-GB" sz="1800"/>
              <a:t>What types of content are there?</a:t>
            </a:r>
          </a:p>
          <a:p>
            <a:pPr eaLnBrk="0" hangingPunct="0"/>
            <a:r>
              <a:rPr lang="en-GB" sz="1800"/>
              <a:t>What are the metadata (if any) for the content?</a:t>
            </a:r>
          </a:p>
        </p:txBody>
      </p:sp>
      <p:sp>
        <p:nvSpPr>
          <p:cNvPr id="51205" name="TextBox 6"/>
          <p:cNvSpPr txBox="1">
            <a:spLocks noChangeArrowheads="1"/>
          </p:cNvSpPr>
          <p:nvPr/>
        </p:nvSpPr>
        <p:spPr bwMode="auto">
          <a:xfrm>
            <a:off x="5726113" y="1714500"/>
            <a:ext cx="2940050" cy="2586038"/>
          </a:xfrm>
          <a:prstGeom prst="rect">
            <a:avLst/>
          </a:prstGeom>
          <a:noFill/>
          <a:ln w="9525">
            <a:noFill/>
            <a:miter lim="800000"/>
            <a:headEnd/>
            <a:tailEnd/>
          </a:ln>
        </p:spPr>
        <p:txBody>
          <a:bodyPr>
            <a:spAutoFit/>
          </a:bodyPr>
          <a:lstStyle/>
          <a:p>
            <a:pPr eaLnBrk="0" hangingPunct="0"/>
            <a:r>
              <a:rPr lang="en-GB" sz="1800" b="1"/>
              <a:t>Part C. Conduct user interviews</a:t>
            </a:r>
          </a:p>
          <a:p>
            <a:pPr eaLnBrk="0" hangingPunct="0"/>
            <a:r>
              <a:rPr lang="en-GB" sz="1800"/>
              <a:t>Questions to answer:</a:t>
            </a:r>
          </a:p>
          <a:p>
            <a:pPr eaLnBrk="0" hangingPunct="0"/>
            <a:r>
              <a:rPr lang="en-GB" sz="1800"/>
              <a:t>What concepts and information do users search/browse for most often?</a:t>
            </a:r>
          </a:p>
          <a:p>
            <a:pPr eaLnBrk="0" hangingPunct="0"/>
            <a:r>
              <a:rPr lang="en-GB" sz="1800"/>
              <a:t>How do users search for information?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10670</TotalTime>
  <Words>1361</Words>
  <Application>Microsoft Office PowerPoint</Application>
  <PresentationFormat>On-screen Show (4:3)</PresentationFormat>
  <Paragraphs>190</Paragraphs>
  <Slides>19</Slides>
  <Notes>6</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Slide 1</vt:lpstr>
      <vt:lpstr>Agenda</vt:lpstr>
      <vt:lpstr>Slide 3</vt:lpstr>
      <vt:lpstr>  What is a Taxonomy? </vt:lpstr>
      <vt:lpstr>Major Taxonomy Development Tasks </vt:lpstr>
      <vt:lpstr>Seven stages to creating a taxonomy </vt:lpstr>
      <vt:lpstr>1. Determine taxonomy requirements</vt:lpstr>
      <vt:lpstr>Determine taxonomy requirements</vt:lpstr>
      <vt:lpstr>2. Identify concepts</vt:lpstr>
      <vt:lpstr>3. Develop draft taxonomy</vt:lpstr>
      <vt:lpstr>4. Review with users and SMEs</vt:lpstr>
      <vt:lpstr>Review with users and SMEs</vt:lpstr>
      <vt:lpstr>5. Refine taxonomy</vt:lpstr>
      <vt:lpstr>6. Apply taxonomy to content</vt:lpstr>
      <vt:lpstr>7. Manage and maintain taxonomy</vt:lpstr>
      <vt:lpstr>Taxonomy in Basic 4 Contexts</vt:lpstr>
      <vt:lpstr>Conclusion</vt:lpstr>
      <vt:lpstr>Conclusion</vt:lpstr>
      <vt:lpstr>Thank you!  Questions? </vt:lpstr>
    </vt:vector>
  </TitlesOfParts>
  <Company>KAPS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of Taxonomy Development</dc:title>
  <dc:creator>Tom Reamy</dc:creator>
  <cp:lastModifiedBy>ICTP</cp:lastModifiedBy>
  <cp:revision>306</cp:revision>
  <cp:lastPrinted>2002-06-04T16:02:21Z</cp:lastPrinted>
  <dcterms:created xsi:type="dcterms:W3CDTF">2002-05-31T18:24:58Z</dcterms:created>
  <dcterms:modified xsi:type="dcterms:W3CDTF">2012-09-04T10:10:07Z</dcterms:modified>
</cp:coreProperties>
</file>