
<file path=[Content_Types].xml><?xml version="1.0" encoding="utf-8"?>
<Types xmlns="http://schemas.openxmlformats.org/package/2006/content-types">
  <Default Extension="bin" ContentType="application/vnd.openxmlformats-officedocument.presentationml.printerSettings"/>
  <Override PartName="/ppt/diagrams/layout2.xml" ContentType="application/vnd.openxmlformats-officedocument.drawingml.diagramLayout+xml"/>
  <Override PartName="/ppt/slides/slide14.xml" ContentType="application/vnd.openxmlformats-officedocument.presentationml.slide+xml"/>
  <Default Extension="rels" ContentType="application/vnd.openxmlformats-package.relationships+xml"/>
  <Override PartName="/ppt/diagrams/colors1.xml" ContentType="application/vnd.openxmlformats-officedocument.drawingml.diagramColors+xml"/>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notesSlides/notesSlide9.xml" ContentType="application/vnd.openxmlformats-officedocument.presentationml.notesSlide+xml"/>
  <Override PartName="/ppt/diagrams/layout1.xml" ContentType="application/vnd.openxmlformats-officedocument.drawingml.diagramLayout+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notesSlides/notesSlide7.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Default Extension="emf" ContentType="image/x-emf"/>
  <Override PartName="/ppt/slides/slide4.xml" ContentType="application/vnd.openxmlformats-officedocument.presentationml.slide+xml"/>
  <Override PartName="/ppt/theme/themeOverride1.xml" ContentType="application/vnd.openxmlformats-officedocument.themeOverr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notesSlides/notesSlide8.xml" ContentType="application/vnd.openxmlformats-officedocument.presentationml.notesSlide+xml"/>
  <Override PartName="/ppt/slides/slide12.xml" ContentType="application/vnd.openxmlformats-officedocument.presentationml.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diagrams/data2.xml" ContentType="application/vnd.openxmlformats-officedocument.drawingml.diagramData+xml"/>
  <Override PartName="/ppt/slides/slide11.xml" ContentType="application/vnd.openxmlformats-officedocument.presentationml.slide+xml"/>
  <Override PartName="/ppt/notesSlides/notesSlide5.xml" ContentType="application/vnd.openxmlformats-officedocument.presentationml.notesSlide+xml"/>
  <Override PartName="/ppt/diagrams/quickStyle2.xml" ContentType="application/vnd.openxmlformats-officedocument.drawingml.diagramStyle+xml"/>
  <Override PartName="/ppt/slides/slide42.xml" ContentType="application/vnd.openxmlformats-officedocument.presentationml.slide+xml"/>
  <Override PartName="/ppt/slides/slide25.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Default Extension="xls" ContentType="application/vnd.ms-excel"/>
  <Override PartName="/ppt/slideLayouts/slideLayout2.xml" ContentType="application/vnd.openxmlformats-officedocument.presentationml.slideLayout+xml"/>
  <Override PartName="/ppt/slides/slide17.xml" ContentType="application/vnd.openxmlformats-officedocument.presentationml.slide+xml"/>
  <Override PartName="/ppt/diagrams/data1.xml" ContentType="application/vnd.openxmlformats-officedocument.drawingml.diagramData+xml"/>
  <Override PartName="/ppt/slides/slide10.xml" ContentType="application/vnd.openxmlformats-officedocument.presentationml.slide+xml"/>
  <Default Extension="wmf" ContentType="image/x-wmf"/>
  <Override PartName="/docProps/app.xml" ContentType="application/vnd.openxmlformats-officedocument.extended-properties+xml"/>
  <Override PartName="/ppt/notesSlides/notesSlide4.xml" ContentType="application/vnd.openxmlformats-officedocument.presentationml.notesSlide+xml"/>
  <Override PartName="/ppt/diagrams/quickStyle1.xml" ContentType="application/vnd.openxmlformats-officedocument.drawingml.diagramStyle+xml"/>
  <Override PartName="/ppt/slides/slide41.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charts/chart1.xml" ContentType="application/vnd.openxmlformats-officedocument.drawingml.chart+xml"/>
  <Override PartName="/ppt/slides/slide24.xml" ContentType="application/vnd.openxmlformats-officedocument.presentationml.slide+xml"/>
  <Override PartName="/ppt/slides/slide8.xml" ContentType="application/vnd.openxmlformats-officedocument.presentationml.slide+xml"/>
  <Override PartName="/ppt/notesSlides/notesSlide10.xml" ContentType="application/vnd.openxmlformats-officedocument.presentationml.notes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slides/slide40.xml" ContentType="application/vnd.openxmlformats-officedocument.presentationml.slide+xml"/>
  <Override PartName="/ppt/theme/theme2.xml" ContentType="application/vnd.openxmlformats-officedocument.them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diagrams/drawing2.xml" ContentType="application/vnd.ms-office.drawingml.diagramDrawing+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Default Extension="doc" ContentType="application/msword"/>
  <Override PartName="/ppt/diagrams/colors2.xml" ContentType="application/vnd.openxmlformats-officedocument.drawingml.diagramColors+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diagrams/drawing1.xml" ContentType="application/vnd.ms-office.drawingml.diagramDrawing+xml"/>
  <Override PartName="/ppt/slideLayouts/slideLayout6.xml" ContentType="application/vnd.openxmlformats-officedocument.presentationml.slideLayout+xml"/>
  <Override PartName="/ppt/slides/slide31.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700" r:id="rId1"/>
  </p:sldMasterIdLst>
  <p:notesMasterIdLst>
    <p:notesMasterId r:id="rId44"/>
  </p:notesMasterIdLst>
  <p:handoutMasterIdLst>
    <p:handoutMasterId r:id="rId45"/>
  </p:handoutMasterIdLst>
  <p:sldIdLst>
    <p:sldId id="256" r:id="rId2"/>
    <p:sldId id="313" r:id="rId3"/>
    <p:sldId id="311" r:id="rId4"/>
    <p:sldId id="312" r:id="rId5"/>
    <p:sldId id="257" r:id="rId6"/>
    <p:sldId id="306" r:id="rId7"/>
    <p:sldId id="260" r:id="rId8"/>
    <p:sldId id="261" r:id="rId9"/>
    <p:sldId id="262" r:id="rId10"/>
    <p:sldId id="263" r:id="rId11"/>
    <p:sldId id="264" r:id="rId12"/>
    <p:sldId id="265" r:id="rId13"/>
    <p:sldId id="266" r:id="rId14"/>
    <p:sldId id="267" r:id="rId15"/>
    <p:sldId id="291" r:id="rId16"/>
    <p:sldId id="292" r:id="rId17"/>
    <p:sldId id="294" r:id="rId18"/>
    <p:sldId id="295" r:id="rId19"/>
    <p:sldId id="307" r:id="rId20"/>
    <p:sldId id="269" r:id="rId21"/>
    <p:sldId id="270" r:id="rId22"/>
    <p:sldId id="271" r:id="rId23"/>
    <p:sldId id="308" r:id="rId24"/>
    <p:sldId id="273" r:id="rId25"/>
    <p:sldId id="274" r:id="rId26"/>
    <p:sldId id="275" r:id="rId27"/>
    <p:sldId id="276" r:id="rId28"/>
    <p:sldId id="277" r:id="rId29"/>
    <p:sldId id="278" r:id="rId30"/>
    <p:sldId id="279" r:id="rId31"/>
    <p:sldId id="280" r:id="rId32"/>
    <p:sldId id="281" r:id="rId33"/>
    <p:sldId id="285" r:id="rId34"/>
    <p:sldId id="287" r:id="rId35"/>
    <p:sldId id="309" r:id="rId36"/>
    <p:sldId id="289" r:id="rId37"/>
    <p:sldId id="310" r:id="rId38"/>
    <p:sldId id="290" r:id="rId39"/>
    <p:sldId id="282" r:id="rId40"/>
    <p:sldId id="283" r:id="rId41"/>
    <p:sldId id="284" r:id="rId42"/>
    <p:sldId id="286" r:id="rId4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9020" autoAdjust="0"/>
    <p:restoredTop sz="95473" autoAdjust="0"/>
  </p:normalViewPr>
  <p:slideViewPr>
    <p:cSldViewPr>
      <p:cViewPr varScale="1">
        <p:scale>
          <a:sx n="93" d="100"/>
          <a:sy n="93" d="100"/>
        </p:scale>
        <p:origin x="-1064" y="-112"/>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file:///C:\Documents%20and%20Settings\mbsimons\My%20Documents\OLKTVA\Book1%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35"/>
  <c:clrMapOvr bg1="lt1" tx1="dk1" bg2="lt2" tx2="dk2" accent1="accent1" accent2="accent2" accent3="accent3" accent4="accent4" accent5="accent5" accent6="accent6" hlink="hlink" folHlink="folHlink"/>
  <c:chart>
    <c:plotArea>
      <c:layout>
        <c:manualLayout>
          <c:layoutTarget val="inner"/>
          <c:xMode val="edge"/>
          <c:yMode val="edge"/>
          <c:x val="0.0729646697388636"/>
          <c:y val="0.100694444444445"/>
          <c:w val="0.780337941628261"/>
          <c:h val="0.881944444444447"/>
        </c:manualLayout>
      </c:layout>
      <c:pieChart>
        <c:varyColors val="1"/>
        <c:ser>
          <c:idx val="0"/>
          <c:order val="0"/>
          <c:dLbls>
            <c:dLbl>
              <c:idx val="0"/>
              <c:layout>
                <c:manualLayout>
                  <c:x val="-0.0991325898389095"/>
                  <c:y val="-0.0168243898012404"/>
                </c:manualLayout>
              </c:layout>
              <c:dLblPos val="bestFit"/>
              <c:showVal val="1"/>
              <c:showCatName val="1"/>
            </c:dLbl>
            <c:dLbl>
              <c:idx val="1"/>
              <c:layout>
                <c:manualLayout>
                  <c:x val="0.0198265179677819"/>
                  <c:y val="0.0"/>
                </c:manualLayout>
              </c:layout>
              <c:dLblPos val="bestFit"/>
              <c:showVal val="1"/>
              <c:showCatName val="1"/>
            </c:dLbl>
            <c:dLbl>
              <c:idx val="2"/>
              <c:layout>
                <c:manualLayout>
                  <c:x val="0.042828114227657"/>
                  <c:y val="0.0705990266841645"/>
                </c:manualLayout>
              </c:layout>
              <c:tx>
                <c:rich>
                  <a:bodyPr/>
                  <a:lstStyle/>
                  <a:p>
                    <a:r>
                      <a:rPr lang="en-US" dirty="0" smtClean="0"/>
                      <a:t>Renewables</a:t>
                    </a:r>
                    <a:r>
                      <a:rPr lang="en-US" dirty="0"/>
                      <a:t>, </a:t>
                    </a:r>
                    <a:r>
                      <a:rPr lang="en-US" dirty="0" smtClean="0"/>
                      <a:t> less than 1</a:t>
                    </a:r>
                    <a:r>
                      <a:rPr lang="en-US" dirty="0"/>
                      <a:t>%</a:t>
                    </a:r>
                  </a:p>
                </c:rich>
              </c:tx>
              <c:dLblPos val="bestFit"/>
              <c:showVal val="1"/>
              <c:showCatName val="1"/>
            </c:dLbl>
            <c:dLbl>
              <c:idx val="3"/>
              <c:layout>
                <c:manualLayout>
                  <c:x val="-0.245775971551943"/>
                  <c:y val="-0.270833333333333"/>
                </c:manualLayout>
              </c:layout>
              <c:dLblPos val="bestFit"/>
              <c:showVal val="1"/>
              <c:showCatName val="1"/>
            </c:dLbl>
            <c:dLbl>
              <c:idx val="4"/>
              <c:layout>
                <c:manualLayout>
                  <c:x val="0.165898617511521"/>
                  <c:y val="0.104166666666667"/>
                </c:manualLayout>
              </c:layout>
              <c:dLblPos val="bestFit"/>
              <c:showVal val="1"/>
              <c:showCatName val="1"/>
            </c:dLbl>
            <c:txPr>
              <a:bodyPr/>
              <a:lstStyle/>
              <a:p>
                <a:pPr>
                  <a:defRPr sz="1100"/>
                </a:pPr>
                <a:endParaRPr lang="en-US"/>
              </a:p>
            </c:txPr>
            <c:dLblPos val="outEnd"/>
            <c:showVal val="1"/>
            <c:showCatName val="1"/>
            <c:showLeaderLines val="1"/>
          </c:dLbls>
          <c:cat>
            <c:strRef>
              <c:f>Sheet1!$B$3:$B$7</c:f>
              <c:strCache>
                <c:ptCount val="5"/>
                <c:pt idx="0">
                  <c:v>Hydro</c:v>
                </c:pt>
                <c:pt idx="1">
                  <c:v>Combustion Turbine and Diesels</c:v>
                </c:pt>
                <c:pt idx="2">
                  <c:v>Renewables</c:v>
                </c:pt>
                <c:pt idx="3">
                  <c:v>Fossil/Coal</c:v>
                </c:pt>
                <c:pt idx="4">
                  <c:v>Nuclear</c:v>
                </c:pt>
              </c:strCache>
            </c:strRef>
          </c:cat>
          <c:val>
            <c:numRef>
              <c:f>Sheet1!$C$3:$C$7</c:f>
              <c:numCache>
                <c:formatCode>0%</c:formatCode>
                <c:ptCount val="5"/>
                <c:pt idx="0">
                  <c:v>0.0800000000000002</c:v>
                </c:pt>
                <c:pt idx="1">
                  <c:v>0.02</c:v>
                </c:pt>
                <c:pt idx="2">
                  <c:v>0.01</c:v>
                </c:pt>
                <c:pt idx="3">
                  <c:v>0.53</c:v>
                </c:pt>
                <c:pt idx="4">
                  <c:v>0.37</c:v>
                </c:pt>
              </c:numCache>
            </c:numRef>
          </c:val>
        </c:ser>
        <c:dLbls>
          <c:showVal val="1"/>
        </c:dLbls>
        <c:firstSliceAng val="0"/>
      </c:pieChart>
      <c:spPr>
        <a:noFill/>
      </c:spPr>
    </c:plotArea>
    <c:plotVisOnly val="1"/>
  </c:chart>
  <c:spPr>
    <a:noFill/>
    <a:ln>
      <a:noFill/>
    </a:ln>
  </c:spPr>
  <c:externalData r:id="rId2"/>
</c:chartSpace>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8299A7-9196-40FB-B5D7-3708BB4045B5}" type="doc">
      <dgm:prSet loTypeId="urn:microsoft.com/office/officeart/2005/8/layout/radial3" loCatId="relationship" qsTypeId="urn:microsoft.com/office/officeart/2005/8/quickstyle/simple5" qsCatId="simple" csTypeId="urn:microsoft.com/office/officeart/2005/8/colors/colorful2" csCatId="colorful" phldr="1"/>
      <dgm:spPr/>
      <dgm:t>
        <a:bodyPr/>
        <a:lstStyle/>
        <a:p>
          <a:endParaRPr lang="en-US"/>
        </a:p>
      </dgm:t>
    </dgm:pt>
    <dgm:pt modelId="{BCD6CEB5-7CD6-4634-90A7-8C38E5F34B41}">
      <dgm:prSet phldrT="[Text]"/>
      <dgm:spPr/>
      <dgm:t>
        <a:bodyPr/>
        <a:lstStyle/>
        <a:p>
          <a:r>
            <a:rPr lang="en-US" dirty="0"/>
            <a:t>TVA Workforce Planning Model</a:t>
          </a:r>
        </a:p>
      </dgm:t>
    </dgm:pt>
    <dgm:pt modelId="{E2426733-F118-4BB2-8682-2391F1C8BF4F}" type="parTrans" cxnId="{B4FE9A5D-0AAC-428C-B3F6-D334E2BBC954}">
      <dgm:prSet/>
      <dgm:spPr/>
      <dgm:t>
        <a:bodyPr/>
        <a:lstStyle/>
        <a:p>
          <a:endParaRPr lang="en-US"/>
        </a:p>
      </dgm:t>
    </dgm:pt>
    <dgm:pt modelId="{94DD4FBA-AA1D-42E8-8F7F-EEC3130254E6}" type="sibTrans" cxnId="{B4FE9A5D-0AAC-428C-B3F6-D334E2BBC954}">
      <dgm:prSet/>
      <dgm:spPr/>
      <dgm:t>
        <a:bodyPr/>
        <a:lstStyle/>
        <a:p>
          <a:endParaRPr lang="en-US"/>
        </a:p>
      </dgm:t>
    </dgm:pt>
    <dgm:pt modelId="{A745E3BA-75EB-427E-8A2F-7A9424DE8BCB}">
      <dgm:prSet phldrT="[Text]" custT="1"/>
      <dgm:spPr/>
      <dgm:t>
        <a:bodyPr/>
        <a:lstStyle/>
        <a:p>
          <a:r>
            <a:rPr lang="en-US" sz="800" b="1" dirty="0"/>
            <a:t>Recruiting</a:t>
          </a:r>
        </a:p>
      </dgm:t>
    </dgm:pt>
    <dgm:pt modelId="{9FC78A10-5E0B-4409-B602-E5FA384FE966}" type="parTrans" cxnId="{51F79600-9087-4F5F-A662-38BCBB40AA01}">
      <dgm:prSet/>
      <dgm:spPr/>
      <dgm:t>
        <a:bodyPr/>
        <a:lstStyle/>
        <a:p>
          <a:endParaRPr lang="en-US"/>
        </a:p>
      </dgm:t>
    </dgm:pt>
    <dgm:pt modelId="{E219AD4B-6044-4CDB-8152-6AAC1935036D}" type="sibTrans" cxnId="{51F79600-9087-4F5F-A662-38BCBB40AA01}">
      <dgm:prSet/>
      <dgm:spPr/>
      <dgm:t>
        <a:bodyPr/>
        <a:lstStyle/>
        <a:p>
          <a:endParaRPr lang="en-US"/>
        </a:p>
      </dgm:t>
    </dgm:pt>
    <dgm:pt modelId="{F400C698-DE5B-4264-8BC7-EE2F8340D8F7}">
      <dgm:prSet phldrT="[Text]" custT="1"/>
      <dgm:spPr/>
      <dgm:t>
        <a:bodyPr/>
        <a:lstStyle/>
        <a:p>
          <a:r>
            <a:rPr lang="en-US" sz="800" b="1" dirty="0"/>
            <a:t>Developing</a:t>
          </a:r>
        </a:p>
      </dgm:t>
    </dgm:pt>
    <dgm:pt modelId="{D308BC3F-6CDB-4E72-A26C-0692F8F8710B}" type="parTrans" cxnId="{C520B1F1-7490-48E1-BBDE-9013C07DEA74}">
      <dgm:prSet/>
      <dgm:spPr/>
      <dgm:t>
        <a:bodyPr/>
        <a:lstStyle/>
        <a:p>
          <a:endParaRPr lang="en-US"/>
        </a:p>
      </dgm:t>
    </dgm:pt>
    <dgm:pt modelId="{54E18E48-C895-4624-A875-35C523DFAB03}" type="sibTrans" cxnId="{C520B1F1-7490-48E1-BBDE-9013C07DEA74}">
      <dgm:prSet/>
      <dgm:spPr/>
      <dgm:t>
        <a:bodyPr/>
        <a:lstStyle/>
        <a:p>
          <a:endParaRPr lang="en-US"/>
        </a:p>
      </dgm:t>
    </dgm:pt>
    <dgm:pt modelId="{45CA467E-142C-4D77-99A6-E8D1A425B119}">
      <dgm:prSet phldrT="[Text]" custT="1"/>
      <dgm:spPr/>
      <dgm:t>
        <a:bodyPr/>
        <a:lstStyle/>
        <a:p>
          <a:r>
            <a:rPr lang="en-US" sz="800" b="1" dirty="0"/>
            <a:t>Training</a:t>
          </a:r>
        </a:p>
      </dgm:t>
    </dgm:pt>
    <dgm:pt modelId="{3DAF6669-6849-4D39-BF88-944FB1EB907F}" type="parTrans" cxnId="{4421DEAF-92FA-4896-91A4-31644DCD8678}">
      <dgm:prSet/>
      <dgm:spPr/>
      <dgm:t>
        <a:bodyPr/>
        <a:lstStyle/>
        <a:p>
          <a:endParaRPr lang="en-US"/>
        </a:p>
      </dgm:t>
    </dgm:pt>
    <dgm:pt modelId="{D0D2A4D1-35FB-46BE-B5F2-98DCDF9504E5}" type="sibTrans" cxnId="{4421DEAF-92FA-4896-91A4-31644DCD8678}">
      <dgm:prSet/>
      <dgm:spPr/>
      <dgm:t>
        <a:bodyPr/>
        <a:lstStyle/>
        <a:p>
          <a:endParaRPr lang="en-US"/>
        </a:p>
      </dgm:t>
    </dgm:pt>
    <dgm:pt modelId="{D9A461AE-5A79-4826-931B-4BAB8C6577D6}">
      <dgm:prSet phldrT="[Text]" custT="1"/>
      <dgm:spPr/>
      <dgm:t>
        <a:bodyPr/>
        <a:lstStyle/>
        <a:p>
          <a:r>
            <a:rPr lang="en-US" sz="800" b="1" dirty="0"/>
            <a:t>Retention</a:t>
          </a:r>
        </a:p>
      </dgm:t>
    </dgm:pt>
    <dgm:pt modelId="{D0E2A847-F395-4E68-B4B2-C5A2E059A714}" type="parTrans" cxnId="{4D29BD1B-1DC1-4A74-9FCD-8D9464AF3BAA}">
      <dgm:prSet/>
      <dgm:spPr/>
      <dgm:t>
        <a:bodyPr/>
        <a:lstStyle/>
        <a:p>
          <a:endParaRPr lang="en-US"/>
        </a:p>
      </dgm:t>
    </dgm:pt>
    <dgm:pt modelId="{9E7F31DF-6006-467F-AF52-7B6BE055B6B5}" type="sibTrans" cxnId="{4D29BD1B-1DC1-4A74-9FCD-8D9464AF3BAA}">
      <dgm:prSet/>
      <dgm:spPr/>
      <dgm:t>
        <a:bodyPr/>
        <a:lstStyle/>
        <a:p>
          <a:endParaRPr lang="en-US"/>
        </a:p>
      </dgm:t>
    </dgm:pt>
    <dgm:pt modelId="{34799B7C-7726-4F02-8CF9-47471227E767}">
      <dgm:prSet phldrT="[Text]" custT="1"/>
      <dgm:spPr/>
      <dgm:t>
        <a:bodyPr/>
        <a:lstStyle/>
        <a:p>
          <a:r>
            <a:rPr lang="en-US" sz="800" b="1" dirty="0"/>
            <a:t>Succession</a:t>
          </a:r>
          <a:r>
            <a:rPr lang="en-US" sz="700" dirty="0"/>
            <a:t> </a:t>
          </a:r>
          <a:r>
            <a:rPr lang="en-US" sz="800" b="1" dirty="0"/>
            <a:t>Planning</a:t>
          </a:r>
        </a:p>
      </dgm:t>
    </dgm:pt>
    <dgm:pt modelId="{7EC7DD65-3D77-418C-9E09-339FC0860E25}" type="parTrans" cxnId="{AE8686D0-D09E-4C74-81C4-415C1F967E6C}">
      <dgm:prSet/>
      <dgm:spPr/>
      <dgm:t>
        <a:bodyPr/>
        <a:lstStyle/>
        <a:p>
          <a:endParaRPr lang="en-US"/>
        </a:p>
      </dgm:t>
    </dgm:pt>
    <dgm:pt modelId="{8343D5B4-5B54-4CF2-BCD5-5203C20DC5AF}" type="sibTrans" cxnId="{AE8686D0-D09E-4C74-81C4-415C1F967E6C}">
      <dgm:prSet/>
      <dgm:spPr/>
      <dgm:t>
        <a:bodyPr/>
        <a:lstStyle/>
        <a:p>
          <a:endParaRPr lang="en-US"/>
        </a:p>
      </dgm:t>
    </dgm:pt>
    <dgm:pt modelId="{4CE5E0C6-C098-4426-8604-DA18883E005D}">
      <dgm:prSet phldrT="[Text]" custT="1"/>
      <dgm:spPr/>
      <dgm:t>
        <a:bodyPr/>
        <a:lstStyle/>
        <a:p>
          <a:r>
            <a:rPr lang="en-US" sz="800" b="1" dirty="0"/>
            <a:t>Mission Statement</a:t>
          </a:r>
        </a:p>
      </dgm:t>
    </dgm:pt>
    <dgm:pt modelId="{C970FDD2-6DE8-4A66-A812-93770279EAC1}" type="parTrans" cxnId="{D374063A-6351-4224-908B-CE7B3B7DBAEF}">
      <dgm:prSet/>
      <dgm:spPr/>
      <dgm:t>
        <a:bodyPr/>
        <a:lstStyle/>
        <a:p>
          <a:endParaRPr lang="en-US"/>
        </a:p>
      </dgm:t>
    </dgm:pt>
    <dgm:pt modelId="{E15614AE-E324-44E8-828C-A6CD88A49829}" type="sibTrans" cxnId="{D374063A-6351-4224-908B-CE7B3B7DBAEF}">
      <dgm:prSet/>
      <dgm:spPr/>
      <dgm:t>
        <a:bodyPr/>
        <a:lstStyle/>
        <a:p>
          <a:endParaRPr lang="en-US"/>
        </a:p>
      </dgm:t>
    </dgm:pt>
    <dgm:pt modelId="{034E8A7C-C9F1-4000-86FA-FCE7336122E6}">
      <dgm:prSet phldrT="[Text]" custT="1"/>
      <dgm:spPr/>
      <dgm:t>
        <a:bodyPr/>
        <a:lstStyle/>
        <a:p>
          <a:r>
            <a:rPr lang="en-US" sz="800" b="1" dirty="0"/>
            <a:t>Vision &amp; Values</a:t>
          </a:r>
        </a:p>
      </dgm:t>
    </dgm:pt>
    <dgm:pt modelId="{AE8BEACE-3B99-48C7-A280-E2C4CA97E943}" type="parTrans" cxnId="{EDD7644D-9ED5-47D1-B221-67378E71D5D4}">
      <dgm:prSet/>
      <dgm:spPr/>
      <dgm:t>
        <a:bodyPr/>
        <a:lstStyle/>
        <a:p>
          <a:endParaRPr lang="en-US"/>
        </a:p>
      </dgm:t>
    </dgm:pt>
    <dgm:pt modelId="{1D196687-F6F7-4F6F-8DB6-BB235C55FE51}" type="sibTrans" cxnId="{EDD7644D-9ED5-47D1-B221-67378E71D5D4}">
      <dgm:prSet/>
      <dgm:spPr/>
      <dgm:t>
        <a:bodyPr/>
        <a:lstStyle/>
        <a:p>
          <a:endParaRPr lang="en-US"/>
        </a:p>
      </dgm:t>
    </dgm:pt>
    <dgm:pt modelId="{7E36EE73-9E59-4C11-A15A-546A6A1B1DD5}">
      <dgm:prSet phldrT="[Text]" custT="1"/>
      <dgm:spPr/>
      <dgm:t>
        <a:bodyPr/>
        <a:lstStyle/>
        <a:p>
          <a:r>
            <a:rPr lang="en-US" sz="800" b="1" dirty="0"/>
            <a:t>Goals &amp; Objectives</a:t>
          </a:r>
        </a:p>
      </dgm:t>
    </dgm:pt>
    <dgm:pt modelId="{BEAB0149-30C3-4E72-86B5-BC937495C6BD}" type="parTrans" cxnId="{79A99373-2851-4503-A6B4-3FF96AD0AC5A}">
      <dgm:prSet/>
      <dgm:spPr/>
      <dgm:t>
        <a:bodyPr/>
        <a:lstStyle/>
        <a:p>
          <a:endParaRPr lang="en-US"/>
        </a:p>
      </dgm:t>
    </dgm:pt>
    <dgm:pt modelId="{27F19544-F6D2-48D9-8352-858750110C29}" type="sibTrans" cxnId="{79A99373-2851-4503-A6B4-3FF96AD0AC5A}">
      <dgm:prSet/>
      <dgm:spPr/>
      <dgm:t>
        <a:bodyPr/>
        <a:lstStyle/>
        <a:p>
          <a:endParaRPr lang="en-US"/>
        </a:p>
      </dgm:t>
    </dgm:pt>
    <dgm:pt modelId="{508AD296-6BBF-4DD5-BE18-192C0093FA71}">
      <dgm:prSet phldrT="[Text]" custT="1"/>
      <dgm:spPr/>
      <dgm:t>
        <a:bodyPr/>
        <a:lstStyle/>
        <a:p>
          <a:r>
            <a:rPr lang="en-US" sz="800" b="1" dirty="0"/>
            <a:t>Budgetary Resources</a:t>
          </a:r>
        </a:p>
      </dgm:t>
    </dgm:pt>
    <dgm:pt modelId="{01E4C329-F1E5-48B2-8910-87EA78E247C4}" type="parTrans" cxnId="{5D3585F9-D88D-4B2F-8F8A-A968DF874AA1}">
      <dgm:prSet/>
      <dgm:spPr/>
      <dgm:t>
        <a:bodyPr/>
        <a:lstStyle/>
        <a:p>
          <a:endParaRPr lang="en-US"/>
        </a:p>
      </dgm:t>
    </dgm:pt>
    <dgm:pt modelId="{C48B3D0C-E614-4209-977D-F642E35589E4}" type="sibTrans" cxnId="{5D3585F9-D88D-4B2F-8F8A-A968DF874AA1}">
      <dgm:prSet/>
      <dgm:spPr/>
      <dgm:t>
        <a:bodyPr/>
        <a:lstStyle/>
        <a:p>
          <a:endParaRPr lang="en-US"/>
        </a:p>
      </dgm:t>
    </dgm:pt>
    <dgm:pt modelId="{BB8AAC0F-72BB-4014-BDBC-C0DF4999B398}">
      <dgm:prSet phldrT="[Text]" custT="1"/>
      <dgm:spPr/>
      <dgm:t>
        <a:bodyPr/>
        <a:lstStyle/>
        <a:p>
          <a:r>
            <a:rPr lang="en-US" sz="800" b="1" dirty="0"/>
            <a:t>Strategic Business Plan</a:t>
          </a:r>
        </a:p>
      </dgm:t>
    </dgm:pt>
    <dgm:pt modelId="{8B75A446-04C8-42BF-BD9C-2B7E0C1C616F}" type="parTrans" cxnId="{A79D8B9A-5806-49D2-A5D5-8576BDB415D0}">
      <dgm:prSet/>
      <dgm:spPr/>
      <dgm:t>
        <a:bodyPr/>
        <a:lstStyle/>
        <a:p>
          <a:endParaRPr lang="en-US"/>
        </a:p>
      </dgm:t>
    </dgm:pt>
    <dgm:pt modelId="{2EFF90EA-AB61-4EE6-AFE8-2237A53B7949}" type="sibTrans" cxnId="{A79D8B9A-5806-49D2-A5D5-8576BDB415D0}">
      <dgm:prSet/>
      <dgm:spPr/>
      <dgm:t>
        <a:bodyPr/>
        <a:lstStyle/>
        <a:p>
          <a:endParaRPr lang="en-US"/>
        </a:p>
      </dgm:t>
    </dgm:pt>
    <dgm:pt modelId="{622A3ACE-7151-4390-86C4-C59EBA1705C4}">
      <dgm:prSet phldrT="[Text]"/>
      <dgm:spPr/>
      <dgm:t>
        <a:bodyPr/>
        <a:lstStyle/>
        <a:p>
          <a:endParaRPr lang="en-US" dirty="0"/>
        </a:p>
      </dgm:t>
    </dgm:pt>
    <dgm:pt modelId="{DCE668DD-7507-488F-A0BE-E9BE32D481C4}" type="parTrans" cxnId="{53E46FC2-29DA-4835-B426-4B2806836466}">
      <dgm:prSet/>
      <dgm:spPr/>
      <dgm:t>
        <a:bodyPr/>
        <a:lstStyle/>
        <a:p>
          <a:endParaRPr lang="en-US"/>
        </a:p>
      </dgm:t>
    </dgm:pt>
    <dgm:pt modelId="{6F4BADCE-AAD0-43EB-8726-F344B39A718C}" type="sibTrans" cxnId="{53E46FC2-29DA-4835-B426-4B2806836466}">
      <dgm:prSet/>
      <dgm:spPr/>
      <dgm:t>
        <a:bodyPr/>
        <a:lstStyle/>
        <a:p>
          <a:endParaRPr lang="en-US"/>
        </a:p>
      </dgm:t>
    </dgm:pt>
    <dgm:pt modelId="{ED03B329-98F3-4711-9CAC-A53E0A2E619B}" type="pres">
      <dgm:prSet presAssocID="{D68299A7-9196-40FB-B5D7-3708BB4045B5}" presName="composite" presStyleCnt="0">
        <dgm:presLayoutVars>
          <dgm:chMax val="1"/>
          <dgm:dir/>
          <dgm:resizeHandles val="exact"/>
        </dgm:presLayoutVars>
      </dgm:prSet>
      <dgm:spPr/>
      <dgm:t>
        <a:bodyPr/>
        <a:lstStyle/>
        <a:p>
          <a:endParaRPr lang="en-US"/>
        </a:p>
      </dgm:t>
    </dgm:pt>
    <dgm:pt modelId="{E39DFD79-9BCF-46D0-8DD1-73ECCA1AF417}" type="pres">
      <dgm:prSet presAssocID="{D68299A7-9196-40FB-B5D7-3708BB4045B5}" presName="radial" presStyleCnt="0">
        <dgm:presLayoutVars>
          <dgm:animLvl val="ctr"/>
        </dgm:presLayoutVars>
      </dgm:prSet>
      <dgm:spPr/>
    </dgm:pt>
    <dgm:pt modelId="{09DC161F-3C33-4FFF-B002-FF49C8975350}" type="pres">
      <dgm:prSet presAssocID="{BCD6CEB5-7CD6-4634-90A7-8C38E5F34B41}" presName="centerShape" presStyleLbl="vennNode1" presStyleIdx="0" presStyleCnt="11"/>
      <dgm:spPr/>
      <dgm:t>
        <a:bodyPr/>
        <a:lstStyle/>
        <a:p>
          <a:endParaRPr lang="en-US"/>
        </a:p>
      </dgm:t>
    </dgm:pt>
    <dgm:pt modelId="{9A58E3A3-D45C-4223-961A-03576BE308B5}" type="pres">
      <dgm:prSet presAssocID="{A745E3BA-75EB-427E-8A2F-7A9424DE8BCB}" presName="node" presStyleLbl="vennNode1" presStyleIdx="1" presStyleCnt="11">
        <dgm:presLayoutVars>
          <dgm:bulletEnabled val="1"/>
        </dgm:presLayoutVars>
      </dgm:prSet>
      <dgm:spPr/>
      <dgm:t>
        <a:bodyPr/>
        <a:lstStyle/>
        <a:p>
          <a:endParaRPr lang="en-US"/>
        </a:p>
      </dgm:t>
    </dgm:pt>
    <dgm:pt modelId="{9CDEE12E-32FC-41A6-ACA2-4800B2F088BD}" type="pres">
      <dgm:prSet presAssocID="{F400C698-DE5B-4264-8BC7-EE2F8340D8F7}" presName="node" presStyleLbl="vennNode1" presStyleIdx="2" presStyleCnt="11">
        <dgm:presLayoutVars>
          <dgm:bulletEnabled val="1"/>
        </dgm:presLayoutVars>
      </dgm:prSet>
      <dgm:spPr/>
      <dgm:t>
        <a:bodyPr/>
        <a:lstStyle/>
        <a:p>
          <a:endParaRPr lang="en-US"/>
        </a:p>
      </dgm:t>
    </dgm:pt>
    <dgm:pt modelId="{216958A5-392A-4004-8751-F86186D00D8B}" type="pres">
      <dgm:prSet presAssocID="{45CA467E-142C-4D77-99A6-E8D1A425B119}" presName="node" presStyleLbl="vennNode1" presStyleIdx="3" presStyleCnt="11">
        <dgm:presLayoutVars>
          <dgm:bulletEnabled val="1"/>
        </dgm:presLayoutVars>
      </dgm:prSet>
      <dgm:spPr/>
      <dgm:t>
        <a:bodyPr/>
        <a:lstStyle/>
        <a:p>
          <a:endParaRPr lang="en-US"/>
        </a:p>
      </dgm:t>
    </dgm:pt>
    <dgm:pt modelId="{5A86F425-91BC-4329-AB01-834B08A2AA93}" type="pres">
      <dgm:prSet presAssocID="{D9A461AE-5A79-4826-931B-4BAB8C6577D6}" presName="node" presStyleLbl="vennNode1" presStyleIdx="4" presStyleCnt="11">
        <dgm:presLayoutVars>
          <dgm:bulletEnabled val="1"/>
        </dgm:presLayoutVars>
      </dgm:prSet>
      <dgm:spPr/>
      <dgm:t>
        <a:bodyPr/>
        <a:lstStyle/>
        <a:p>
          <a:endParaRPr lang="en-US"/>
        </a:p>
      </dgm:t>
    </dgm:pt>
    <dgm:pt modelId="{3E4D0553-491E-4B07-80FE-6320D196528F}" type="pres">
      <dgm:prSet presAssocID="{34799B7C-7726-4F02-8CF9-47471227E767}" presName="node" presStyleLbl="vennNode1" presStyleIdx="5" presStyleCnt="11">
        <dgm:presLayoutVars>
          <dgm:bulletEnabled val="1"/>
        </dgm:presLayoutVars>
      </dgm:prSet>
      <dgm:spPr/>
      <dgm:t>
        <a:bodyPr/>
        <a:lstStyle/>
        <a:p>
          <a:endParaRPr lang="en-US"/>
        </a:p>
      </dgm:t>
    </dgm:pt>
    <dgm:pt modelId="{F19FFEC4-20DD-4C16-A339-2B9FCD9847D7}" type="pres">
      <dgm:prSet presAssocID="{4CE5E0C6-C098-4426-8604-DA18883E005D}" presName="node" presStyleLbl="vennNode1" presStyleIdx="6" presStyleCnt="11">
        <dgm:presLayoutVars>
          <dgm:bulletEnabled val="1"/>
        </dgm:presLayoutVars>
      </dgm:prSet>
      <dgm:spPr/>
      <dgm:t>
        <a:bodyPr/>
        <a:lstStyle/>
        <a:p>
          <a:endParaRPr lang="en-US"/>
        </a:p>
      </dgm:t>
    </dgm:pt>
    <dgm:pt modelId="{C78E301B-D884-4CE8-9F80-B30EF6D1A53A}" type="pres">
      <dgm:prSet presAssocID="{034E8A7C-C9F1-4000-86FA-FCE7336122E6}" presName="node" presStyleLbl="vennNode1" presStyleIdx="7" presStyleCnt="11" custScaleX="114134">
        <dgm:presLayoutVars>
          <dgm:bulletEnabled val="1"/>
        </dgm:presLayoutVars>
      </dgm:prSet>
      <dgm:spPr/>
      <dgm:t>
        <a:bodyPr/>
        <a:lstStyle/>
        <a:p>
          <a:endParaRPr lang="en-US"/>
        </a:p>
      </dgm:t>
    </dgm:pt>
    <dgm:pt modelId="{57BEFD1D-77E8-42F4-A126-1171A7562CA3}" type="pres">
      <dgm:prSet presAssocID="{7E36EE73-9E59-4C11-A15A-546A6A1B1DD5}" presName="node" presStyleLbl="vennNode1" presStyleIdx="8" presStyleCnt="11" custRadScaleRad="99111" custRadScaleInc="-464">
        <dgm:presLayoutVars>
          <dgm:bulletEnabled val="1"/>
        </dgm:presLayoutVars>
      </dgm:prSet>
      <dgm:spPr/>
      <dgm:t>
        <a:bodyPr/>
        <a:lstStyle/>
        <a:p>
          <a:endParaRPr lang="en-US"/>
        </a:p>
      </dgm:t>
    </dgm:pt>
    <dgm:pt modelId="{FF9934A7-B37F-441E-B296-AE006172F01C}" type="pres">
      <dgm:prSet presAssocID="{508AD296-6BBF-4DD5-BE18-192C0093FA71}" presName="node" presStyleLbl="vennNode1" presStyleIdx="9" presStyleCnt="11">
        <dgm:presLayoutVars>
          <dgm:bulletEnabled val="1"/>
        </dgm:presLayoutVars>
      </dgm:prSet>
      <dgm:spPr/>
      <dgm:t>
        <a:bodyPr/>
        <a:lstStyle/>
        <a:p>
          <a:endParaRPr lang="en-US"/>
        </a:p>
      </dgm:t>
    </dgm:pt>
    <dgm:pt modelId="{EF6545F1-E993-4244-A1B4-BEAF1242000A}" type="pres">
      <dgm:prSet presAssocID="{BB8AAC0F-72BB-4014-BDBC-C0DF4999B398}" presName="node" presStyleLbl="vennNode1" presStyleIdx="10" presStyleCnt="11">
        <dgm:presLayoutVars>
          <dgm:bulletEnabled val="1"/>
        </dgm:presLayoutVars>
      </dgm:prSet>
      <dgm:spPr/>
      <dgm:t>
        <a:bodyPr/>
        <a:lstStyle/>
        <a:p>
          <a:endParaRPr lang="en-US"/>
        </a:p>
      </dgm:t>
    </dgm:pt>
  </dgm:ptLst>
  <dgm:cxnLst>
    <dgm:cxn modelId="{856AAAFA-2ED5-E745-8CA2-B143A1ABA696}" type="presOf" srcId="{34799B7C-7726-4F02-8CF9-47471227E767}" destId="{3E4D0553-491E-4B07-80FE-6320D196528F}" srcOrd="0" destOrd="0" presId="urn:microsoft.com/office/officeart/2005/8/layout/radial3"/>
    <dgm:cxn modelId="{5D3585F9-D88D-4B2F-8F8A-A968DF874AA1}" srcId="{BCD6CEB5-7CD6-4634-90A7-8C38E5F34B41}" destId="{508AD296-6BBF-4DD5-BE18-192C0093FA71}" srcOrd="8" destOrd="0" parTransId="{01E4C329-F1E5-48B2-8910-87EA78E247C4}" sibTransId="{C48B3D0C-E614-4209-977D-F642E35589E4}"/>
    <dgm:cxn modelId="{79A99373-2851-4503-A6B4-3FF96AD0AC5A}" srcId="{BCD6CEB5-7CD6-4634-90A7-8C38E5F34B41}" destId="{7E36EE73-9E59-4C11-A15A-546A6A1B1DD5}" srcOrd="7" destOrd="0" parTransId="{BEAB0149-30C3-4E72-86B5-BC937495C6BD}" sibTransId="{27F19544-F6D2-48D9-8352-858750110C29}"/>
    <dgm:cxn modelId="{D374063A-6351-4224-908B-CE7B3B7DBAEF}" srcId="{BCD6CEB5-7CD6-4634-90A7-8C38E5F34B41}" destId="{4CE5E0C6-C098-4426-8604-DA18883E005D}" srcOrd="5" destOrd="0" parTransId="{C970FDD2-6DE8-4A66-A812-93770279EAC1}" sibTransId="{E15614AE-E324-44E8-828C-A6CD88A49829}"/>
    <dgm:cxn modelId="{EDD7644D-9ED5-47D1-B221-67378E71D5D4}" srcId="{BCD6CEB5-7CD6-4634-90A7-8C38E5F34B41}" destId="{034E8A7C-C9F1-4000-86FA-FCE7336122E6}" srcOrd="6" destOrd="0" parTransId="{AE8BEACE-3B99-48C7-A280-E2C4CA97E943}" sibTransId="{1D196687-F6F7-4F6F-8DB6-BB235C55FE51}"/>
    <dgm:cxn modelId="{16EEB4AC-0F16-9F43-8C8A-81AB228DAE06}" type="presOf" srcId="{7E36EE73-9E59-4C11-A15A-546A6A1B1DD5}" destId="{57BEFD1D-77E8-42F4-A126-1171A7562CA3}" srcOrd="0" destOrd="0" presId="urn:microsoft.com/office/officeart/2005/8/layout/radial3"/>
    <dgm:cxn modelId="{D24FF9F1-1779-DD47-9B95-49DC0770CE3E}" type="presOf" srcId="{F400C698-DE5B-4264-8BC7-EE2F8340D8F7}" destId="{9CDEE12E-32FC-41A6-ACA2-4800B2F088BD}" srcOrd="0" destOrd="0" presId="urn:microsoft.com/office/officeart/2005/8/layout/radial3"/>
    <dgm:cxn modelId="{53E46FC2-29DA-4835-B426-4B2806836466}" srcId="{D68299A7-9196-40FB-B5D7-3708BB4045B5}" destId="{622A3ACE-7151-4390-86C4-C59EBA1705C4}" srcOrd="1" destOrd="0" parTransId="{DCE668DD-7507-488F-A0BE-E9BE32D481C4}" sibTransId="{6F4BADCE-AAD0-43EB-8726-F344B39A718C}"/>
    <dgm:cxn modelId="{1F344A63-F5C4-F24F-9ACA-9CE8EDB66340}" type="presOf" srcId="{D68299A7-9196-40FB-B5D7-3708BB4045B5}" destId="{ED03B329-98F3-4711-9CAC-A53E0A2E619B}" srcOrd="0" destOrd="0" presId="urn:microsoft.com/office/officeart/2005/8/layout/radial3"/>
    <dgm:cxn modelId="{D3670476-7C53-AD4B-84BF-1770CD347241}" type="presOf" srcId="{BB8AAC0F-72BB-4014-BDBC-C0DF4999B398}" destId="{EF6545F1-E993-4244-A1B4-BEAF1242000A}" srcOrd="0" destOrd="0" presId="urn:microsoft.com/office/officeart/2005/8/layout/radial3"/>
    <dgm:cxn modelId="{4421DEAF-92FA-4896-91A4-31644DCD8678}" srcId="{BCD6CEB5-7CD6-4634-90A7-8C38E5F34B41}" destId="{45CA467E-142C-4D77-99A6-E8D1A425B119}" srcOrd="2" destOrd="0" parTransId="{3DAF6669-6849-4D39-BF88-944FB1EB907F}" sibTransId="{D0D2A4D1-35FB-46BE-B5F2-98DCDF9504E5}"/>
    <dgm:cxn modelId="{AE8686D0-D09E-4C74-81C4-415C1F967E6C}" srcId="{BCD6CEB5-7CD6-4634-90A7-8C38E5F34B41}" destId="{34799B7C-7726-4F02-8CF9-47471227E767}" srcOrd="4" destOrd="0" parTransId="{7EC7DD65-3D77-418C-9E09-339FC0860E25}" sibTransId="{8343D5B4-5B54-4CF2-BCD5-5203C20DC5AF}"/>
    <dgm:cxn modelId="{111C599F-954A-D448-8EEE-2C77798CFA65}" type="presOf" srcId="{4CE5E0C6-C098-4426-8604-DA18883E005D}" destId="{F19FFEC4-20DD-4C16-A339-2B9FCD9847D7}" srcOrd="0" destOrd="0" presId="urn:microsoft.com/office/officeart/2005/8/layout/radial3"/>
    <dgm:cxn modelId="{B4FE9A5D-0AAC-428C-B3F6-D334E2BBC954}" srcId="{D68299A7-9196-40FB-B5D7-3708BB4045B5}" destId="{BCD6CEB5-7CD6-4634-90A7-8C38E5F34B41}" srcOrd="0" destOrd="0" parTransId="{E2426733-F118-4BB2-8682-2391F1C8BF4F}" sibTransId="{94DD4FBA-AA1D-42E8-8F7F-EEC3130254E6}"/>
    <dgm:cxn modelId="{51F79600-9087-4F5F-A662-38BCBB40AA01}" srcId="{BCD6CEB5-7CD6-4634-90A7-8C38E5F34B41}" destId="{A745E3BA-75EB-427E-8A2F-7A9424DE8BCB}" srcOrd="0" destOrd="0" parTransId="{9FC78A10-5E0B-4409-B602-E5FA384FE966}" sibTransId="{E219AD4B-6044-4CDB-8152-6AAC1935036D}"/>
    <dgm:cxn modelId="{E572E2D6-EDF5-8448-A4C9-97E09D2FC0F6}" type="presOf" srcId="{D9A461AE-5A79-4826-931B-4BAB8C6577D6}" destId="{5A86F425-91BC-4329-AB01-834B08A2AA93}" srcOrd="0" destOrd="0" presId="urn:microsoft.com/office/officeart/2005/8/layout/radial3"/>
    <dgm:cxn modelId="{334C9A78-8F41-7541-B242-6740D2ED901A}" type="presOf" srcId="{BCD6CEB5-7CD6-4634-90A7-8C38E5F34B41}" destId="{09DC161F-3C33-4FFF-B002-FF49C8975350}" srcOrd="0" destOrd="0" presId="urn:microsoft.com/office/officeart/2005/8/layout/radial3"/>
    <dgm:cxn modelId="{A79D8B9A-5806-49D2-A5D5-8576BDB415D0}" srcId="{BCD6CEB5-7CD6-4634-90A7-8C38E5F34B41}" destId="{BB8AAC0F-72BB-4014-BDBC-C0DF4999B398}" srcOrd="9" destOrd="0" parTransId="{8B75A446-04C8-42BF-BD9C-2B7E0C1C616F}" sibTransId="{2EFF90EA-AB61-4EE6-AFE8-2237A53B7949}"/>
    <dgm:cxn modelId="{63F0B595-C4C7-4343-8905-7369019A9E04}" type="presOf" srcId="{45CA467E-142C-4D77-99A6-E8D1A425B119}" destId="{216958A5-392A-4004-8751-F86186D00D8B}" srcOrd="0" destOrd="0" presId="urn:microsoft.com/office/officeart/2005/8/layout/radial3"/>
    <dgm:cxn modelId="{4D29BD1B-1DC1-4A74-9FCD-8D9464AF3BAA}" srcId="{BCD6CEB5-7CD6-4634-90A7-8C38E5F34B41}" destId="{D9A461AE-5A79-4826-931B-4BAB8C6577D6}" srcOrd="3" destOrd="0" parTransId="{D0E2A847-F395-4E68-B4B2-C5A2E059A714}" sibTransId="{9E7F31DF-6006-467F-AF52-7B6BE055B6B5}"/>
    <dgm:cxn modelId="{33167EE2-DEBE-754C-BD16-39367B7B695E}" type="presOf" srcId="{A745E3BA-75EB-427E-8A2F-7A9424DE8BCB}" destId="{9A58E3A3-D45C-4223-961A-03576BE308B5}" srcOrd="0" destOrd="0" presId="urn:microsoft.com/office/officeart/2005/8/layout/radial3"/>
    <dgm:cxn modelId="{916D3872-5846-D94B-8C2D-21EC834D1612}" type="presOf" srcId="{508AD296-6BBF-4DD5-BE18-192C0093FA71}" destId="{FF9934A7-B37F-441E-B296-AE006172F01C}" srcOrd="0" destOrd="0" presId="urn:microsoft.com/office/officeart/2005/8/layout/radial3"/>
    <dgm:cxn modelId="{C520B1F1-7490-48E1-BBDE-9013C07DEA74}" srcId="{BCD6CEB5-7CD6-4634-90A7-8C38E5F34B41}" destId="{F400C698-DE5B-4264-8BC7-EE2F8340D8F7}" srcOrd="1" destOrd="0" parTransId="{D308BC3F-6CDB-4E72-A26C-0692F8F8710B}" sibTransId="{54E18E48-C895-4624-A875-35C523DFAB03}"/>
    <dgm:cxn modelId="{660F526A-9760-C24E-91A4-E3DB0A951563}" type="presOf" srcId="{034E8A7C-C9F1-4000-86FA-FCE7336122E6}" destId="{C78E301B-D884-4CE8-9F80-B30EF6D1A53A}" srcOrd="0" destOrd="0" presId="urn:microsoft.com/office/officeart/2005/8/layout/radial3"/>
    <dgm:cxn modelId="{58C0F1DF-E0E0-2248-B9B9-9397DADCBF91}" type="presParOf" srcId="{ED03B329-98F3-4711-9CAC-A53E0A2E619B}" destId="{E39DFD79-9BCF-46D0-8DD1-73ECCA1AF417}" srcOrd="0" destOrd="0" presId="urn:microsoft.com/office/officeart/2005/8/layout/radial3"/>
    <dgm:cxn modelId="{737A0F4B-FDCA-4C4F-B4E5-7A695C114F2A}" type="presParOf" srcId="{E39DFD79-9BCF-46D0-8DD1-73ECCA1AF417}" destId="{09DC161F-3C33-4FFF-B002-FF49C8975350}" srcOrd="0" destOrd="0" presId="urn:microsoft.com/office/officeart/2005/8/layout/radial3"/>
    <dgm:cxn modelId="{8E00B672-8790-3145-8D6C-F6DD6B457DD4}" type="presParOf" srcId="{E39DFD79-9BCF-46D0-8DD1-73ECCA1AF417}" destId="{9A58E3A3-D45C-4223-961A-03576BE308B5}" srcOrd="1" destOrd="0" presId="urn:microsoft.com/office/officeart/2005/8/layout/radial3"/>
    <dgm:cxn modelId="{C2F520B6-387F-D643-B18F-E212B50062F9}" type="presParOf" srcId="{E39DFD79-9BCF-46D0-8DD1-73ECCA1AF417}" destId="{9CDEE12E-32FC-41A6-ACA2-4800B2F088BD}" srcOrd="2" destOrd="0" presId="urn:microsoft.com/office/officeart/2005/8/layout/radial3"/>
    <dgm:cxn modelId="{63669525-AE56-BE41-9332-35C93EE9885D}" type="presParOf" srcId="{E39DFD79-9BCF-46D0-8DD1-73ECCA1AF417}" destId="{216958A5-392A-4004-8751-F86186D00D8B}" srcOrd="3" destOrd="0" presId="urn:microsoft.com/office/officeart/2005/8/layout/radial3"/>
    <dgm:cxn modelId="{3E99D3DB-C0E0-7D4F-BC1D-864077F93DAF}" type="presParOf" srcId="{E39DFD79-9BCF-46D0-8DD1-73ECCA1AF417}" destId="{5A86F425-91BC-4329-AB01-834B08A2AA93}" srcOrd="4" destOrd="0" presId="urn:microsoft.com/office/officeart/2005/8/layout/radial3"/>
    <dgm:cxn modelId="{908B5EA6-C18D-794F-88A6-E854376CFCDA}" type="presParOf" srcId="{E39DFD79-9BCF-46D0-8DD1-73ECCA1AF417}" destId="{3E4D0553-491E-4B07-80FE-6320D196528F}" srcOrd="5" destOrd="0" presId="urn:microsoft.com/office/officeart/2005/8/layout/radial3"/>
    <dgm:cxn modelId="{F1E8AACA-42FE-7A41-9E28-B36EFC60AE9B}" type="presParOf" srcId="{E39DFD79-9BCF-46D0-8DD1-73ECCA1AF417}" destId="{F19FFEC4-20DD-4C16-A339-2B9FCD9847D7}" srcOrd="6" destOrd="0" presId="urn:microsoft.com/office/officeart/2005/8/layout/radial3"/>
    <dgm:cxn modelId="{FEAFEEA7-1DE6-084A-B55F-08ED778A9180}" type="presParOf" srcId="{E39DFD79-9BCF-46D0-8DD1-73ECCA1AF417}" destId="{C78E301B-D884-4CE8-9F80-B30EF6D1A53A}" srcOrd="7" destOrd="0" presId="urn:microsoft.com/office/officeart/2005/8/layout/radial3"/>
    <dgm:cxn modelId="{C1089D43-BD20-BD40-AC6E-C043967C6F3E}" type="presParOf" srcId="{E39DFD79-9BCF-46D0-8DD1-73ECCA1AF417}" destId="{57BEFD1D-77E8-42F4-A126-1171A7562CA3}" srcOrd="8" destOrd="0" presId="urn:microsoft.com/office/officeart/2005/8/layout/radial3"/>
    <dgm:cxn modelId="{7E0D33D6-ED7D-9B4C-9CF6-1739333E7A03}" type="presParOf" srcId="{E39DFD79-9BCF-46D0-8DD1-73ECCA1AF417}" destId="{FF9934A7-B37F-441E-B296-AE006172F01C}" srcOrd="9" destOrd="0" presId="urn:microsoft.com/office/officeart/2005/8/layout/radial3"/>
    <dgm:cxn modelId="{950063AC-5D39-CB4C-835F-7BF4A5F280D2}" type="presParOf" srcId="{E39DFD79-9BCF-46D0-8DD1-73ECCA1AF417}" destId="{EF6545F1-E993-4244-A1B4-BEAF1242000A}" srcOrd="10"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52BF07-B643-4122-B235-CA3E08B8614F}" type="doc">
      <dgm:prSet loTypeId="urn:microsoft.com/office/officeart/2005/8/layout/cycle4" loCatId="cycle" qsTypeId="urn:microsoft.com/office/officeart/2005/8/quickstyle/3d2" qsCatId="3D" csTypeId="urn:microsoft.com/office/officeart/2005/8/colors/colorful4" csCatId="colorful" phldr="1"/>
      <dgm:spPr/>
      <dgm:t>
        <a:bodyPr/>
        <a:lstStyle/>
        <a:p>
          <a:endParaRPr lang="en-US"/>
        </a:p>
      </dgm:t>
    </dgm:pt>
    <dgm:pt modelId="{D97419BD-306D-4BE8-B009-CBEDD0746DBC}">
      <dgm:prSet phldrT="[Text]" custT="1"/>
      <dgm:spPr/>
      <dgm:t>
        <a:bodyPr/>
        <a:lstStyle/>
        <a:p>
          <a:r>
            <a:rPr lang="en-US" sz="1000" b="1" dirty="0"/>
            <a:t>Phase 1:  </a:t>
          </a:r>
        </a:p>
        <a:p>
          <a:r>
            <a:rPr lang="en-US" sz="800" dirty="0"/>
            <a:t>Current &amp; Future State Analysis</a:t>
          </a:r>
        </a:p>
      </dgm:t>
    </dgm:pt>
    <dgm:pt modelId="{195A3C88-C31C-4E54-AF88-D88CBD4E98B4}" type="parTrans" cxnId="{AB04937A-1BBD-4C20-BD4E-50871A45A912}">
      <dgm:prSet/>
      <dgm:spPr/>
      <dgm:t>
        <a:bodyPr/>
        <a:lstStyle/>
        <a:p>
          <a:endParaRPr lang="en-US"/>
        </a:p>
      </dgm:t>
    </dgm:pt>
    <dgm:pt modelId="{5DDFF473-F89D-48B8-995E-1A031D19A79E}" type="sibTrans" cxnId="{AB04937A-1BBD-4C20-BD4E-50871A45A912}">
      <dgm:prSet/>
      <dgm:spPr/>
      <dgm:t>
        <a:bodyPr/>
        <a:lstStyle/>
        <a:p>
          <a:endParaRPr lang="en-US"/>
        </a:p>
      </dgm:t>
    </dgm:pt>
    <dgm:pt modelId="{8A8AF5B2-F0D3-497B-B613-2CD6CB3A88A8}">
      <dgm:prSet phldrT="[Text]" custT="1"/>
      <dgm:spPr/>
      <dgm:t>
        <a:bodyPr/>
        <a:lstStyle/>
        <a:p>
          <a:r>
            <a:rPr lang="en-US" sz="900" b="1" dirty="0">
              <a:solidFill>
                <a:srgbClr val="00B0F0"/>
              </a:solidFill>
            </a:rPr>
            <a:t>Ensure alignment with Strategic Plan, TVA Business Plan, and BU Business Plan.</a:t>
          </a:r>
        </a:p>
      </dgm:t>
    </dgm:pt>
    <dgm:pt modelId="{E9EEB675-784B-4FC4-A572-6B8FA0692B67}" type="parTrans" cxnId="{9C523557-AAB4-4467-A7A2-0BCE804B1F22}">
      <dgm:prSet/>
      <dgm:spPr/>
      <dgm:t>
        <a:bodyPr/>
        <a:lstStyle/>
        <a:p>
          <a:endParaRPr lang="en-US"/>
        </a:p>
      </dgm:t>
    </dgm:pt>
    <dgm:pt modelId="{268FEAE6-B329-4414-8E7B-A0B8574B218B}" type="sibTrans" cxnId="{9C523557-AAB4-4467-A7A2-0BCE804B1F22}">
      <dgm:prSet/>
      <dgm:spPr/>
      <dgm:t>
        <a:bodyPr/>
        <a:lstStyle/>
        <a:p>
          <a:endParaRPr lang="en-US"/>
        </a:p>
      </dgm:t>
    </dgm:pt>
    <dgm:pt modelId="{FC9124CD-ECDE-471A-95C3-D671D5021DF7}">
      <dgm:prSet phldrT="[Text]" custT="1"/>
      <dgm:spPr/>
      <dgm:t>
        <a:bodyPr/>
        <a:lstStyle/>
        <a:p>
          <a:r>
            <a:rPr lang="en-US" sz="1000" b="1" dirty="0"/>
            <a:t>Phase 2:</a:t>
          </a:r>
          <a:r>
            <a:rPr lang="en-US" sz="800" b="1" dirty="0"/>
            <a:t> </a:t>
          </a:r>
        </a:p>
        <a:p>
          <a:r>
            <a:rPr lang="en-US" sz="800" dirty="0"/>
            <a:t> Gaps &amp; Risk Analysis</a:t>
          </a:r>
        </a:p>
      </dgm:t>
    </dgm:pt>
    <dgm:pt modelId="{1449849C-1AA0-4CA8-B36E-11633E1F4B2D}" type="parTrans" cxnId="{7A178474-38D7-4D35-AC1B-875208C5C4BF}">
      <dgm:prSet/>
      <dgm:spPr/>
      <dgm:t>
        <a:bodyPr/>
        <a:lstStyle/>
        <a:p>
          <a:endParaRPr lang="en-US"/>
        </a:p>
      </dgm:t>
    </dgm:pt>
    <dgm:pt modelId="{5C52CDDF-3D4F-4A5D-BBBF-11EF908CFCF6}" type="sibTrans" cxnId="{7A178474-38D7-4D35-AC1B-875208C5C4BF}">
      <dgm:prSet/>
      <dgm:spPr/>
      <dgm:t>
        <a:bodyPr/>
        <a:lstStyle/>
        <a:p>
          <a:endParaRPr lang="en-US"/>
        </a:p>
      </dgm:t>
    </dgm:pt>
    <dgm:pt modelId="{0589017D-7757-4D8E-9F81-48E39B5404F2}">
      <dgm:prSet phldrT="[Text]" custT="1"/>
      <dgm:spPr/>
      <dgm:t>
        <a:bodyPr/>
        <a:lstStyle/>
        <a:p>
          <a:r>
            <a:rPr lang="en-US" sz="900" b="1" dirty="0">
              <a:solidFill>
                <a:srgbClr val="00B0F0"/>
              </a:solidFill>
            </a:rPr>
            <a:t>Analyze gaps between actual staffing and current staffing plan in order to help forecast and develop future staffing needs.</a:t>
          </a:r>
        </a:p>
      </dgm:t>
    </dgm:pt>
    <dgm:pt modelId="{05F078AC-A8D9-4F35-916F-E0CDCFFFE3B9}" type="parTrans" cxnId="{5D6326ED-F121-4F1F-922F-D78D59945690}">
      <dgm:prSet/>
      <dgm:spPr/>
      <dgm:t>
        <a:bodyPr/>
        <a:lstStyle/>
        <a:p>
          <a:endParaRPr lang="en-US"/>
        </a:p>
      </dgm:t>
    </dgm:pt>
    <dgm:pt modelId="{BFAF9BEE-445D-4EA9-972F-0606BEDF5EB2}" type="sibTrans" cxnId="{5D6326ED-F121-4F1F-922F-D78D59945690}">
      <dgm:prSet/>
      <dgm:spPr/>
      <dgm:t>
        <a:bodyPr/>
        <a:lstStyle/>
        <a:p>
          <a:endParaRPr lang="en-US"/>
        </a:p>
      </dgm:t>
    </dgm:pt>
    <dgm:pt modelId="{C18CBAFD-07C2-4656-BDE4-A031EAA1018F}">
      <dgm:prSet phldrT="[Text]" custT="1"/>
      <dgm:spPr/>
      <dgm:t>
        <a:bodyPr/>
        <a:lstStyle/>
        <a:p>
          <a:pPr>
            <a:lnSpc>
              <a:spcPct val="100000"/>
            </a:lnSpc>
          </a:pPr>
          <a:r>
            <a:rPr lang="en-US" sz="1000" b="1" dirty="0"/>
            <a:t>Phase 3:</a:t>
          </a:r>
          <a:r>
            <a:rPr lang="en-US" sz="1800" dirty="0"/>
            <a:t>  </a:t>
          </a:r>
        </a:p>
        <a:p>
          <a:pPr>
            <a:lnSpc>
              <a:spcPct val="90000"/>
            </a:lnSpc>
          </a:pPr>
          <a:r>
            <a:rPr lang="en-US" sz="800" dirty="0"/>
            <a:t>Staffing Plans</a:t>
          </a:r>
        </a:p>
      </dgm:t>
    </dgm:pt>
    <dgm:pt modelId="{02A0BE23-5F0A-4BDA-88B5-192CEF1E9D17}" type="parTrans" cxnId="{01163D08-C500-4A91-9C9A-D1211C71EED2}">
      <dgm:prSet/>
      <dgm:spPr/>
      <dgm:t>
        <a:bodyPr/>
        <a:lstStyle/>
        <a:p>
          <a:endParaRPr lang="en-US"/>
        </a:p>
      </dgm:t>
    </dgm:pt>
    <dgm:pt modelId="{65E69CCC-70D2-4048-8F1E-E42E64D2C3F0}" type="sibTrans" cxnId="{01163D08-C500-4A91-9C9A-D1211C71EED2}">
      <dgm:prSet/>
      <dgm:spPr/>
      <dgm:t>
        <a:bodyPr/>
        <a:lstStyle/>
        <a:p>
          <a:endParaRPr lang="en-US"/>
        </a:p>
      </dgm:t>
    </dgm:pt>
    <dgm:pt modelId="{9588F9BE-61AF-43B2-9844-A069C349E6BC}">
      <dgm:prSet phldrT="[Text]" custT="1"/>
      <dgm:spPr/>
      <dgm:t>
        <a:bodyPr/>
        <a:lstStyle/>
        <a:p>
          <a:pPr>
            <a:lnSpc>
              <a:spcPct val="100000"/>
            </a:lnSpc>
            <a:spcAft>
              <a:spcPts val="0"/>
            </a:spcAft>
          </a:pPr>
          <a:r>
            <a:rPr lang="en-US" sz="900" b="1" dirty="0">
              <a:solidFill>
                <a:srgbClr val="00B0F0"/>
              </a:solidFill>
            </a:rPr>
            <a:t>Develop short-term staffing plan that will meet staffing needs for the next fiscal year.</a:t>
          </a:r>
        </a:p>
      </dgm:t>
    </dgm:pt>
    <dgm:pt modelId="{DCD5EA37-7064-4D89-AC1D-21822FE167BC}" type="parTrans" cxnId="{430C074A-FA87-49A8-9C18-254F6F50C44D}">
      <dgm:prSet/>
      <dgm:spPr/>
      <dgm:t>
        <a:bodyPr/>
        <a:lstStyle/>
        <a:p>
          <a:endParaRPr lang="en-US"/>
        </a:p>
      </dgm:t>
    </dgm:pt>
    <dgm:pt modelId="{3B2DEEAE-9A56-492C-B058-82EFF8999215}" type="sibTrans" cxnId="{430C074A-FA87-49A8-9C18-254F6F50C44D}">
      <dgm:prSet/>
      <dgm:spPr/>
      <dgm:t>
        <a:bodyPr/>
        <a:lstStyle/>
        <a:p>
          <a:endParaRPr lang="en-US"/>
        </a:p>
      </dgm:t>
    </dgm:pt>
    <dgm:pt modelId="{B06D2207-177E-47E2-AEDA-983F4CF60896}">
      <dgm:prSet phldrT="[Text]" custT="1"/>
      <dgm:spPr/>
      <dgm:t>
        <a:bodyPr/>
        <a:lstStyle/>
        <a:p>
          <a:pPr>
            <a:lnSpc>
              <a:spcPct val="90000"/>
            </a:lnSpc>
            <a:spcAft>
              <a:spcPct val="35000"/>
            </a:spcAft>
          </a:pPr>
          <a:r>
            <a:rPr lang="en-US" sz="1000" b="1" dirty="0"/>
            <a:t>Phase 4: </a:t>
          </a:r>
        </a:p>
        <a:p>
          <a:pPr>
            <a:lnSpc>
              <a:spcPct val="90000"/>
            </a:lnSpc>
            <a:spcAft>
              <a:spcPct val="35000"/>
            </a:spcAft>
          </a:pPr>
          <a:r>
            <a:rPr lang="en-US" sz="800" b="1" dirty="0"/>
            <a:t>Im</a:t>
          </a:r>
          <a:r>
            <a:rPr lang="en-US" sz="800" dirty="0"/>
            <a:t>plementation Strategy &amp;</a:t>
          </a:r>
        </a:p>
        <a:p>
          <a:pPr>
            <a:lnSpc>
              <a:spcPct val="100000"/>
            </a:lnSpc>
            <a:spcAft>
              <a:spcPts val="0"/>
            </a:spcAft>
          </a:pPr>
          <a:r>
            <a:rPr lang="en-US" sz="800" dirty="0"/>
            <a:t> Monitoring/</a:t>
          </a:r>
        </a:p>
        <a:p>
          <a:pPr>
            <a:lnSpc>
              <a:spcPct val="90000"/>
            </a:lnSpc>
            <a:spcAft>
              <a:spcPct val="35000"/>
            </a:spcAft>
          </a:pPr>
          <a:r>
            <a:rPr lang="en-US" sz="800" dirty="0"/>
            <a:t>Evaluation</a:t>
          </a:r>
        </a:p>
      </dgm:t>
    </dgm:pt>
    <dgm:pt modelId="{A4BF4882-917D-4BAF-BB11-ECFD8CF0751D}" type="parTrans" cxnId="{D4B7EAE2-ACD7-412F-BF96-15B1BEF1BB02}">
      <dgm:prSet/>
      <dgm:spPr/>
      <dgm:t>
        <a:bodyPr/>
        <a:lstStyle/>
        <a:p>
          <a:endParaRPr lang="en-US"/>
        </a:p>
      </dgm:t>
    </dgm:pt>
    <dgm:pt modelId="{FD96C173-97AF-4EF8-88ED-A37D53BBCF0F}" type="sibTrans" cxnId="{D4B7EAE2-ACD7-412F-BF96-15B1BEF1BB02}">
      <dgm:prSet/>
      <dgm:spPr/>
      <dgm:t>
        <a:bodyPr/>
        <a:lstStyle/>
        <a:p>
          <a:endParaRPr lang="en-US"/>
        </a:p>
      </dgm:t>
    </dgm:pt>
    <dgm:pt modelId="{5D8FEAD3-7139-4253-8A8A-84E03581B0E4}">
      <dgm:prSet phldrT="[Text]" custT="1"/>
      <dgm:spPr/>
      <dgm:t>
        <a:bodyPr/>
        <a:lstStyle/>
        <a:p>
          <a:r>
            <a:rPr lang="en-US" sz="900" b="1" dirty="0">
              <a:solidFill>
                <a:srgbClr val="00B0F0"/>
              </a:solidFill>
            </a:rPr>
            <a:t>Implementation strategies will help deal with issues such as staffing gaps and surpluses once staffing plans are forecasted. </a:t>
          </a:r>
        </a:p>
      </dgm:t>
    </dgm:pt>
    <dgm:pt modelId="{B958B011-267A-4DBC-A6F2-378ECBF0363F}" type="parTrans" cxnId="{4F567A66-5C94-4259-A80C-8448755384D4}">
      <dgm:prSet/>
      <dgm:spPr/>
      <dgm:t>
        <a:bodyPr/>
        <a:lstStyle/>
        <a:p>
          <a:endParaRPr lang="en-US"/>
        </a:p>
      </dgm:t>
    </dgm:pt>
    <dgm:pt modelId="{FCDB2EF9-FD57-4375-A835-C9045DB01BCA}" type="sibTrans" cxnId="{4F567A66-5C94-4259-A80C-8448755384D4}">
      <dgm:prSet/>
      <dgm:spPr/>
      <dgm:t>
        <a:bodyPr/>
        <a:lstStyle/>
        <a:p>
          <a:endParaRPr lang="en-US"/>
        </a:p>
      </dgm:t>
    </dgm:pt>
    <dgm:pt modelId="{A49D0593-2281-4ACC-AC02-2907041052A4}">
      <dgm:prSet phldrT="[Text]" custT="1"/>
      <dgm:spPr/>
      <dgm:t>
        <a:bodyPr/>
        <a:lstStyle/>
        <a:p>
          <a:r>
            <a:rPr lang="en-US" sz="900" b="1" dirty="0">
              <a:solidFill>
                <a:srgbClr val="00B0F0"/>
              </a:solidFill>
            </a:rPr>
            <a:t>Identify and analyze current staffing supply and demand.</a:t>
          </a:r>
        </a:p>
      </dgm:t>
    </dgm:pt>
    <dgm:pt modelId="{BD9D08A0-9708-4F02-8ACA-B84E503A311B}" type="parTrans" cxnId="{5C37AE27-0AB6-4C1D-8D9F-14B02B63AC3F}">
      <dgm:prSet/>
      <dgm:spPr/>
      <dgm:t>
        <a:bodyPr/>
        <a:lstStyle/>
        <a:p>
          <a:endParaRPr lang="en-US"/>
        </a:p>
      </dgm:t>
    </dgm:pt>
    <dgm:pt modelId="{788A97BF-17B6-43CE-AE73-534EDF2656DD}" type="sibTrans" cxnId="{5C37AE27-0AB6-4C1D-8D9F-14B02B63AC3F}">
      <dgm:prSet/>
      <dgm:spPr/>
      <dgm:t>
        <a:bodyPr/>
        <a:lstStyle/>
        <a:p>
          <a:endParaRPr lang="en-US"/>
        </a:p>
      </dgm:t>
    </dgm:pt>
    <dgm:pt modelId="{9506E298-8C80-4EE1-9B35-2F9A6C294AAA}">
      <dgm:prSet phldrT="[Text]" custT="1"/>
      <dgm:spPr/>
      <dgm:t>
        <a:bodyPr/>
        <a:lstStyle/>
        <a:p>
          <a:r>
            <a:rPr lang="en-US" sz="900" b="1" dirty="0">
              <a:solidFill>
                <a:srgbClr val="00B0F0"/>
              </a:solidFill>
            </a:rPr>
            <a:t>Consider the four main types of risk:  Talent Risk, Knowledge Loss Risk, Legal Risk, and Cost Risk. </a:t>
          </a:r>
        </a:p>
      </dgm:t>
    </dgm:pt>
    <dgm:pt modelId="{0A9AD5B6-7DB0-4631-9DC3-7A63AE5B94F1}" type="parTrans" cxnId="{B89CE72B-5717-44F0-9A7A-EFBB0FE3F6B9}">
      <dgm:prSet/>
      <dgm:spPr/>
      <dgm:t>
        <a:bodyPr/>
        <a:lstStyle/>
        <a:p>
          <a:endParaRPr lang="en-US"/>
        </a:p>
      </dgm:t>
    </dgm:pt>
    <dgm:pt modelId="{8634CAEF-4113-4E4B-91A5-21E8C02F5760}" type="sibTrans" cxnId="{B89CE72B-5717-44F0-9A7A-EFBB0FE3F6B9}">
      <dgm:prSet/>
      <dgm:spPr/>
      <dgm:t>
        <a:bodyPr/>
        <a:lstStyle/>
        <a:p>
          <a:endParaRPr lang="en-US"/>
        </a:p>
      </dgm:t>
    </dgm:pt>
    <dgm:pt modelId="{06604D35-AF4C-49CA-9088-4796235CC2A4}">
      <dgm:prSet phldrT="[Text]" custT="1"/>
      <dgm:spPr/>
      <dgm:t>
        <a:bodyPr/>
        <a:lstStyle/>
        <a:p>
          <a:pPr>
            <a:lnSpc>
              <a:spcPct val="90000"/>
            </a:lnSpc>
            <a:spcAft>
              <a:spcPct val="15000"/>
            </a:spcAft>
          </a:pPr>
          <a:r>
            <a:rPr lang="en-US" sz="900" b="1" dirty="0">
              <a:solidFill>
                <a:srgbClr val="00B0F0"/>
              </a:solidFill>
            </a:rPr>
            <a:t>Develop long-term staffing plan that will </a:t>
          </a:r>
          <a:r>
            <a:rPr lang="en-US" sz="900" b="1" dirty="0" smtClean="0">
              <a:solidFill>
                <a:srgbClr val="00B0F0"/>
              </a:solidFill>
            </a:rPr>
            <a:t>fulfill </a:t>
          </a:r>
          <a:r>
            <a:rPr lang="en-US" sz="900" b="1" dirty="0">
              <a:solidFill>
                <a:srgbClr val="00B0F0"/>
              </a:solidFill>
            </a:rPr>
            <a:t>the staffing needs for up to five years.  </a:t>
          </a:r>
        </a:p>
      </dgm:t>
    </dgm:pt>
    <dgm:pt modelId="{CA952485-99D3-447E-BC96-3BD8613A6C5E}" type="parTrans" cxnId="{37384B21-6A68-4685-8AF1-E792A42F41F0}">
      <dgm:prSet/>
      <dgm:spPr/>
      <dgm:t>
        <a:bodyPr/>
        <a:lstStyle/>
        <a:p>
          <a:endParaRPr lang="en-US"/>
        </a:p>
      </dgm:t>
    </dgm:pt>
    <dgm:pt modelId="{1C03B701-7290-4E14-B418-66C239664234}" type="sibTrans" cxnId="{37384B21-6A68-4685-8AF1-E792A42F41F0}">
      <dgm:prSet/>
      <dgm:spPr/>
      <dgm:t>
        <a:bodyPr/>
        <a:lstStyle/>
        <a:p>
          <a:endParaRPr lang="en-US"/>
        </a:p>
      </dgm:t>
    </dgm:pt>
    <dgm:pt modelId="{674881F6-ECF2-456B-B41A-CAE670BFEA80}">
      <dgm:prSet phldrT="[Text]" custT="1"/>
      <dgm:spPr/>
      <dgm:t>
        <a:bodyPr/>
        <a:lstStyle/>
        <a:p>
          <a:r>
            <a:rPr lang="en-US" sz="900" b="1" dirty="0" smtClean="0">
              <a:solidFill>
                <a:srgbClr val="00B0F0"/>
              </a:solidFill>
            </a:rPr>
            <a:t>Monitoring </a:t>
          </a:r>
          <a:r>
            <a:rPr lang="en-US" sz="900" b="1" dirty="0">
              <a:solidFill>
                <a:srgbClr val="00B0F0"/>
              </a:solidFill>
            </a:rPr>
            <a:t>and evaluation will ensure that continuous improvement is made within the WFP process.  </a:t>
          </a:r>
        </a:p>
      </dgm:t>
    </dgm:pt>
    <dgm:pt modelId="{021DBD0C-2159-416B-BAB0-96AD8CC9B6B3}" type="parTrans" cxnId="{747156A4-8019-4512-958F-B4E642FB5308}">
      <dgm:prSet/>
      <dgm:spPr/>
      <dgm:t>
        <a:bodyPr/>
        <a:lstStyle/>
        <a:p>
          <a:endParaRPr lang="en-US"/>
        </a:p>
      </dgm:t>
    </dgm:pt>
    <dgm:pt modelId="{7890CC9A-384E-4C6E-99F0-4A6843999B98}" type="sibTrans" cxnId="{747156A4-8019-4512-958F-B4E642FB5308}">
      <dgm:prSet/>
      <dgm:spPr/>
      <dgm:t>
        <a:bodyPr/>
        <a:lstStyle/>
        <a:p>
          <a:endParaRPr lang="en-US"/>
        </a:p>
      </dgm:t>
    </dgm:pt>
    <dgm:pt modelId="{06835F8E-4F50-446C-9475-8E7696996519}" type="pres">
      <dgm:prSet presAssocID="{3A52BF07-B643-4122-B235-CA3E08B8614F}" presName="cycleMatrixDiagram" presStyleCnt="0">
        <dgm:presLayoutVars>
          <dgm:chMax val="1"/>
          <dgm:dir/>
          <dgm:animLvl val="lvl"/>
          <dgm:resizeHandles val="exact"/>
        </dgm:presLayoutVars>
      </dgm:prSet>
      <dgm:spPr/>
      <dgm:t>
        <a:bodyPr/>
        <a:lstStyle/>
        <a:p>
          <a:endParaRPr lang="en-US"/>
        </a:p>
      </dgm:t>
    </dgm:pt>
    <dgm:pt modelId="{E9806BB1-554A-4B4A-BE63-81994A2E8E6E}" type="pres">
      <dgm:prSet presAssocID="{3A52BF07-B643-4122-B235-CA3E08B8614F}" presName="children" presStyleCnt="0"/>
      <dgm:spPr/>
    </dgm:pt>
    <dgm:pt modelId="{A1AF9EB0-3DCD-4585-8036-E475CBDF254A}" type="pres">
      <dgm:prSet presAssocID="{3A52BF07-B643-4122-B235-CA3E08B8614F}" presName="child1group" presStyleCnt="0"/>
      <dgm:spPr/>
    </dgm:pt>
    <dgm:pt modelId="{5FCF8E85-DA77-4787-AA53-9EDC319267B3}" type="pres">
      <dgm:prSet presAssocID="{3A52BF07-B643-4122-B235-CA3E08B8614F}" presName="child1" presStyleLbl="bgAcc1" presStyleIdx="0" presStyleCnt="4" custScaleX="141966" custScaleY="106445" custLinFactNeighborX="-25434" custLinFactNeighborY="12003"/>
      <dgm:spPr/>
      <dgm:t>
        <a:bodyPr/>
        <a:lstStyle/>
        <a:p>
          <a:endParaRPr lang="en-US"/>
        </a:p>
      </dgm:t>
    </dgm:pt>
    <dgm:pt modelId="{474E1BBB-3F98-4C8A-B0AC-FCC5B116A2F0}" type="pres">
      <dgm:prSet presAssocID="{3A52BF07-B643-4122-B235-CA3E08B8614F}" presName="child1Text" presStyleLbl="bgAcc1" presStyleIdx="0" presStyleCnt="4">
        <dgm:presLayoutVars>
          <dgm:bulletEnabled val="1"/>
        </dgm:presLayoutVars>
      </dgm:prSet>
      <dgm:spPr/>
      <dgm:t>
        <a:bodyPr/>
        <a:lstStyle/>
        <a:p>
          <a:endParaRPr lang="en-US"/>
        </a:p>
      </dgm:t>
    </dgm:pt>
    <dgm:pt modelId="{3A5D2274-CA4D-4A71-9991-C8F1834262F7}" type="pres">
      <dgm:prSet presAssocID="{3A52BF07-B643-4122-B235-CA3E08B8614F}" presName="child2group" presStyleCnt="0"/>
      <dgm:spPr/>
    </dgm:pt>
    <dgm:pt modelId="{8EDCCE44-3228-45E7-AA9F-0A5669520423}" type="pres">
      <dgm:prSet presAssocID="{3A52BF07-B643-4122-B235-CA3E08B8614F}" presName="child2" presStyleLbl="bgAcc1" presStyleIdx="1" presStyleCnt="4" custScaleX="110423" custScaleY="111740" custLinFactNeighborX="21037" custLinFactNeighborY="16664"/>
      <dgm:spPr/>
      <dgm:t>
        <a:bodyPr/>
        <a:lstStyle/>
        <a:p>
          <a:endParaRPr lang="en-US"/>
        </a:p>
      </dgm:t>
    </dgm:pt>
    <dgm:pt modelId="{B1481DD9-0974-49DE-818D-7C3E3256CBBB}" type="pres">
      <dgm:prSet presAssocID="{3A52BF07-B643-4122-B235-CA3E08B8614F}" presName="child2Text" presStyleLbl="bgAcc1" presStyleIdx="1" presStyleCnt="4">
        <dgm:presLayoutVars>
          <dgm:bulletEnabled val="1"/>
        </dgm:presLayoutVars>
      </dgm:prSet>
      <dgm:spPr/>
      <dgm:t>
        <a:bodyPr/>
        <a:lstStyle/>
        <a:p>
          <a:endParaRPr lang="en-US"/>
        </a:p>
      </dgm:t>
    </dgm:pt>
    <dgm:pt modelId="{6EA79255-6314-40D4-8E3B-309EE56DE76C}" type="pres">
      <dgm:prSet presAssocID="{3A52BF07-B643-4122-B235-CA3E08B8614F}" presName="child3group" presStyleCnt="0"/>
      <dgm:spPr/>
    </dgm:pt>
    <dgm:pt modelId="{6AC9D417-3D28-4E91-86AE-080E5361CA9E}" type="pres">
      <dgm:prSet presAssocID="{3A52BF07-B643-4122-B235-CA3E08B8614F}" presName="child3" presStyleLbl="bgAcc1" presStyleIdx="2" presStyleCnt="4" custScaleX="124243" custScaleY="111649" custLinFactNeighborX="5136" custLinFactNeighborY="-13082"/>
      <dgm:spPr/>
      <dgm:t>
        <a:bodyPr/>
        <a:lstStyle/>
        <a:p>
          <a:endParaRPr lang="en-US"/>
        </a:p>
      </dgm:t>
    </dgm:pt>
    <dgm:pt modelId="{BDA1C51C-B953-4DF7-81A0-9C4722CAD75C}" type="pres">
      <dgm:prSet presAssocID="{3A52BF07-B643-4122-B235-CA3E08B8614F}" presName="child3Text" presStyleLbl="bgAcc1" presStyleIdx="2" presStyleCnt="4">
        <dgm:presLayoutVars>
          <dgm:bulletEnabled val="1"/>
        </dgm:presLayoutVars>
      </dgm:prSet>
      <dgm:spPr/>
      <dgm:t>
        <a:bodyPr/>
        <a:lstStyle/>
        <a:p>
          <a:endParaRPr lang="en-US"/>
        </a:p>
      </dgm:t>
    </dgm:pt>
    <dgm:pt modelId="{B4247EEA-358A-4BF5-868E-7F9150D41F47}" type="pres">
      <dgm:prSet presAssocID="{3A52BF07-B643-4122-B235-CA3E08B8614F}" presName="child4group" presStyleCnt="0"/>
      <dgm:spPr/>
    </dgm:pt>
    <dgm:pt modelId="{05DAD47B-8F12-4D7C-9A9E-6DBCAF2BD280}" type="pres">
      <dgm:prSet presAssocID="{3A52BF07-B643-4122-B235-CA3E08B8614F}" presName="child4" presStyleLbl="bgAcc1" presStyleIdx="3" presStyleCnt="4" custScaleX="118152" custScaleY="136602" custLinFactNeighborX="-28073" custLinFactNeighborY="-31984"/>
      <dgm:spPr/>
      <dgm:t>
        <a:bodyPr/>
        <a:lstStyle/>
        <a:p>
          <a:endParaRPr lang="en-US"/>
        </a:p>
      </dgm:t>
    </dgm:pt>
    <dgm:pt modelId="{60E9B524-FBB4-4762-AB03-568BAD6F4952}" type="pres">
      <dgm:prSet presAssocID="{3A52BF07-B643-4122-B235-CA3E08B8614F}" presName="child4Text" presStyleLbl="bgAcc1" presStyleIdx="3" presStyleCnt="4">
        <dgm:presLayoutVars>
          <dgm:bulletEnabled val="1"/>
        </dgm:presLayoutVars>
      </dgm:prSet>
      <dgm:spPr/>
      <dgm:t>
        <a:bodyPr/>
        <a:lstStyle/>
        <a:p>
          <a:endParaRPr lang="en-US"/>
        </a:p>
      </dgm:t>
    </dgm:pt>
    <dgm:pt modelId="{88651077-362C-4577-9678-C509C9146016}" type="pres">
      <dgm:prSet presAssocID="{3A52BF07-B643-4122-B235-CA3E08B8614F}" presName="childPlaceholder" presStyleCnt="0"/>
      <dgm:spPr/>
    </dgm:pt>
    <dgm:pt modelId="{1D2B79A2-47B8-483C-8B8B-09AEE630F520}" type="pres">
      <dgm:prSet presAssocID="{3A52BF07-B643-4122-B235-CA3E08B8614F}" presName="circle" presStyleCnt="0"/>
      <dgm:spPr/>
    </dgm:pt>
    <dgm:pt modelId="{D2E0A668-C09F-48E5-AE06-A20CB3FFDD6F}" type="pres">
      <dgm:prSet presAssocID="{3A52BF07-B643-4122-B235-CA3E08B8614F}" presName="quadrant1" presStyleLbl="node1" presStyleIdx="0" presStyleCnt="4" custScaleX="86834" custScaleY="80116" custLinFactNeighborX="6718" custLinFactNeighborY="4479">
        <dgm:presLayoutVars>
          <dgm:chMax val="1"/>
          <dgm:bulletEnabled val="1"/>
        </dgm:presLayoutVars>
      </dgm:prSet>
      <dgm:spPr/>
      <dgm:t>
        <a:bodyPr/>
        <a:lstStyle/>
        <a:p>
          <a:endParaRPr lang="en-US"/>
        </a:p>
      </dgm:t>
    </dgm:pt>
    <dgm:pt modelId="{C1EC0A6A-321F-443D-9631-FFCD8E2D68DF}" type="pres">
      <dgm:prSet presAssocID="{3A52BF07-B643-4122-B235-CA3E08B8614F}" presName="quadrant2" presStyleLbl="node1" presStyleIdx="1" presStyleCnt="4" custScaleX="83473" custScaleY="78997" custLinFactNeighborX="-1119" custLinFactNeighborY="4479">
        <dgm:presLayoutVars>
          <dgm:chMax val="1"/>
          <dgm:bulletEnabled val="1"/>
        </dgm:presLayoutVars>
      </dgm:prSet>
      <dgm:spPr/>
      <dgm:t>
        <a:bodyPr/>
        <a:lstStyle/>
        <a:p>
          <a:endParaRPr lang="en-US"/>
        </a:p>
      </dgm:t>
    </dgm:pt>
    <dgm:pt modelId="{361A3481-8B6F-4E19-A313-3FE6308DAA9A}" type="pres">
      <dgm:prSet presAssocID="{3A52BF07-B643-4122-B235-CA3E08B8614F}" presName="quadrant3" presStyleLbl="node1" presStyleIdx="2" presStyleCnt="4" custScaleX="85713" custScaleY="84595" custLinFactNeighborX="-2799" custLinFactNeighborY="-9517">
        <dgm:presLayoutVars>
          <dgm:chMax val="1"/>
          <dgm:bulletEnabled val="1"/>
        </dgm:presLayoutVars>
      </dgm:prSet>
      <dgm:spPr/>
      <dgm:t>
        <a:bodyPr/>
        <a:lstStyle/>
        <a:p>
          <a:endParaRPr lang="en-US"/>
        </a:p>
      </dgm:t>
    </dgm:pt>
    <dgm:pt modelId="{57EFA6A5-39CF-4C2D-9641-70BF81558213}" type="pres">
      <dgm:prSet presAssocID="{3A52BF07-B643-4122-B235-CA3E08B8614F}" presName="quadrant4" presStyleLbl="node1" presStyleIdx="3" presStyleCnt="4" custScaleX="86832" custScaleY="82355" custLinFactNeighborX="7277" custLinFactNeighborY="-7837">
        <dgm:presLayoutVars>
          <dgm:chMax val="1"/>
          <dgm:bulletEnabled val="1"/>
        </dgm:presLayoutVars>
      </dgm:prSet>
      <dgm:spPr/>
      <dgm:t>
        <a:bodyPr/>
        <a:lstStyle/>
        <a:p>
          <a:endParaRPr lang="en-US"/>
        </a:p>
      </dgm:t>
    </dgm:pt>
    <dgm:pt modelId="{CFC1E65C-BE95-4253-BCD2-9841B9869FCC}" type="pres">
      <dgm:prSet presAssocID="{3A52BF07-B643-4122-B235-CA3E08B8614F}" presName="quadrantPlaceholder" presStyleCnt="0"/>
      <dgm:spPr/>
    </dgm:pt>
    <dgm:pt modelId="{19C43379-920D-47FA-BFC5-EBDE7DCA0C06}" type="pres">
      <dgm:prSet presAssocID="{3A52BF07-B643-4122-B235-CA3E08B8614F}" presName="center1" presStyleLbl="fgShp" presStyleIdx="0" presStyleCnt="2" custScaleX="119026" custScaleY="135412" custLinFactNeighborX="4825" custLinFactNeighborY="3700"/>
      <dgm:spPr/>
    </dgm:pt>
    <dgm:pt modelId="{C3C8C527-23A8-451E-9C60-36C8BEEA7CD0}" type="pres">
      <dgm:prSet presAssocID="{3A52BF07-B643-4122-B235-CA3E08B8614F}" presName="center2" presStyleLbl="fgShp" presStyleIdx="1" presStyleCnt="2" custScaleX="125460" custScaleY="124314" custLinFactNeighborX="8042" custLinFactNeighborY="-14798"/>
      <dgm:spPr/>
    </dgm:pt>
  </dgm:ptLst>
  <dgm:cxnLst>
    <dgm:cxn modelId="{4F567A66-5C94-4259-A80C-8448755384D4}" srcId="{B06D2207-177E-47E2-AEDA-983F4CF60896}" destId="{5D8FEAD3-7139-4253-8A8A-84E03581B0E4}" srcOrd="0" destOrd="0" parTransId="{B958B011-267A-4DBC-A6F2-378ECBF0363F}" sibTransId="{FCDB2EF9-FD57-4375-A835-C9045DB01BCA}"/>
    <dgm:cxn modelId="{7A178474-38D7-4D35-AC1B-875208C5C4BF}" srcId="{3A52BF07-B643-4122-B235-CA3E08B8614F}" destId="{FC9124CD-ECDE-471A-95C3-D671D5021DF7}" srcOrd="1" destOrd="0" parTransId="{1449849C-1AA0-4CA8-B36E-11633E1F4B2D}" sibTransId="{5C52CDDF-3D4F-4A5D-BBBF-11EF908CFCF6}"/>
    <dgm:cxn modelId="{84F3F20F-F38C-874D-B8FB-643078FE7C0D}" type="presOf" srcId="{5D8FEAD3-7139-4253-8A8A-84E03581B0E4}" destId="{60E9B524-FBB4-4762-AB03-568BAD6F4952}" srcOrd="1" destOrd="0" presId="urn:microsoft.com/office/officeart/2005/8/layout/cycle4"/>
    <dgm:cxn modelId="{F598CDDB-B1E5-4F44-AAD0-F965C8244ED5}" type="presOf" srcId="{9506E298-8C80-4EE1-9B35-2F9A6C294AAA}" destId="{8EDCCE44-3228-45E7-AA9F-0A5669520423}" srcOrd="0" destOrd="1" presId="urn:microsoft.com/office/officeart/2005/8/layout/cycle4"/>
    <dgm:cxn modelId="{2EC90D9E-A565-5341-90BE-C15499008139}" type="presOf" srcId="{A49D0593-2281-4ACC-AC02-2907041052A4}" destId="{474E1BBB-3F98-4C8A-B0AC-FCC5B116A2F0}" srcOrd="1" destOrd="1" presId="urn:microsoft.com/office/officeart/2005/8/layout/cycle4"/>
    <dgm:cxn modelId="{5C37AE27-0AB6-4C1D-8D9F-14B02B63AC3F}" srcId="{D97419BD-306D-4BE8-B009-CBEDD0746DBC}" destId="{A49D0593-2281-4ACC-AC02-2907041052A4}" srcOrd="1" destOrd="0" parTransId="{BD9D08A0-9708-4F02-8ACA-B84E503A311B}" sibTransId="{788A97BF-17B6-43CE-AE73-534EDF2656DD}"/>
    <dgm:cxn modelId="{14381BCC-0BC8-6549-8E0D-F3012AA1C393}" type="presOf" srcId="{8A8AF5B2-F0D3-497B-B613-2CD6CB3A88A8}" destId="{474E1BBB-3F98-4C8A-B0AC-FCC5B116A2F0}" srcOrd="1" destOrd="0" presId="urn:microsoft.com/office/officeart/2005/8/layout/cycle4"/>
    <dgm:cxn modelId="{9B38CE2E-A966-CE47-9B35-69482A801A4B}" type="presOf" srcId="{9506E298-8C80-4EE1-9B35-2F9A6C294AAA}" destId="{B1481DD9-0974-49DE-818D-7C3E3256CBBB}" srcOrd="1" destOrd="1" presId="urn:microsoft.com/office/officeart/2005/8/layout/cycle4"/>
    <dgm:cxn modelId="{5D6326ED-F121-4F1F-922F-D78D59945690}" srcId="{FC9124CD-ECDE-471A-95C3-D671D5021DF7}" destId="{0589017D-7757-4D8E-9F81-48E39B5404F2}" srcOrd="0" destOrd="0" parTransId="{05F078AC-A8D9-4F35-916F-E0CDCFFFE3B9}" sibTransId="{BFAF9BEE-445D-4EA9-972F-0606BEDF5EB2}"/>
    <dgm:cxn modelId="{37384B21-6A68-4685-8AF1-E792A42F41F0}" srcId="{C18CBAFD-07C2-4656-BDE4-A031EAA1018F}" destId="{06604D35-AF4C-49CA-9088-4796235CC2A4}" srcOrd="1" destOrd="0" parTransId="{CA952485-99D3-447E-BC96-3BD8613A6C5E}" sibTransId="{1C03B701-7290-4E14-B418-66C239664234}"/>
    <dgm:cxn modelId="{DDC5902D-387A-984B-A23E-65E726A50940}" type="presOf" srcId="{FC9124CD-ECDE-471A-95C3-D671D5021DF7}" destId="{C1EC0A6A-321F-443D-9631-FFCD8E2D68DF}" srcOrd="0" destOrd="0" presId="urn:microsoft.com/office/officeart/2005/8/layout/cycle4"/>
    <dgm:cxn modelId="{358BA6FD-2703-4047-8EB2-5A7D0FD01981}" type="presOf" srcId="{8A8AF5B2-F0D3-497B-B613-2CD6CB3A88A8}" destId="{5FCF8E85-DA77-4787-AA53-9EDC319267B3}" srcOrd="0" destOrd="0" presId="urn:microsoft.com/office/officeart/2005/8/layout/cycle4"/>
    <dgm:cxn modelId="{AB04937A-1BBD-4C20-BD4E-50871A45A912}" srcId="{3A52BF07-B643-4122-B235-CA3E08B8614F}" destId="{D97419BD-306D-4BE8-B009-CBEDD0746DBC}" srcOrd="0" destOrd="0" parTransId="{195A3C88-C31C-4E54-AF88-D88CBD4E98B4}" sibTransId="{5DDFF473-F89D-48B8-995E-1A031D19A79E}"/>
    <dgm:cxn modelId="{9231F9FC-DF9C-854D-B2A7-C64F3C209AFB}" type="presOf" srcId="{674881F6-ECF2-456B-B41A-CAE670BFEA80}" destId="{05DAD47B-8F12-4D7C-9A9E-6DBCAF2BD280}" srcOrd="0" destOrd="1" presId="urn:microsoft.com/office/officeart/2005/8/layout/cycle4"/>
    <dgm:cxn modelId="{A98AD67F-43BE-2549-BC02-86D0CACE9549}" type="presOf" srcId="{A49D0593-2281-4ACC-AC02-2907041052A4}" destId="{5FCF8E85-DA77-4787-AA53-9EDC319267B3}" srcOrd="0" destOrd="1" presId="urn:microsoft.com/office/officeart/2005/8/layout/cycle4"/>
    <dgm:cxn modelId="{01163D08-C500-4A91-9C9A-D1211C71EED2}" srcId="{3A52BF07-B643-4122-B235-CA3E08B8614F}" destId="{C18CBAFD-07C2-4656-BDE4-A031EAA1018F}" srcOrd="2" destOrd="0" parTransId="{02A0BE23-5F0A-4BDA-88B5-192CEF1E9D17}" sibTransId="{65E69CCC-70D2-4048-8F1E-E42E64D2C3F0}"/>
    <dgm:cxn modelId="{D4B7EAE2-ACD7-412F-BF96-15B1BEF1BB02}" srcId="{3A52BF07-B643-4122-B235-CA3E08B8614F}" destId="{B06D2207-177E-47E2-AEDA-983F4CF60896}" srcOrd="3" destOrd="0" parTransId="{A4BF4882-917D-4BAF-BB11-ECFD8CF0751D}" sibTransId="{FD96C173-97AF-4EF8-88ED-A37D53BBCF0F}"/>
    <dgm:cxn modelId="{5F193392-8F2A-B043-AF51-C321A9FC29C0}" type="presOf" srcId="{5D8FEAD3-7139-4253-8A8A-84E03581B0E4}" destId="{05DAD47B-8F12-4D7C-9A9E-6DBCAF2BD280}" srcOrd="0" destOrd="0" presId="urn:microsoft.com/office/officeart/2005/8/layout/cycle4"/>
    <dgm:cxn modelId="{754597FF-B907-6B43-9375-B490D080268D}" type="presOf" srcId="{3A52BF07-B643-4122-B235-CA3E08B8614F}" destId="{06835F8E-4F50-446C-9475-8E7696996519}" srcOrd="0" destOrd="0" presId="urn:microsoft.com/office/officeart/2005/8/layout/cycle4"/>
    <dgm:cxn modelId="{6001515A-A11D-D44E-8091-9F59F5E5FFD1}" type="presOf" srcId="{9588F9BE-61AF-43B2-9844-A069C349E6BC}" destId="{6AC9D417-3D28-4E91-86AE-080E5361CA9E}" srcOrd="0" destOrd="0" presId="urn:microsoft.com/office/officeart/2005/8/layout/cycle4"/>
    <dgm:cxn modelId="{12C02C19-0F89-6540-B189-BAA9B43BC459}" type="presOf" srcId="{0589017D-7757-4D8E-9F81-48E39B5404F2}" destId="{8EDCCE44-3228-45E7-AA9F-0A5669520423}" srcOrd="0" destOrd="0" presId="urn:microsoft.com/office/officeart/2005/8/layout/cycle4"/>
    <dgm:cxn modelId="{5BD28D0C-329A-BE41-995F-C5886952B7F9}" type="presOf" srcId="{B06D2207-177E-47E2-AEDA-983F4CF60896}" destId="{57EFA6A5-39CF-4C2D-9641-70BF81558213}" srcOrd="0" destOrd="0" presId="urn:microsoft.com/office/officeart/2005/8/layout/cycle4"/>
    <dgm:cxn modelId="{430C074A-FA87-49A8-9C18-254F6F50C44D}" srcId="{C18CBAFD-07C2-4656-BDE4-A031EAA1018F}" destId="{9588F9BE-61AF-43B2-9844-A069C349E6BC}" srcOrd="0" destOrd="0" parTransId="{DCD5EA37-7064-4D89-AC1D-21822FE167BC}" sibTransId="{3B2DEEAE-9A56-492C-B058-82EFF8999215}"/>
    <dgm:cxn modelId="{26936A9F-24CB-2945-A853-779AE5182AB1}" type="presOf" srcId="{D97419BD-306D-4BE8-B009-CBEDD0746DBC}" destId="{D2E0A668-C09F-48E5-AE06-A20CB3FFDD6F}" srcOrd="0" destOrd="0" presId="urn:microsoft.com/office/officeart/2005/8/layout/cycle4"/>
    <dgm:cxn modelId="{B89CE72B-5717-44F0-9A7A-EFBB0FE3F6B9}" srcId="{FC9124CD-ECDE-471A-95C3-D671D5021DF7}" destId="{9506E298-8C80-4EE1-9B35-2F9A6C294AAA}" srcOrd="1" destOrd="0" parTransId="{0A9AD5B6-7DB0-4631-9DC3-7A63AE5B94F1}" sibTransId="{8634CAEF-4113-4E4B-91A5-21E8C02F5760}"/>
    <dgm:cxn modelId="{747156A4-8019-4512-958F-B4E642FB5308}" srcId="{B06D2207-177E-47E2-AEDA-983F4CF60896}" destId="{674881F6-ECF2-456B-B41A-CAE670BFEA80}" srcOrd="1" destOrd="0" parTransId="{021DBD0C-2159-416B-BAB0-96AD8CC9B6B3}" sibTransId="{7890CC9A-384E-4C6E-99F0-4A6843999B98}"/>
    <dgm:cxn modelId="{CABB252C-6E33-2D4C-AC59-B0754EEFCB0E}" type="presOf" srcId="{9588F9BE-61AF-43B2-9844-A069C349E6BC}" destId="{BDA1C51C-B953-4DF7-81A0-9C4722CAD75C}" srcOrd="1" destOrd="0" presId="urn:microsoft.com/office/officeart/2005/8/layout/cycle4"/>
    <dgm:cxn modelId="{9C523557-AAB4-4467-A7A2-0BCE804B1F22}" srcId="{D97419BD-306D-4BE8-B009-CBEDD0746DBC}" destId="{8A8AF5B2-F0D3-497B-B613-2CD6CB3A88A8}" srcOrd="0" destOrd="0" parTransId="{E9EEB675-784B-4FC4-A572-6B8FA0692B67}" sibTransId="{268FEAE6-B329-4414-8E7B-A0B8574B218B}"/>
    <dgm:cxn modelId="{114277B5-E335-A748-BD57-09C0B5F552B7}" type="presOf" srcId="{06604D35-AF4C-49CA-9088-4796235CC2A4}" destId="{BDA1C51C-B953-4DF7-81A0-9C4722CAD75C}" srcOrd="1" destOrd="1" presId="urn:microsoft.com/office/officeart/2005/8/layout/cycle4"/>
    <dgm:cxn modelId="{F8E0E8D1-B546-6047-A5A1-A59997DBD30B}" type="presOf" srcId="{C18CBAFD-07C2-4656-BDE4-A031EAA1018F}" destId="{361A3481-8B6F-4E19-A313-3FE6308DAA9A}" srcOrd="0" destOrd="0" presId="urn:microsoft.com/office/officeart/2005/8/layout/cycle4"/>
    <dgm:cxn modelId="{BEE87E9C-3A4C-394D-85A9-E8D9DF98DAC2}" type="presOf" srcId="{06604D35-AF4C-49CA-9088-4796235CC2A4}" destId="{6AC9D417-3D28-4E91-86AE-080E5361CA9E}" srcOrd="0" destOrd="1" presId="urn:microsoft.com/office/officeart/2005/8/layout/cycle4"/>
    <dgm:cxn modelId="{9D3DD92A-5EAA-3445-AE7F-F9CC6E074FE6}" type="presOf" srcId="{0589017D-7757-4D8E-9F81-48E39B5404F2}" destId="{B1481DD9-0974-49DE-818D-7C3E3256CBBB}" srcOrd="1" destOrd="0" presId="urn:microsoft.com/office/officeart/2005/8/layout/cycle4"/>
    <dgm:cxn modelId="{56187F0B-EC75-BA44-8134-9BC0CB13E299}" type="presOf" srcId="{674881F6-ECF2-456B-B41A-CAE670BFEA80}" destId="{60E9B524-FBB4-4762-AB03-568BAD6F4952}" srcOrd="1" destOrd="1" presId="urn:microsoft.com/office/officeart/2005/8/layout/cycle4"/>
    <dgm:cxn modelId="{85A6F1FB-CA29-3E4B-9493-639D121D40A3}" type="presParOf" srcId="{06835F8E-4F50-446C-9475-8E7696996519}" destId="{E9806BB1-554A-4B4A-BE63-81994A2E8E6E}" srcOrd="0" destOrd="0" presId="urn:microsoft.com/office/officeart/2005/8/layout/cycle4"/>
    <dgm:cxn modelId="{05820484-579C-8245-8D35-60E9298E0897}" type="presParOf" srcId="{E9806BB1-554A-4B4A-BE63-81994A2E8E6E}" destId="{A1AF9EB0-3DCD-4585-8036-E475CBDF254A}" srcOrd="0" destOrd="0" presId="urn:microsoft.com/office/officeart/2005/8/layout/cycle4"/>
    <dgm:cxn modelId="{6B688D3E-EF2E-CF46-993F-5FEFFC952384}" type="presParOf" srcId="{A1AF9EB0-3DCD-4585-8036-E475CBDF254A}" destId="{5FCF8E85-DA77-4787-AA53-9EDC319267B3}" srcOrd="0" destOrd="0" presId="urn:microsoft.com/office/officeart/2005/8/layout/cycle4"/>
    <dgm:cxn modelId="{49F4FE7B-DE47-E946-BBDF-3C0141EA995C}" type="presParOf" srcId="{A1AF9EB0-3DCD-4585-8036-E475CBDF254A}" destId="{474E1BBB-3F98-4C8A-B0AC-FCC5B116A2F0}" srcOrd="1" destOrd="0" presId="urn:microsoft.com/office/officeart/2005/8/layout/cycle4"/>
    <dgm:cxn modelId="{FCA0AE3F-481D-324A-B4F8-F4E16FE61EF3}" type="presParOf" srcId="{E9806BB1-554A-4B4A-BE63-81994A2E8E6E}" destId="{3A5D2274-CA4D-4A71-9991-C8F1834262F7}" srcOrd="1" destOrd="0" presId="urn:microsoft.com/office/officeart/2005/8/layout/cycle4"/>
    <dgm:cxn modelId="{1E2B7263-0979-1343-8322-2C06622F7E56}" type="presParOf" srcId="{3A5D2274-CA4D-4A71-9991-C8F1834262F7}" destId="{8EDCCE44-3228-45E7-AA9F-0A5669520423}" srcOrd="0" destOrd="0" presId="urn:microsoft.com/office/officeart/2005/8/layout/cycle4"/>
    <dgm:cxn modelId="{D65D5FEF-C939-2F44-B584-70E7E036E9CE}" type="presParOf" srcId="{3A5D2274-CA4D-4A71-9991-C8F1834262F7}" destId="{B1481DD9-0974-49DE-818D-7C3E3256CBBB}" srcOrd="1" destOrd="0" presId="urn:microsoft.com/office/officeart/2005/8/layout/cycle4"/>
    <dgm:cxn modelId="{1DB83FA4-3861-4942-834B-F463BB56D427}" type="presParOf" srcId="{E9806BB1-554A-4B4A-BE63-81994A2E8E6E}" destId="{6EA79255-6314-40D4-8E3B-309EE56DE76C}" srcOrd="2" destOrd="0" presId="urn:microsoft.com/office/officeart/2005/8/layout/cycle4"/>
    <dgm:cxn modelId="{8F8F2191-DCBC-F14D-BABC-10024CEDF40D}" type="presParOf" srcId="{6EA79255-6314-40D4-8E3B-309EE56DE76C}" destId="{6AC9D417-3D28-4E91-86AE-080E5361CA9E}" srcOrd="0" destOrd="0" presId="urn:microsoft.com/office/officeart/2005/8/layout/cycle4"/>
    <dgm:cxn modelId="{1149F012-9E3B-D240-8F73-93A12168BCB7}" type="presParOf" srcId="{6EA79255-6314-40D4-8E3B-309EE56DE76C}" destId="{BDA1C51C-B953-4DF7-81A0-9C4722CAD75C}" srcOrd="1" destOrd="0" presId="urn:microsoft.com/office/officeart/2005/8/layout/cycle4"/>
    <dgm:cxn modelId="{27B0C29F-F6C4-5B4F-A541-5E5ED3E5573C}" type="presParOf" srcId="{E9806BB1-554A-4B4A-BE63-81994A2E8E6E}" destId="{B4247EEA-358A-4BF5-868E-7F9150D41F47}" srcOrd="3" destOrd="0" presId="urn:microsoft.com/office/officeart/2005/8/layout/cycle4"/>
    <dgm:cxn modelId="{6370A59D-C687-7542-AEFF-21FA98F11782}" type="presParOf" srcId="{B4247EEA-358A-4BF5-868E-7F9150D41F47}" destId="{05DAD47B-8F12-4D7C-9A9E-6DBCAF2BD280}" srcOrd="0" destOrd="0" presId="urn:microsoft.com/office/officeart/2005/8/layout/cycle4"/>
    <dgm:cxn modelId="{91E8157D-EB92-BE49-98F1-C53596FB4FC0}" type="presParOf" srcId="{B4247EEA-358A-4BF5-868E-7F9150D41F47}" destId="{60E9B524-FBB4-4762-AB03-568BAD6F4952}" srcOrd="1" destOrd="0" presId="urn:microsoft.com/office/officeart/2005/8/layout/cycle4"/>
    <dgm:cxn modelId="{AC06EF09-C975-D349-AB3C-E675363692B7}" type="presParOf" srcId="{E9806BB1-554A-4B4A-BE63-81994A2E8E6E}" destId="{88651077-362C-4577-9678-C509C9146016}" srcOrd="4" destOrd="0" presId="urn:microsoft.com/office/officeart/2005/8/layout/cycle4"/>
    <dgm:cxn modelId="{7A7978F6-0782-4A40-A417-528EC99BF720}" type="presParOf" srcId="{06835F8E-4F50-446C-9475-8E7696996519}" destId="{1D2B79A2-47B8-483C-8B8B-09AEE630F520}" srcOrd="1" destOrd="0" presId="urn:microsoft.com/office/officeart/2005/8/layout/cycle4"/>
    <dgm:cxn modelId="{A81AA6F2-E0B5-C642-AE42-0793EFA6AEC7}" type="presParOf" srcId="{1D2B79A2-47B8-483C-8B8B-09AEE630F520}" destId="{D2E0A668-C09F-48E5-AE06-A20CB3FFDD6F}" srcOrd="0" destOrd="0" presId="urn:microsoft.com/office/officeart/2005/8/layout/cycle4"/>
    <dgm:cxn modelId="{43A850F4-5A98-6546-8A06-6365C0A260CC}" type="presParOf" srcId="{1D2B79A2-47B8-483C-8B8B-09AEE630F520}" destId="{C1EC0A6A-321F-443D-9631-FFCD8E2D68DF}" srcOrd="1" destOrd="0" presId="urn:microsoft.com/office/officeart/2005/8/layout/cycle4"/>
    <dgm:cxn modelId="{E653433E-51BD-C344-9032-27E9CB9F0336}" type="presParOf" srcId="{1D2B79A2-47B8-483C-8B8B-09AEE630F520}" destId="{361A3481-8B6F-4E19-A313-3FE6308DAA9A}" srcOrd="2" destOrd="0" presId="urn:microsoft.com/office/officeart/2005/8/layout/cycle4"/>
    <dgm:cxn modelId="{F415D63B-2856-C54F-A436-08115006D4C3}" type="presParOf" srcId="{1D2B79A2-47B8-483C-8B8B-09AEE630F520}" destId="{57EFA6A5-39CF-4C2D-9641-70BF81558213}" srcOrd="3" destOrd="0" presId="urn:microsoft.com/office/officeart/2005/8/layout/cycle4"/>
    <dgm:cxn modelId="{AD661CCD-5B0C-9E42-B014-3AECFFEEFEFD}" type="presParOf" srcId="{1D2B79A2-47B8-483C-8B8B-09AEE630F520}" destId="{CFC1E65C-BE95-4253-BCD2-9841B9869FCC}" srcOrd="4" destOrd="0" presId="urn:microsoft.com/office/officeart/2005/8/layout/cycle4"/>
    <dgm:cxn modelId="{03EC1849-227C-4E4C-AE41-47153DB06CD4}" type="presParOf" srcId="{06835F8E-4F50-446C-9475-8E7696996519}" destId="{19C43379-920D-47FA-BFC5-EBDE7DCA0C06}" srcOrd="2" destOrd="0" presId="urn:microsoft.com/office/officeart/2005/8/layout/cycle4"/>
    <dgm:cxn modelId="{0C2A364A-BEA5-144B-8913-A5D2DCAADE9E}" type="presParOf" srcId="{06835F8E-4F50-446C-9475-8E7696996519}" destId="{C3C8C527-23A8-451E-9C60-36C8BEEA7CD0}" srcOrd="3" destOrd="0" presId="urn:microsoft.com/office/officeart/2005/8/layout/cycle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9DC161F-3C33-4FFF-B002-FF49C8975350}">
      <dsp:nvSpPr>
        <dsp:cNvPr id="0" name=""/>
        <dsp:cNvSpPr/>
      </dsp:nvSpPr>
      <dsp:spPr>
        <a:xfrm>
          <a:off x="1110146" y="791058"/>
          <a:ext cx="1970707" cy="1970707"/>
        </a:xfrm>
        <a:prstGeom prst="ellipse">
          <a:avLst/>
        </a:prstGeom>
        <a:gradFill rotWithShape="0">
          <a:gsLst>
            <a:gs pos="0">
              <a:schemeClr val="accent2">
                <a:alpha val="50000"/>
                <a:hueOff val="0"/>
                <a:satOff val="0"/>
                <a:lumOff val="0"/>
                <a:alphaOff val="0"/>
                <a:shade val="15000"/>
                <a:satMod val="180000"/>
              </a:schemeClr>
            </a:gs>
            <a:gs pos="50000">
              <a:schemeClr val="accent2">
                <a:alpha val="50000"/>
                <a:hueOff val="0"/>
                <a:satOff val="0"/>
                <a:lumOff val="0"/>
                <a:alphaOff val="0"/>
                <a:shade val="45000"/>
                <a:satMod val="170000"/>
              </a:schemeClr>
            </a:gs>
            <a:gs pos="70000">
              <a:schemeClr val="accent2">
                <a:alpha val="50000"/>
                <a:hueOff val="0"/>
                <a:satOff val="0"/>
                <a:lumOff val="0"/>
                <a:alphaOff val="0"/>
                <a:tint val="99000"/>
                <a:shade val="65000"/>
                <a:satMod val="155000"/>
              </a:schemeClr>
            </a:gs>
            <a:gs pos="100000">
              <a:schemeClr val="accent2">
                <a:alpha val="50000"/>
                <a:hueOff val="0"/>
                <a:satOff val="0"/>
                <a:lumOff val="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alpha val="50000"/>
              <a:hueOff val="0"/>
              <a:satOff val="0"/>
              <a:lumOff val="0"/>
              <a:alphaOff val="0"/>
              <a:satMod val="30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a:t>TVA Workforce Planning Model</a:t>
          </a:r>
        </a:p>
      </dsp:txBody>
      <dsp:txXfrm>
        <a:off x="1110146" y="791058"/>
        <a:ext cx="1970707" cy="1970707"/>
      </dsp:txXfrm>
    </dsp:sp>
    <dsp:sp modelId="{9A58E3A3-D45C-4223-961A-03576BE308B5}">
      <dsp:nvSpPr>
        <dsp:cNvPr id="0" name=""/>
        <dsp:cNvSpPr/>
      </dsp:nvSpPr>
      <dsp:spPr>
        <a:xfrm>
          <a:off x="1602823" y="351"/>
          <a:ext cx="985353" cy="985353"/>
        </a:xfrm>
        <a:prstGeom prst="ellipse">
          <a:avLst/>
        </a:prstGeom>
        <a:gradFill rotWithShape="0">
          <a:gsLst>
            <a:gs pos="0">
              <a:schemeClr val="accent2">
                <a:alpha val="50000"/>
                <a:hueOff val="-2016319"/>
                <a:satOff val="877"/>
                <a:lumOff val="255"/>
                <a:alphaOff val="0"/>
                <a:shade val="15000"/>
                <a:satMod val="180000"/>
              </a:schemeClr>
            </a:gs>
            <a:gs pos="50000">
              <a:schemeClr val="accent2">
                <a:alpha val="50000"/>
                <a:hueOff val="-2016319"/>
                <a:satOff val="877"/>
                <a:lumOff val="255"/>
                <a:alphaOff val="0"/>
                <a:shade val="45000"/>
                <a:satMod val="170000"/>
              </a:schemeClr>
            </a:gs>
            <a:gs pos="70000">
              <a:schemeClr val="accent2">
                <a:alpha val="50000"/>
                <a:hueOff val="-2016319"/>
                <a:satOff val="877"/>
                <a:lumOff val="255"/>
                <a:alphaOff val="0"/>
                <a:tint val="99000"/>
                <a:shade val="65000"/>
                <a:satMod val="155000"/>
              </a:schemeClr>
            </a:gs>
            <a:gs pos="100000">
              <a:schemeClr val="accent2">
                <a:alpha val="50000"/>
                <a:hueOff val="-2016319"/>
                <a:satOff val="877"/>
                <a:lumOff val="25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alpha val="50000"/>
              <a:hueOff val="-2016319"/>
              <a:satOff val="877"/>
              <a:lumOff val="255"/>
              <a:alphaOff val="0"/>
              <a:satMod val="30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a:t>Recruiting</a:t>
          </a:r>
        </a:p>
      </dsp:txBody>
      <dsp:txXfrm>
        <a:off x="1602823" y="351"/>
        <a:ext cx="985353" cy="985353"/>
      </dsp:txXfrm>
    </dsp:sp>
    <dsp:sp modelId="{9CDEE12E-32FC-41A6-ACA2-4800B2F088BD}">
      <dsp:nvSpPr>
        <dsp:cNvPr id="0" name=""/>
        <dsp:cNvSpPr/>
      </dsp:nvSpPr>
      <dsp:spPr>
        <a:xfrm>
          <a:off x="2357177" y="245456"/>
          <a:ext cx="985353" cy="985353"/>
        </a:xfrm>
        <a:prstGeom prst="ellipse">
          <a:avLst/>
        </a:prstGeom>
        <a:gradFill rotWithShape="0">
          <a:gsLst>
            <a:gs pos="0">
              <a:schemeClr val="accent2">
                <a:alpha val="50000"/>
                <a:hueOff val="-4032637"/>
                <a:satOff val="1754"/>
                <a:lumOff val="510"/>
                <a:alphaOff val="0"/>
                <a:shade val="15000"/>
                <a:satMod val="180000"/>
              </a:schemeClr>
            </a:gs>
            <a:gs pos="50000">
              <a:schemeClr val="accent2">
                <a:alpha val="50000"/>
                <a:hueOff val="-4032637"/>
                <a:satOff val="1754"/>
                <a:lumOff val="510"/>
                <a:alphaOff val="0"/>
                <a:shade val="45000"/>
                <a:satMod val="170000"/>
              </a:schemeClr>
            </a:gs>
            <a:gs pos="70000">
              <a:schemeClr val="accent2">
                <a:alpha val="50000"/>
                <a:hueOff val="-4032637"/>
                <a:satOff val="1754"/>
                <a:lumOff val="510"/>
                <a:alphaOff val="0"/>
                <a:tint val="99000"/>
                <a:shade val="65000"/>
                <a:satMod val="155000"/>
              </a:schemeClr>
            </a:gs>
            <a:gs pos="100000">
              <a:schemeClr val="accent2">
                <a:alpha val="50000"/>
                <a:hueOff val="-4032637"/>
                <a:satOff val="1754"/>
                <a:lumOff val="51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alpha val="50000"/>
              <a:hueOff val="-4032637"/>
              <a:satOff val="1754"/>
              <a:lumOff val="510"/>
              <a:alphaOff val="0"/>
              <a:satMod val="30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a:t>Developing</a:t>
          </a:r>
        </a:p>
      </dsp:txBody>
      <dsp:txXfrm>
        <a:off x="2357177" y="245456"/>
        <a:ext cx="985353" cy="985353"/>
      </dsp:txXfrm>
    </dsp:sp>
    <dsp:sp modelId="{216958A5-392A-4004-8751-F86186D00D8B}">
      <dsp:nvSpPr>
        <dsp:cNvPr id="0" name=""/>
        <dsp:cNvSpPr/>
      </dsp:nvSpPr>
      <dsp:spPr>
        <a:xfrm>
          <a:off x="2823393" y="887148"/>
          <a:ext cx="985353" cy="985353"/>
        </a:xfrm>
        <a:prstGeom prst="ellipse">
          <a:avLst/>
        </a:prstGeom>
        <a:gradFill rotWithShape="0">
          <a:gsLst>
            <a:gs pos="0">
              <a:schemeClr val="accent2">
                <a:alpha val="50000"/>
                <a:hueOff val="-6048956"/>
                <a:satOff val="2631"/>
                <a:lumOff val="765"/>
                <a:alphaOff val="0"/>
                <a:shade val="15000"/>
                <a:satMod val="180000"/>
              </a:schemeClr>
            </a:gs>
            <a:gs pos="50000">
              <a:schemeClr val="accent2">
                <a:alpha val="50000"/>
                <a:hueOff val="-6048956"/>
                <a:satOff val="2631"/>
                <a:lumOff val="765"/>
                <a:alphaOff val="0"/>
                <a:shade val="45000"/>
                <a:satMod val="170000"/>
              </a:schemeClr>
            </a:gs>
            <a:gs pos="70000">
              <a:schemeClr val="accent2">
                <a:alpha val="50000"/>
                <a:hueOff val="-6048956"/>
                <a:satOff val="2631"/>
                <a:lumOff val="765"/>
                <a:alphaOff val="0"/>
                <a:tint val="99000"/>
                <a:shade val="65000"/>
                <a:satMod val="155000"/>
              </a:schemeClr>
            </a:gs>
            <a:gs pos="100000">
              <a:schemeClr val="accent2">
                <a:alpha val="50000"/>
                <a:hueOff val="-6048956"/>
                <a:satOff val="2631"/>
                <a:lumOff val="76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alpha val="50000"/>
              <a:hueOff val="-6048956"/>
              <a:satOff val="2631"/>
              <a:lumOff val="765"/>
              <a:alphaOff val="0"/>
              <a:satMod val="30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a:t>Training</a:t>
          </a:r>
        </a:p>
      </dsp:txBody>
      <dsp:txXfrm>
        <a:off x="2823393" y="887148"/>
        <a:ext cx="985353" cy="985353"/>
      </dsp:txXfrm>
    </dsp:sp>
    <dsp:sp modelId="{5A86F425-91BC-4329-AB01-834B08A2AA93}">
      <dsp:nvSpPr>
        <dsp:cNvPr id="0" name=""/>
        <dsp:cNvSpPr/>
      </dsp:nvSpPr>
      <dsp:spPr>
        <a:xfrm>
          <a:off x="2823393" y="1680323"/>
          <a:ext cx="985353" cy="985353"/>
        </a:xfrm>
        <a:prstGeom prst="ellipse">
          <a:avLst/>
        </a:prstGeom>
        <a:gradFill rotWithShape="0">
          <a:gsLst>
            <a:gs pos="0">
              <a:schemeClr val="accent2">
                <a:alpha val="50000"/>
                <a:hueOff val="-8065275"/>
                <a:satOff val="3508"/>
                <a:lumOff val="1020"/>
                <a:alphaOff val="0"/>
                <a:shade val="15000"/>
                <a:satMod val="180000"/>
              </a:schemeClr>
            </a:gs>
            <a:gs pos="50000">
              <a:schemeClr val="accent2">
                <a:alpha val="50000"/>
                <a:hueOff val="-8065275"/>
                <a:satOff val="3508"/>
                <a:lumOff val="1020"/>
                <a:alphaOff val="0"/>
                <a:shade val="45000"/>
                <a:satMod val="170000"/>
              </a:schemeClr>
            </a:gs>
            <a:gs pos="70000">
              <a:schemeClr val="accent2">
                <a:alpha val="50000"/>
                <a:hueOff val="-8065275"/>
                <a:satOff val="3508"/>
                <a:lumOff val="1020"/>
                <a:alphaOff val="0"/>
                <a:tint val="99000"/>
                <a:shade val="65000"/>
                <a:satMod val="155000"/>
              </a:schemeClr>
            </a:gs>
            <a:gs pos="100000">
              <a:schemeClr val="accent2">
                <a:alpha val="50000"/>
                <a:hueOff val="-8065275"/>
                <a:satOff val="3508"/>
                <a:lumOff val="102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alpha val="50000"/>
              <a:hueOff val="-8065275"/>
              <a:satOff val="3508"/>
              <a:lumOff val="1020"/>
              <a:alphaOff val="0"/>
              <a:satMod val="30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a:t>Retention</a:t>
          </a:r>
        </a:p>
      </dsp:txBody>
      <dsp:txXfrm>
        <a:off x="2823393" y="1680323"/>
        <a:ext cx="985353" cy="985353"/>
      </dsp:txXfrm>
    </dsp:sp>
    <dsp:sp modelId="{3E4D0553-491E-4B07-80FE-6320D196528F}">
      <dsp:nvSpPr>
        <dsp:cNvPr id="0" name=""/>
        <dsp:cNvSpPr/>
      </dsp:nvSpPr>
      <dsp:spPr>
        <a:xfrm>
          <a:off x="2357177" y="2322014"/>
          <a:ext cx="985353" cy="985353"/>
        </a:xfrm>
        <a:prstGeom prst="ellipse">
          <a:avLst/>
        </a:prstGeom>
        <a:gradFill rotWithShape="0">
          <a:gsLst>
            <a:gs pos="0">
              <a:schemeClr val="accent2">
                <a:alpha val="50000"/>
                <a:hueOff val="-10081594"/>
                <a:satOff val="4384"/>
                <a:lumOff val="1275"/>
                <a:alphaOff val="0"/>
                <a:shade val="15000"/>
                <a:satMod val="180000"/>
              </a:schemeClr>
            </a:gs>
            <a:gs pos="50000">
              <a:schemeClr val="accent2">
                <a:alpha val="50000"/>
                <a:hueOff val="-10081594"/>
                <a:satOff val="4384"/>
                <a:lumOff val="1275"/>
                <a:alphaOff val="0"/>
                <a:shade val="45000"/>
                <a:satMod val="170000"/>
              </a:schemeClr>
            </a:gs>
            <a:gs pos="70000">
              <a:schemeClr val="accent2">
                <a:alpha val="50000"/>
                <a:hueOff val="-10081594"/>
                <a:satOff val="4384"/>
                <a:lumOff val="1275"/>
                <a:alphaOff val="0"/>
                <a:tint val="99000"/>
                <a:shade val="65000"/>
                <a:satMod val="155000"/>
              </a:schemeClr>
            </a:gs>
            <a:gs pos="100000">
              <a:schemeClr val="accent2">
                <a:alpha val="50000"/>
                <a:hueOff val="-10081594"/>
                <a:satOff val="4384"/>
                <a:lumOff val="127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alpha val="50000"/>
              <a:hueOff val="-10081594"/>
              <a:satOff val="4384"/>
              <a:lumOff val="1275"/>
              <a:alphaOff val="0"/>
              <a:satMod val="30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a:t>Succession</a:t>
          </a:r>
          <a:r>
            <a:rPr lang="en-US" sz="700" kern="1200" dirty="0"/>
            <a:t> </a:t>
          </a:r>
          <a:r>
            <a:rPr lang="en-US" sz="800" b="1" kern="1200" dirty="0"/>
            <a:t>Planning</a:t>
          </a:r>
        </a:p>
      </dsp:txBody>
      <dsp:txXfrm>
        <a:off x="2357177" y="2322014"/>
        <a:ext cx="985353" cy="985353"/>
      </dsp:txXfrm>
    </dsp:sp>
    <dsp:sp modelId="{F19FFEC4-20DD-4C16-A339-2B9FCD9847D7}">
      <dsp:nvSpPr>
        <dsp:cNvPr id="0" name=""/>
        <dsp:cNvSpPr/>
      </dsp:nvSpPr>
      <dsp:spPr>
        <a:xfrm>
          <a:off x="1602823" y="2567119"/>
          <a:ext cx="985353" cy="985353"/>
        </a:xfrm>
        <a:prstGeom prst="ellipse">
          <a:avLst/>
        </a:prstGeom>
        <a:gradFill rotWithShape="0">
          <a:gsLst>
            <a:gs pos="0">
              <a:schemeClr val="accent2">
                <a:alpha val="50000"/>
                <a:hueOff val="-12097913"/>
                <a:satOff val="5261"/>
                <a:lumOff val="1530"/>
                <a:alphaOff val="0"/>
                <a:shade val="15000"/>
                <a:satMod val="180000"/>
              </a:schemeClr>
            </a:gs>
            <a:gs pos="50000">
              <a:schemeClr val="accent2">
                <a:alpha val="50000"/>
                <a:hueOff val="-12097913"/>
                <a:satOff val="5261"/>
                <a:lumOff val="1530"/>
                <a:alphaOff val="0"/>
                <a:shade val="45000"/>
                <a:satMod val="170000"/>
              </a:schemeClr>
            </a:gs>
            <a:gs pos="70000">
              <a:schemeClr val="accent2">
                <a:alpha val="50000"/>
                <a:hueOff val="-12097913"/>
                <a:satOff val="5261"/>
                <a:lumOff val="1530"/>
                <a:alphaOff val="0"/>
                <a:tint val="99000"/>
                <a:shade val="65000"/>
                <a:satMod val="155000"/>
              </a:schemeClr>
            </a:gs>
            <a:gs pos="100000">
              <a:schemeClr val="accent2">
                <a:alpha val="50000"/>
                <a:hueOff val="-12097913"/>
                <a:satOff val="5261"/>
                <a:lumOff val="153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alpha val="50000"/>
              <a:hueOff val="-12097913"/>
              <a:satOff val="5261"/>
              <a:lumOff val="1530"/>
              <a:alphaOff val="0"/>
              <a:satMod val="30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a:t>Mission Statement</a:t>
          </a:r>
        </a:p>
      </dsp:txBody>
      <dsp:txXfrm>
        <a:off x="1602823" y="2567119"/>
        <a:ext cx="985353" cy="985353"/>
      </dsp:txXfrm>
    </dsp:sp>
    <dsp:sp modelId="{C78E301B-D884-4CE8-9F80-B30EF6D1A53A}">
      <dsp:nvSpPr>
        <dsp:cNvPr id="0" name=""/>
        <dsp:cNvSpPr/>
      </dsp:nvSpPr>
      <dsp:spPr>
        <a:xfrm>
          <a:off x="778834" y="2322014"/>
          <a:ext cx="1124623" cy="985353"/>
        </a:xfrm>
        <a:prstGeom prst="ellipse">
          <a:avLst/>
        </a:prstGeom>
        <a:gradFill rotWithShape="0">
          <a:gsLst>
            <a:gs pos="0">
              <a:schemeClr val="accent2">
                <a:alpha val="50000"/>
                <a:hueOff val="-14114231"/>
                <a:satOff val="6138"/>
                <a:lumOff val="1785"/>
                <a:alphaOff val="0"/>
                <a:shade val="15000"/>
                <a:satMod val="180000"/>
              </a:schemeClr>
            </a:gs>
            <a:gs pos="50000">
              <a:schemeClr val="accent2">
                <a:alpha val="50000"/>
                <a:hueOff val="-14114231"/>
                <a:satOff val="6138"/>
                <a:lumOff val="1785"/>
                <a:alphaOff val="0"/>
                <a:shade val="45000"/>
                <a:satMod val="170000"/>
              </a:schemeClr>
            </a:gs>
            <a:gs pos="70000">
              <a:schemeClr val="accent2">
                <a:alpha val="50000"/>
                <a:hueOff val="-14114231"/>
                <a:satOff val="6138"/>
                <a:lumOff val="1785"/>
                <a:alphaOff val="0"/>
                <a:tint val="99000"/>
                <a:shade val="65000"/>
                <a:satMod val="155000"/>
              </a:schemeClr>
            </a:gs>
            <a:gs pos="100000">
              <a:schemeClr val="accent2">
                <a:alpha val="50000"/>
                <a:hueOff val="-14114231"/>
                <a:satOff val="6138"/>
                <a:lumOff val="178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alpha val="50000"/>
              <a:hueOff val="-14114231"/>
              <a:satOff val="6138"/>
              <a:lumOff val="1785"/>
              <a:alphaOff val="0"/>
              <a:satMod val="30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a:t>Vision &amp; Values</a:t>
          </a:r>
        </a:p>
      </dsp:txBody>
      <dsp:txXfrm>
        <a:off x="778834" y="2322014"/>
        <a:ext cx="1124623" cy="985353"/>
      </dsp:txXfrm>
    </dsp:sp>
    <dsp:sp modelId="{57BEFD1D-77E8-42F4-A126-1171A7562CA3}">
      <dsp:nvSpPr>
        <dsp:cNvPr id="0" name=""/>
        <dsp:cNvSpPr/>
      </dsp:nvSpPr>
      <dsp:spPr>
        <a:xfrm>
          <a:off x="394254" y="1680322"/>
          <a:ext cx="985353" cy="985353"/>
        </a:xfrm>
        <a:prstGeom prst="ellipse">
          <a:avLst/>
        </a:prstGeom>
        <a:gradFill rotWithShape="0">
          <a:gsLst>
            <a:gs pos="0">
              <a:schemeClr val="accent2">
                <a:alpha val="50000"/>
                <a:hueOff val="-16130550"/>
                <a:satOff val="7015"/>
                <a:lumOff val="2040"/>
                <a:alphaOff val="0"/>
                <a:shade val="15000"/>
                <a:satMod val="180000"/>
              </a:schemeClr>
            </a:gs>
            <a:gs pos="50000">
              <a:schemeClr val="accent2">
                <a:alpha val="50000"/>
                <a:hueOff val="-16130550"/>
                <a:satOff val="7015"/>
                <a:lumOff val="2040"/>
                <a:alphaOff val="0"/>
                <a:shade val="45000"/>
                <a:satMod val="170000"/>
              </a:schemeClr>
            </a:gs>
            <a:gs pos="70000">
              <a:schemeClr val="accent2">
                <a:alpha val="50000"/>
                <a:hueOff val="-16130550"/>
                <a:satOff val="7015"/>
                <a:lumOff val="2040"/>
                <a:alphaOff val="0"/>
                <a:tint val="99000"/>
                <a:shade val="65000"/>
                <a:satMod val="155000"/>
              </a:schemeClr>
            </a:gs>
            <a:gs pos="100000">
              <a:schemeClr val="accent2">
                <a:alpha val="50000"/>
                <a:hueOff val="-16130550"/>
                <a:satOff val="7015"/>
                <a:lumOff val="204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alpha val="50000"/>
              <a:hueOff val="-16130550"/>
              <a:satOff val="7015"/>
              <a:lumOff val="2040"/>
              <a:alphaOff val="0"/>
              <a:satMod val="30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a:t>Goals &amp; Objectives</a:t>
          </a:r>
        </a:p>
      </dsp:txBody>
      <dsp:txXfrm>
        <a:off x="394254" y="1680322"/>
        <a:ext cx="985353" cy="985353"/>
      </dsp:txXfrm>
    </dsp:sp>
    <dsp:sp modelId="{FF9934A7-B37F-441E-B296-AE006172F01C}">
      <dsp:nvSpPr>
        <dsp:cNvPr id="0" name=""/>
        <dsp:cNvSpPr/>
      </dsp:nvSpPr>
      <dsp:spPr>
        <a:xfrm>
          <a:off x="382252" y="887148"/>
          <a:ext cx="985353" cy="985353"/>
        </a:xfrm>
        <a:prstGeom prst="ellipse">
          <a:avLst/>
        </a:prstGeom>
        <a:gradFill rotWithShape="0">
          <a:gsLst>
            <a:gs pos="0">
              <a:schemeClr val="accent2">
                <a:alpha val="50000"/>
                <a:hueOff val="-18146869"/>
                <a:satOff val="7892"/>
                <a:lumOff val="2295"/>
                <a:alphaOff val="0"/>
                <a:shade val="15000"/>
                <a:satMod val="180000"/>
              </a:schemeClr>
            </a:gs>
            <a:gs pos="50000">
              <a:schemeClr val="accent2">
                <a:alpha val="50000"/>
                <a:hueOff val="-18146869"/>
                <a:satOff val="7892"/>
                <a:lumOff val="2295"/>
                <a:alphaOff val="0"/>
                <a:shade val="45000"/>
                <a:satMod val="170000"/>
              </a:schemeClr>
            </a:gs>
            <a:gs pos="70000">
              <a:schemeClr val="accent2">
                <a:alpha val="50000"/>
                <a:hueOff val="-18146869"/>
                <a:satOff val="7892"/>
                <a:lumOff val="2295"/>
                <a:alphaOff val="0"/>
                <a:tint val="99000"/>
                <a:shade val="65000"/>
                <a:satMod val="155000"/>
              </a:schemeClr>
            </a:gs>
            <a:gs pos="100000">
              <a:schemeClr val="accent2">
                <a:alpha val="50000"/>
                <a:hueOff val="-18146869"/>
                <a:satOff val="7892"/>
                <a:lumOff val="2295"/>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alpha val="50000"/>
              <a:hueOff val="-18146869"/>
              <a:satOff val="7892"/>
              <a:lumOff val="2295"/>
              <a:alphaOff val="0"/>
              <a:satMod val="30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a:t>Budgetary Resources</a:t>
          </a:r>
        </a:p>
      </dsp:txBody>
      <dsp:txXfrm>
        <a:off x="382252" y="887148"/>
        <a:ext cx="985353" cy="985353"/>
      </dsp:txXfrm>
    </dsp:sp>
    <dsp:sp modelId="{EF6545F1-E993-4244-A1B4-BEAF1242000A}">
      <dsp:nvSpPr>
        <dsp:cNvPr id="0" name=""/>
        <dsp:cNvSpPr/>
      </dsp:nvSpPr>
      <dsp:spPr>
        <a:xfrm>
          <a:off x="848469" y="245456"/>
          <a:ext cx="985353" cy="985353"/>
        </a:xfrm>
        <a:prstGeom prst="ellipse">
          <a:avLst/>
        </a:prstGeom>
        <a:gradFill rotWithShape="0">
          <a:gsLst>
            <a:gs pos="0">
              <a:schemeClr val="accent2">
                <a:alpha val="50000"/>
                <a:hueOff val="-20163188"/>
                <a:satOff val="8769"/>
                <a:lumOff val="2550"/>
                <a:alphaOff val="0"/>
                <a:shade val="15000"/>
                <a:satMod val="180000"/>
              </a:schemeClr>
            </a:gs>
            <a:gs pos="50000">
              <a:schemeClr val="accent2">
                <a:alpha val="50000"/>
                <a:hueOff val="-20163188"/>
                <a:satOff val="8769"/>
                <a:lumOff val="2550"/>
                <a:alphaOff val="0"/>
                <a:shade val="45000"/>
                <a:satMod val="170000"/>
              </a:schemeClr>
            </a:gs>
            <a:gs pos="70000">
              <a:schemeClr val="accent2">
                <a:alpha val="50000"/>
                <a:hueOff val="-20163188"/>
                <a:satOff val="8769"/>
                <a:lumOff val="2550"/>
                <a:alphaOff val="0"/>
                <a:tint val="99000"/>
                <a:shade val="65000"/>
                <a:satMod val="155000"/>
              </a:schemeClr>
            </a:gs>
            <a:gs pos="100000">
              <a:schemeClr val="accent2">
                <a:alpha val="50000"/>
                <a:hueOff val="-20163188"/>
                <a:satOff val="8769"/>
                <a:lumOff val="2550"/>
                <a:alphaOff val="0"/>
                <a:tint val="95500"/>
                <a:shade val="100000"/>
                <a:satMod val="155000"/>
              </a:schemeClr>
            </a:gs>
          </a:gsLst>
          <a:lin ang="16200000" scaled="0"/>
        </a:gradFill>
        <a:ln>
          <a:noFill/>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2">
              <a:alpha val="50000"/>
              <a:hueOff val="-20163188"/>
              <a:satOff val="8769"/>
              <a:lumOff val="2550"/>
              <a:alphaOff val="0"/>
              <a:satMod val="300000"/>
            </a:schemeClr>
          </a:contourClr>
        </a:sp3d>
      </dsp:spPr>
      <dsp:style>
        <a:lnRef idx="0">
          <a:scrgbClr r="0" g="0" b="0"/>
        </a:lnRef>
        <a:fillRef idx="3">
          <a:scrgbClr r="0" g="0" b="0"/>
        </a:fillRef>
        <a:effectRef idx="3">
          <a:scrgbClr r="0" g="0" b="0"/>
        </a:effectRef>
        <a:fontRef idx="minor">
          <a:schemeClr val="tx1"/>
        </a:fontRef>
      </dsp:style>
      <dsp:txBody>
        <a:bodyPr spcFirstLastPara="0" vert="horz" wrap="square" lIns="10160" tIns="10160" rIns="10160" bIns="10160" numCol="1" spcCol="1270" anchor="ctr" anchorCtr="0">
          <a:noAutofit/>
        </a:bodyPr>
        <a:lstStyle/>
        <a:p>
          <a:pPr lvl="0" algn="ctr" defTabSz="355600">
            <a:lnSpc>
              <a:spcPct val="90000"/>
            </a:lnSpc>
            <a:spcBef>
              <a:spcPct val="0"/>
            </a:spcBef>
            <a:spcAft>
              <a:spcPct val="35000"/>
            </a:spcAft>
          </a:pPr>
          <a:r>
            <a:rPr lang="en-US" sz="800" b="1" kern="1200" dirty="0"/>
            <a:t>Strategic Business Plan</a:t>
          </a:r>
        </a:p>
      </dsp:txBody>
      <dsp:txXfrm>
        <a:off x="848469" y="245456"/>
        <a:ext cx="985353" cy="98535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AC9D417-3D28-4E91-86AE-080E5361CA9E}">
      <dsp:nvSpPr>
        <dsp:cNvPr id="0" name=""/>
        <dsp:cNvSpPr/>
      </dsp:nvSpPr>
      <dsp:spPr>
        <a:xfrm>
          <a:off x="4035764" y="2459083"/>
          <a:ext cx="2475036" cy="144074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812025"/>
              <a:satOff val="-14048"/>
              <a:lumOff val="-3007"/>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57150" lvl="1" indent="-57150" algn="l" defTabSz="400050">
            <a:lnSpc>
              <a:spcPct val="100000"/>
            </a:lnSpc>
            <a:spcBef>
              <a:spcPct val="0"/>
            </a:spcBef>
            <a:spcAft>
              <a:spcPts val="0"/>
            </a:spcAft>
            <a:buChar char="••"/>
          </a:pPr>
          <a:r>
            <a:rPr lang="en-US" sz="900" b="1" kern="1200" dirty="0">
              <a:solidFill>
                <a:srgbClr val="00B0F0"/>
              </a:solidFill>
            </a:rPr>
            <a:t>Develop short-term staffing plan that will meet staffing needs for the next fiscal year.</a:t>
          </a:r>
        </a:p>
        <a:p>
          <a:pPr marL="57150" lvl="1" indent="-57150" algn="l" defTabSz="400050">
            <a:lnSpc>
              <a:spcPct val="90000"/>
            </a:lnSpc>
            <a:spcBef>
              <a:spcPct val="0"/>
            </a:spcBef>
            <a:spcAft>
              <a:spcPct val="15000"/>
            </a:spcAft>
            <a:buChar char="••"/>
          </a:pPr>
          <a:r>
            <a:rPr lang="en-US" sz="900" b="1" kern="1200" dirty="0">
              <a:solidFill>
                <a:srgbClr val="00B0F0"/>
              </a:solidFill>
            </a:rPr>
            <a:t>Develop long-term staffing plan that will </a:t>
          </a:r>
          <a:r>
            <a:rPr lang="en-US" sz="900" b="1" kern="1200" dirty="0" smtClean="0">
              <a:solidFill>
                <a:srgbClr val="00B0F0"/>
              </a:solidFill>
            </a:rPr>
            <a:t>fulfill </a:t>
          </a:r>
          <a:r>
            <a:rPr lang="en-US" sz="900" b="1" kern="1200" dirty="0">
              <a:solidFill>
                <a:srgbClr val="00B0F0"/>
              </a:solidFill>
            </a:rPr>
            <a:t>the staffing needs for up to five years.  </a:t>
          </a:r>
        </a:p>
      </dsp:txBody>
      <dsp:txXfrm>
        <a:off x="4778274" y="2819270"/>
        <a:ext cx="1732525" cy="1080559"/>
      </dsp:txXfrm>
    </dsp:sp>
    <dsp:sp modelId="{05DAD47B-8F12-4D7C-9A9E-6DBCAF2BD280}">
      <dsp:nvSpPr>
        <dsp:cNvPr id="0" name=""/>
        <dsp:cNvSpPr/>
      </dsp:nvSpPr>
      <dsp:spPr>
        <a:xfrm>
          <a:off x="184621" y="2054167"/>
          <a:ext cx="2353697" cy="1762746"/>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1218038"/>
              <a:satOff val="-21072"/>
              <a:lumOff val="-451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57150" lvl="1" indent="-57150" algn="l" defTabSz="400050">
            <a:lnSpc>
              <a:spcPct val="90000"/>
            </a:lnSpc>
            <a:spcBef>
              <a:spcPct val="0"/>
            </a:spcBef>
            <a:spcAft>
              <a:spcPct val="15000"/>
            </a:spcAft>
            <a:buChar char="••"/>
          </a:pPr>
          <a:r>
            <a:rPr lang="en-US" sz="900" b="1" kern="1200" dirty="0">
              <a:solidFill>
                <a:srgbClr val="00B0F0"/>
              </a:solidFill>
            </a:rPr>
            <a:t>Implementation strategies will help deal with issues such as staffing gaps and surpluses once staffing plans are forecasted. </a:t>
          </a:r>
        </a:p>
        <a:p>
          <a:pPr marL="57150" lvl="1" indent="-57150" algn="l" defTabSz="400050">
            <a:lnSpc>
              <a:spcPct val="90000"/>
            </a:lnSpc>
            <a:spcBef>
              <a:spcPct val="0"/>
            </a:spcBef>
            <a:spcAft>
              <a:spcPct val="15000"/>
            </a:spcAft>
            <a:buChar char="••"/>
          </a:pPr>
          <a:r>
            <a:rPr lang="en-US" sz="900" b="1" kern="1200" dirty="0" smtClean="0">
              <a:solidFill>
                <a:srgbClr val="00B0F0"/>
              </a:solidFill>
            </a:rPr>
            <a:t>Monitoring </a:t>
          </a:r>
          <a:r>
            <a:rPr lang="en-US" sz="900" b="1" kern="1200" dirty="0">
              <a:solidFill>
                <a:srgbClr val="00B0F0"/>
              </a:solidFill>
            </a:rPr>
            <a:t>and evaluation will ensure that continuous improvement is made within the WFP process.  </a:t>
          </a:r>
        </a:p>
      </dsp:txBody>
      <dsp:txXfrm>
        <a:off x="184621" y="2494853"/>
        <a:ext cx="1647588" cy="1322059"/>
      </dsp:txXfrm>
    </dsp:sp>
    <dsp:sp modelId="{8EDCCE44-3228-45E7-AA9F-0A5669520423}">
      <dsp:nvSpPr>
        <dsp:cNvPr id="0" name=""/>
        <dsp:cNvSpPr/>
      </dsp:nvSpPr>
      <dsp:spPr>
        <a:xfrm>
          <a:off x="4490180" y="100193"/>
          <a:ext cx="2199729" cy="1441920"/>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406013"/>
              <a:satOff val="-7024"/>
              <a:lumOff val="-1503"/>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57150" lvl="1" indent="-57150" algn="l" defTabSz="400050">
            <a:lnSpc>
              <a:spcPct val="90000"/>
            </a:lnSpc>
            <a:spcBef>
              <a:spcPct val="0"/>
            </a:spcBef>
            <a:spcAft>
              <a:spcPct val="15000"/>
            </a:spcAft>
            <a:buChar char="••"/>
          </a:pPr>
          <a:r>
            <a:rPr lang="en-US" sz="900" b="1" kern="1200" dirty="0">
              <a:solidFill>
                <a:srgbClr val="00B0F0"/>
              </a:solidFill>
            </a:rPr>
            <a:t>Analyze gaps between actual staffing and current staffing plan in order to help forecast and develop future staffing needs.</a:t>
          </a:r>
        </a:p>
        <a:p>
          <a:pPr marL="57150" lvl="1" indent="-57150" algn="l" defTabSz="400050">
            <a:lnSpc>
              <a:spcPct val="90000"/>
            </a:lnSpc>
            <a:spcBef>
              <a:spcPct val="0"/>
            </a:spcBef>
            <a:spcAft>
              <a:spcPct val="15000"/>
            </a:spcAft>
            <a:buChar char="••"/>
          </a:pPr>
          <a:r>
            <a:rPr lang="en-US" sz="900" b="1" kern="1200" dirty="0">
              <a:solidFill>
                <a:srgbClr val="00B0F0"/>
              </a:solidFill>
            </a:rPr>
            <a:t>Consider the four main types of risk:  Talent Risk, Knowledge Loss Risk, Legal Risk, and Cost Risk. </a:t>
          </a:r>
        </a:p>
      </dsp:txBody>
      <dsp:txXfrm>
        <a:off x="5150099" y="100193"/>
        <a:ext cx="1539810" cy="1081440"/>
      </dsp:txXfrm>
    </dsp:sp>
    <dsp:sp modelId="{5FCF8E85-DA77-4787-AA53-9EDC319267B3}">
      <dsp:nvSpPr>
        <dsp:cNvPr id="0" name=""/>
        <dsp:cNvSpPr/>
      </dsp:nvSpPr>
      <dsp:spPr>
        <a:xfrm>
          <a:off x="0" y="74210"/>
          <a:ext cx="2828095" cy="1373592"/>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34290" tIns="34290" rIns="34290" bIns="34290" numCol="1" spcCol="1270" anchor="t" anchorCtr="0">
          <a:noAutofit/>
        </a:bodyPr>
        <a:lstStyle/>
        <a:p>
          <a:pPr marL="57150" lvl="1" indent="-57150" algn="l" defTabSz="400050">
            <a:lnSpc>
              <a:spcPct val="90000"/>
            </a:lnSpc>
            <a:spcBef>
              <a:spcPct val="0"/>
            </a:spcBef>
            <a:spcAft>
              <a:spcPct val="15000"/>
            </a:spcAft>
            <a:buChar char="••"/>
          </a:pPr>
          <a:r>
            <a:rPr lang="en-US" sz="900" b="1" kern="1200" dirty="0">
              <a:solidFill>
                <a:srgbClr val="00B0F0"/>
              </a:solidFill>
            </a:rPr>
            <a:t>Ensure alignment with Strategic Plan, TVA Business Plan, and BU Business Plan.</a:t>
          </a:r>
        </a:p>
        <a:p>
          <a:pPr marL="57150" lvl="1" indent="-57150" algn="l" defTabSz="400050">
            <a:lnSpc>
              <a:spcPct val="90000"/>
            </a:lnSpc>
            <a:spcBef>
              <a:spcPct val="0"/>
            </a:spcBef>
            <a:spcAft>
              <a:spcPct val="15000"/>
            </a:spcAft>
            <a:buChar char="••"/>
          </a:pPr>
          <a:r>
            <a:rPr lang="en-US" sz="900" b="1" kern="1200" dirty="0">
              <a:solidFill>
                <a:srgbClr val="00B0F0"/>
              </a:solidFill>
            </a:rPr>
            <a:t>Identify and analyze current staffing supply and demand.</a:t>
          </a:r>
        </a:p>
      </dsp:txBody>
      <dsp:txXfrm>
        <a:off x="0" y="74210"/>
        <a:ext cx="1979666" cy="1030194"/>
      </dsp:txXfrm>
    </dsp:sp>
    <dsp:sp modelId="{D2E0A668-C09F-48E5-AE06-A20CB3FFDD6F}">
      <dsp:nvSpPr>
        <dsp:cNvPr id="0" name=""/>
        <dsp:cNvSpPr/>
      </dsp:nvSpPr>
      <dsp:spPr>
        <a:xfrm>
          <a:off x="1903392" y="522774"/>
          <a:ext cx="1516213" cy="1398910"/>
        </a:xfrm>
        <a:prstGeom prst="pieWedge">
          <a:avLst/>
        </a:prstGeom>
        <a:gradFill rotWithShape="0">
          <a:gsLst>
            <a:gs pos="0">
              <a:schemeClr val="accent4">
                <a:hueOff val="0"/>
                <a:satOff val="0"/>
                <a:lumOff val="0"/>
                <a:alphaOff val="0"/>
                <a:shade val="15000"/>
                <a:satMod val="180000"/>
              </a:schemeClr>
            </a:gs>
            <a:gs pos="50000">
              <a:schemeClr val="accent4">
                <a:hueOff val="0"/>
                <a:satOff val="0"/>
                <a:lumOff val="0"/>
                <a:alphaOff val="0"/>
                <a:shade val="45000"/>
                <a:satMod val="170000"/>
              </a:schemeClr>
            </a:gs>
            <a:gs pos="70000">
              <a:schemeClr val="accent4">
                <a:hueOff val="0"/>
                <a:satOff val="0"/>
                <a:lumOff val="0"/>
                <a:alphaOff val="0"/>
                <a:tint val="99000"/>
                <a:shade val="65000"/>
                <a:satMod val="155000"/>
              </a:schemeClr>
            </a:gs>
            <a:gs pos="100000">
              <a:schemeClr val="accent4">
                <a:hueOff val="0"/>
                <a:satOff val="0"/>
                <a:lumOff val="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a:t>Phase 1:  </a:t>
          </a:r>
        </a:p>
        <a:p>
          <a:pPr lvl="0" algn="ctr" defTabSz="444500">
            <a:lnSpc>
              <a:spcPct val="90000"/>
            </a:lnSpc>
            <a:spcBef>
              <a:spcPct val="0"/>
            </a:spcBef>
            <a:spcAft>
              <a:spcPct val="35000"/>
            </a:spcAft>
          </a:pPr>
          <a:r>
            <a:rPr lang="en-US" sz="800" kern="1200" dirty="0"/>
            <a:t>Current &amp; Future State Analysis</a:t>
          </a:r>
        </a:p>
      </dsp:txBody>
      <dsp:txXfrm>
        <a:off x="1903392" y="522774"/>
        <a:ext cx="1516213" cy="1398910"/>
      </dsp:txXfrm>
    </dsp:sp>
    <dsp:sp modelId="{C1EC0A6A-321F-443D-9631-FFCD8E2D68DF}">
      <dsp:nvSpPr>
        <dsp:cNvPr id="0" name=""/>
        <dsp:cNvSpPr/>
      </dsp:nvSpPr>
      <dsp:spPr>
        <a:xfrm rot="5400000">
          <a:off x="3661729" y="493465"/>
          <a:ext cx="1379371" cy="1457527"/>
        </a:xfrm>
        <a:prstGeom prst="pieWedge">
          <a:avLst/>
        </a:prstGeom>
        <a:gradFill rotWithShape="0">
          <a:gsLst>
            <a:gs pos="0">
              <a:schemeClr val="accent4">
                <a:hueOff val="406013"/>
                <a:satOff val="-7024"/>
                <a:lumOff val="-1503"/>
                <a:alphaOff val="0"/>
                <a:shade val="15000"/>
                <a:satMod val="180000"/>
              </a:schemeClr>
            </a:gs>
            <a:gs pos="50000">
              <a:schemeClr val="accent4">
                <a:hueOff val="406013"/>
                <a:satOff val="-7024"/>
                <a:lumOff val="-1503"/>
                <a:alphaOff val="0"/>
                <a:shade val="45000"/>
                <a:satMod val="170000"/>
              </a:schemeClr>
            </a:gs>
            <a:gs pos="70000">
              <a:schemeClr val="accent4">
                <a:hueOff val="406013"/>
                <a:satOff val="-7024"/>
                <a:lumOff val="-1503"/>
                <a:alphaOff val="0"/>
                <a:tint val="99000"/>
                <a:shade val="65000"/>
                <a:satMod val="155000"/>
              </a:schemeClr>
            </a:gs>
            <a:gs pos="100000">
              <a:schemeClr val="accent4">
                <a:hueOff val="406013"/>
                <a:satOff val="-7024"/>
                <a:lumOff val="-1503"/>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a:t>Phase 2:</a:t>
          </a:r>
          <a:r>
            <a:rPr lang="en-US" sz="800" b="1" kern="1200" dirty="0"/>
            <a:t> </a:t>
          </a:r>
        </a:p>
        <a:p>
          <a:pPr lvl="0" algn="ctr" defTabSz="444500">
            <a:lnSpc>
              <a:spcPct val="90000"/>
            </a:lnSpc>
            <a:spcBef>
              <a:spcPct val="0"/>
            </a:spcBef>
            <a:spcAft>
              <a:spcPct val="35000"/>
            </a:spcAft>
          </a:pPr>
          <a:r>
            <a:rPr lang="en-US" sz="800" kern="1200" dirty="0"/>
            <a:t> Gaps &amp; Risk Analysis</a:t>
          </a:r>
        </a:p>
      </dsp:txBody>
      <dsp:txXfrm rot="5400000">
        <a:off x="3661729" y="493465"/>
        <a:ext cx="1379371" cy="1457527"/>
      </dsp:txXfrm>
    </dsp:sp>
    <dsp:sp modelId="{361A3481-8B6F-4E19-A313-3FE6308DAA9A}">
      <dsp:nvSpPr>
        <dsp:cNvPr id="0" name=""/>
        <dsp:cNvSpPr/>
      </dsp:nvSpPr>
      <dsp:spPr>
        <a:xfrm rot="10800000">
          <a:off x="3573760" y="2066042"/>
          <a:ext cx="1496639" cy="1477118"/>
        </a:xfrm>
        <a:prstGeom prst="pieWedge">
          <a:avLst/>
        </a:prstGeom>
        <a:gradFill rotWithShape="0">
          <a:gsLst>
            <a:gs pos="0">
              <a:schemeClr val="accent4">
                <a:hueOff val="812025"/>
                <a:satOff val="-14048"/>
                <a:lumOff val="-3007"/>
                <a:alphaOff val="0"/>
                <a:shade val="15000"/>
                <a:satMod val="180000"/>
              </a:schemeClr>
            </a:gs>
            <a:gs pos="50000">
              <a:schemeClr val="accent4">
                <a:hueOff val="812025"/>
                <a:satOff val="-14048"/>
                <a:lumOff val="-3007"/>
                <a:alphaOff val="0"/>
                <a:shade val="45000"/>
                <a:satMod val="170000"/>
              </a:schemeClr>
            </a:gs>
            <a:gs pos="70000">
              <a:schemeClr val="accent4">
                <a:hueOff val="812025"/>
                <a:satOff val="-14048"/>
                <a:lumOff val="-3007"/>
                <a:alphaOff val="0"/>
                <a:tint val="99000"/>
                <a:shade val="65000"/>
                <a:satMod val="155000"/>
              </a:schemeClr>
            </a:gs>
            <a:gs pos="100000">
              <a:schemeClr val="accent4">
                <a:hueOff val="812025"/>
                <a:satOff val="-14048"/>
                <a:lumOff val="-3007"/>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100000"/>
            </a:lnSpc>
            <a:spcBef>
              <a:spcPct val="0"/>
            </a:spcBef>
            <a:spcAft>
              <a:spcPct val="35000"/>
            </a:spcAft>
          </a:pPr>
          <a:r>
            <a:rPr lang="en-US" sz="1000" b="1" kern="1200" dirty="0"/>
            <a:t>Phase 3:</a:t>
          </a:r>
          <a:r>
            <a:rPr lang="en-US" sz="1800" kern="1200" dirty="0"/>
            <a:t>  </a:t>
          </a:r>
        </a:p>
        <a:p>
          <a:pPr lvl="0" algn="ctr" defTabSz="444500">
            <a:lnSpc>
              <a:spcPct val="90000"/>
            </a:lnSpc>
            <a:spcBef>
              <a:spcPct val="0"/>
            </a:spcBef>
            <a:spcAft>
              <a:spcPct val="35000"/>
            </a:spcAft>
          </a:pPr>
          <a:r>
            <a:rPr lang="en-US" sz="800" kern="1200" dirty="0"/>
            <a:t>Staffing Plans</a:t>
          </a:r>
        </a:p>
      </dsp:txBody>
      <dsp:txXfrm rot="10800000">
        <a:off x="3573760" y="2066042"/>
        <a:ext cx="1496639" cy="1477118"/>
      </dsp:txXfrm>
    </dsp:sp>
    <dsp:sp modelId="{57EFA6A5-39CF-4C2D-9641-70BF81558213}">
      <dsp:nvSpPr>
        <dsp:cNvPr id="0" name=""/>
        <dsp:cNvSpPr/>
      </dsp:nvSpPr>
      <dsp:spPr>
        <a:xfrm rot="16200000">
          <a:off x="1952257" y="2075847"/>
          <a:ext cx="1438005" cy="1516178"/>
        </a:xfrm>
        <a:prstGeom prst="pieWedge">
          <a:avLst/>
        </a:prstGeom>
        <a:gradFill rotWithShape="0">
          <a:gsLst>
            <a:gs pos="0">
              <a:schemeClr val="accent4">
                <a:hueOff val="1218038"/>
                <a:satOff val="-21072"/>
                <a:lumOff val="-4510"/>
                <a:alphaOff val="0"/>
                <a:shade val="15000"/>
                <a:satMod val="180000"/>
              </a:schemeClr>
            </a:gs>
            <a:gs pos="50000">
              <a:schemeClr val="accent4">
                <a:hueOff val="1218038"/>
                <a:satOff val="-21072"/>
                <a:lumOff val="-4510"/>
                <a:alphaOff val="0"/>
                <a:shade val="45000"/>
                <a:satMod val="170000"/>
              </a:schemeClr>
            </a:gs>
            <a:gs pos="70000">
              <a:schemeClr val="accent4">
                <a:hueOff val="1218038"/>
                <a:satOff val="-21072"/>
                <a:lumOff val="-4510"/>
                <a:alphaOff val="0"/>
                <a:tint val="99000"/>
                <a:shade val="65000"/>
                <a:satMod val="155000"/>
              </a:schemeClr>
            </a:gs>
            <a:gs pos="100000">
              <a:schemeClr val="accent4">
                <a:hueOff val="1218038"/>
                <a:satOff val="-21072"/>
                <a:lumOff val="-4510"/>
                <a:alphaOff val="0"/>
                <a:tint val="95500"/>
                <a:shade val="100000"/>
                <a:satMod val="155000"/>
              </a:schemeClr>
            </a:gs>
          </a:gsLst>
          <a:lin ang="16200000" scaled="0"/>
        </a:gradFill>
        <a:ln>
          <a:noFill/>
        </a:ln>
        <a:effectLst>
          <a:outerShdw blurRad="50800" dist="381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r>
            <a:rPr lang="en-US" sz="1000" b="1" kern="1200" dirty="0"/>
            <a:t>Phase 4: </a:t>
          </a:r>
        </a:p>
        <a:p>
          <a:pPr lvl="0" algn="ctr" defTabSz="444500">
            <a:lnSpc>
              <a:spcPct val="90000"/>
            </a:lnSpc>
            <a:spcBef>
              <a:spcPct val="0"/>
            </a:spcBef>
            <a:spcAft>
              <a:spcPct val="35000"/>
            </a:spcAft>
          </a:pPr>
          <a:r>
            <a:rPr lang="en-US" sz="800" b="1" kern="1200" dirty="0"/>
            <a:t>Im</a:t>
          </a:r>
          <a:r>
            <a:rPr lang="en-US" sz="800" kern="1200" dirty="0"/>
            <a:t>plementation Strategy &amp;</a:t>
          </a:r>
        </a:p>
        <a:p>
          <a:pPr lvl="0" algn="ctr" defTabSz="444500">
            <a:lnSpc>
              <a:spcPct val="100000"/>
            </a:lnSpc>
            <a:spcBef>
              <a:spcPct val="0"/>
            </a:spcBef>
            <a:spcAft>
              <a:spcPts val="0"/>
            </a:spcAft>
          </a:pPr>
          <a:r>
            <a:rPr lang="en-US" sz="800" kern="1200" dirty="0"/>
            <a:t> Monitoring/</a:t>
          </a:r>
        </a:p>
        <a:p>
          <a:pPr lvl="0" algn="ctr" defTabSz="444500">
            <a:lnSpc>
              <a:spcPct val="90000"/>
            </a:lnSpc>
            <a:spcBef>
              <a:spcPct val="0"/>
            </a:spcBef>
            <a:spcAft>
              <a:spcPct val="35000"/>
            </a:spcAft>
          </a:pPr>
          <a:r>
            <a:rPr lang="en-US" sz="800" kern="1200" dirty="0"/>
            <a:t>Evaluation</a:t>
          </a:r>
        </a:p>
      </dsp:txBody>
      <dsp:txXfrm rot="16200000">
        <a:off x="1952257" y="2075847"/>
        <a:ext cx="1438005" cy="1516178"/>
      </dsp:txXfrm>
    </dsp:sp>
    <dsp:sp modelId="{19C43379-920D-47FA-BFC5-EBDE7DCA0C06}">
      <dsp:nvSpPr>
        <dsp:cNvPr id="0" name=""/>
        <dsp:cNvSpPr/>
      </dsp:nvSpPr>
      <dsp:spPr>
        <a:xfrm>
          <a:off x="3127877" y="1621043"/>
          <a:ext cx="717572" cy="709877"/>
        </a:xfrm>
        <a:prstGeom prst="circularArrow">
          <a:avLst/>
        </a:prstGeom>
        <a:solidFill>
          <a:schemeClr val="accent4">
            <a:tint val="40000"/>
            <a:hueOff val="0"/>
            <a:satOff val="0"/>
            <a:lumOff val="0"/>
            <a:alphaOff val="0"/>
          </a:schemeClr>
        </a:solidFill>
        <a:ln>
          <a:noFill/>
        </a:ln>
        <a:effectLst>
          <a:outerShdw blurRad="50800" dist="38100" dir="5400000" rotWithShape="0">
            <a:srgbClr val="000000">
              <a:alpha val="35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3C8C527-23A8-451E-9C60-36C8BEEA7CD0}">
      <dsp:nvSpPr>
        <dsp:cNvPr id="0" name=""/>
        <dsp:cNvSpPr/>
      </dsp:nvSpPr>
      <dsp:spPr>
        <a:xfrm rot="10800000">
          <a:off x="3127877" y="1754789"/>
          <a:ext cx="756361" cy="651697"/>
        </a:xfrm>
        <a:prstGeom prst="circularArrow">
          <a:avLst/>
        </a:prstGeom>
        <a:solidFill>
          <a:schemeClr val="accent4">
            <a:tint val="40000"/>
            <a:hueOff val="0"/>
            <a:satOff val="0"/>
            <a:lumOff val="0"/>
            <a:alphaOff val="0"/>
          </a:schemeClr>
        </a:solidFill>
        <a:ln>
          <a:noFill/>
        </a:ln>
        <a:effectLst>
          <a:outerShdw blurRad="50800" dist="38100" dir="5400000" rotWithShape="0">
            <a:srgbClr val="000000">
              <a:alpha val="35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5128BA2-9147-E941-A7FA-AE82D4C196F5}" type="datetimeFigureOut">
              <a:rPr lang="en-US" smtClean="0"/>
              <a:pPr/>
              <a:t>9/4/12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3EBA055-EFA6-1748-A8B3-77744CB8A707}"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1A9A27AF-06BA-4C2B-AE5E-415874FF0769}" type="datetimeFigureOut">
              <a:rPr lang="en-US"/>
              <a:pPr>
                <a:defRPr/>
              </a:pPr>
              <a:t>9/4/12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A2A7B32-DF25-4968-AEFF-A10BF8603788}"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workforce.com/archive/feature/25/57/54/index.php" TargetMode="External"/><Relationship Id="rId4" Type="http://schemas.openxmlformats.org/officeDocument/2006/relationships/hyperlink" Target="http://www.workforce.com/archive/article/24/88/83.php" TargetMode="External"/><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ln>
            <a:miter lim="800000"/>
            <a:headEnd/>
            <a:tailEnd/>
          </a:ln>
        </p:spPr>
        <p:txBody>
          <a:bodyPr/>
          <a:lstStyle/>
          <a:p>
            <a:fld id="{EE7811A8-5771-45DB-A4E0-5DA1297285D7}" type="slidenum">
              <a:rPr lang="en-US"/>
              <a:pPr/>
              <a:t>3</a:t>
            </a:fld>
            <a:endParaRPr lang="en-US" dirty="0"/>
          </a:p>
        </p:txBody>
      </p:sp>
      <p:sp>
        <p:nvSpPr>
          <p:cNvPr id="1843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lnSpc>
                <a:spcPct val="80000"/>
              </a:lnSpc>
              <a:spcBef>
                <a:spcPct val="0"/>
              </a:spcBef>
              <a:buFontTx/>
              <a:buChar char="•"/>
            </a:pPr>
            <a:r>
              <a:rPr lang="en-US" b="1" dirty="0" smtClean="0"/>
              <a:t>TVA is in a unique position with nuclear generation development.</a:t>
            </a:r>
          </a:p>
          <a:p>
            <a:pPr eaLnBrk="1" hangingPunct="1">
              <a:lnSpc>
                <a:spcPct val="80000"/>
              </a:lnSpc>
              <a:spcBef>
                <a:spcPct val="0"/>
              </a:spcBef>
            </a:pPr>
            <a:endParaRPr lang="en-US" b="1" dirty="0" smtClean="0"/>
          </a:p>
          <a:p>
            <a:pPr eaLnBrk="1" hangingPunct="1">
              <a:lnSpc>
                <a:spcPct val="80000"/>
              </a:lnSpc>
              <a:spcBef>
                <a:spcPct val="0"/>
              </a:spcBef>
              <a:buFontTx/>
              <a:buChar char="•"/>
            </a:pPr>
            <a:r>
              <a:rPr lang="en-US" b="1" dirty="0" smtClean="0"/>
              <a:t>We were the first in the 21st century to put new nuclear generation online…and we have other options that will continue to keep us in the front of the pack.</a:t>
            </a:r>
          </a:p>
          <a:p>
            <a:pPr eaLnBrk="1" hangingPunct="1">
              <a:lnSpc>
                <a:spcPct val="80000"/>
              </a:lnSpc>
              <a:spcBef>
                <a:spcPct val="20000"/>
              </a:spcBef>
              <a:spcAft>
                <a:spcPct val="20000"/>
              </a:spcAft>
              <a:buFontTx/>
              <a:buChar char="•"/>
            </a:pPr>
            <a:endParaRPr lang="en-US" b="1" dirty="0" smtClean="0"/>
          </a:p>
          <a:p>
            <a:pPr eaLnBrk="1" hangingPunct="1">
              <a:lnSpc>
                <a:spcPct val="80000"/>
              </a:lnSpc>
              <a:spcBef>
                <a:spcPct val="20000"/>
              </a:spcBef>
              <a:spcAft>
                <a:spcPct val="20000"/>
              </a:spcAft>
              <a:buFontTx/>
              <a:buChar char="•"/>
            </a:pPr>
            <a:r>
              <a:rPr lang="en-US" b="1" dirty="0" smtClean="0"/>
              <a:t>TVA produces electricity from a diversified portfolio of assets: </a:t>
            </a:r>
          </a:p>
          <a:p>
            <a:pPr lvl="1" eaLnBrk="1" hangingPunct="1">
              <a:lnSpc>
                <a:spcPct val="80000"/>
              </a:lnSpc>
              <a:spcBef>
                <a:spcPct val="20000"/>
              </a:spcBef>
              <a:spcAft>
                <a:spcPct val="20000"/>
              </a:spcAft>
            </a:pPr>
            <a:r>
              <a:rPr lang="en-US" b="1" dirty="0" smtClean="0"/>
              <a:t>-29 hydro-electric dams with 109 units and one pumped-storage plant.  (9 on main river and 20 on tributaries) </a:t>
            </a:r>
          </a:p>
          <a:p>
            <a:pPr lvl="1" eaLnBrk="1" hangingPunct="1">
              <a:lnSpc>
                <a:spcPct val="80000"/>
              </a:lnSpc>
              <a:spcBef>
                <a:spcPct val="20000"/>
              </a:spcBef>
              <a:spcAft>
                <a:spcPct val="20000"/>
              </a:spcAft>
            </a:pPr>
            <a:r>
              <a:rPr lang="en-US" b="1" dirty="0" smtClean="0"/>
              <a:t>-3 nuclear plants – two in Tennessee and one in Alabama    </a:t>
            </a:r>
          </a:p>
          <a:p>
            <a:pPr lvl="1" eaLnBrk="1" hangingPunct="1">
              <a:lnSpc>
                <a:spcPct val="80000"/>
              </a:lnSpc>
              <a:spcBef>
                <a:spcPct val="20000"/>
              </a:spcBef>
              <a:spcAft>
                <a:spcPct val="20000"/>
              </a:spcAft>
            </a:pPr>
            <a:r>
              <a:rPr lang="en-US" b="1" dirty="0" smtClean="0"/>
              <a:t>-11 fossil plants – 59 units.</a:t>
            </a:r>
          </a:p>
          <a:p>
            <a:pPr lvl="1" eaLnBrk="1" hangingPunct="1">
              <a:lnSpc>
                <a:spcPct val="80000"/>
              </a:lnSpc>
              <a:spcBef>
                <a:spcPct val="20000"/>
              </a:spcBef>
              <a:spcAft>
                <a:spcPct val="20000"/>
              </a:spcAft>
            </a:pPr>
            <a:r>
              <a:rPr lang="en-US" b="1" dirty="0" smtClean="0"/>
              <a:t>- 8 combustion turbine installations – including two recently purchased plants – 83 generating units.</a:t>
            </a:r>
          </a:p>
          <a:p>
            <a:pPr eaLnBrk="1" hangingPunct="1">
              <a:lnSpc>
                <a:spcPct val="80000"/>
              </a:lnSpc>
              <a:spcBef>
                <a:spcPct val="20000"/>
              </a:spcBef>
              <a:spcAft>
                <a:spcPct val="20000"/>
              </a:spcAft>
            </a:pPr>
            <a:endParaRPr lang="en-US" b="1" dirty="0" smtClean="0"/>
          </a:p>
          <a:p>
            <a:pPr eaLnBrk="1" hangingPunct="1">
              <a:lnSpc>
                <a:spcPct val="80000"/>
              </a:lnSpc>
              <a:spcBef>
                <a:spcPct val="20000"/>
              </a:spcBef>
              <a:spcAft>
                <a:spcPct val="20000"/>
              </a:spcAft>
              <a:buFontTx/>
              <a:buChar char="•"/>
            </a:pPr>
            <a:r>
              <a:rPr lang="en-US" b="1" dirty="0" smtClean="0"/>
              <a:t>FY ‘09 TVA generation: Coal 53%; Nuclear 37%; Hydro 8%; CT and diesels 2%; renewables less than 1%</a:t>
            </a:r>
          </a:p>
          <a:p>
            <a:pPr eaLnBrk="1" hangingPunct="1">
              <a:lnSpc>
                <a:spcPct val="80000"/>
              </a:lnSpc>
              <a:spcBef>
                <a:spcPct val="20000"/>
              </a:spcBef>
              <a:spcAft>
                <a:spcPct val="20000"/>
              </a:spcAft>
            </a:pPr>
            <a:endParaRPr lang="en-US" b="1" dirty="0" smtClean="0"/>
          </a:p>
          <a:p>
            <a:pPr eaLnBrk="1" hangingPunct="1">
              <a:lnSpc>
                <a:spcPct val="80000"/>
              </a:lnSpc>
              <a:spcBef>
                <a:spcPct val="20000"/>
              </a:spcBef>
              <a:spcAft>
                <a:spcPct val="20000"/>
              </a:spcAft>
              <a:buFontTx/>
              <a:buChar char="•"/>
            </a:pPr>
            <a:r>
              <a:rPr lang="en-US" b="1" dirty="0" smtClean="0"/>
              <a:t>TVA-owned Capacity – Fossil 45% – Nuclear 21% -- Hydro 15% (including Raccoon) – CTs 19%</a:t>
            </a:r>
          </a:p>
          <a:p>
            <a:pPr eaLnBrk="1" hangingPunct="1">
              <a:lnSpc>
                <a:spcPct val="80000"/>
              </a:lnSpc>
              <a:spcBef>
                <a:spcPct val="0"/>
              </a:spcBef>
            </a:pPr>
            <a:endParaRPr lang="en-US" b="1"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23F27E-F447-490E-A69F-13E2A3978147}" type="slidenum">
              <a:rPr lang="en-US" smtClean="0"/>
              <a:pPr fontAlgn="base">
                <a:spcBef>
                  <a:spcPct val="0"/>
                </a:spcBef>
                <a:spcAft>
                  <a:spcPct val="0"/>
                </a:spcAft>
                <a:defRPr/>
              </a:pPr>
              <a:t>36</a:t>
            </a:fld>
            <a:endParaRPr lang="en-US" smtClean="0"/>
          </a:p>
        </p:txBody>
      </p:sp>
      <p:sp>
        <p:nvSpPr>
          <p:cNvPr id="4813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813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Companies that don’t focus on retaining top talent will pay premium prices to replace its losses.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6003623-B654-49EB-9F99-E0433A6444CD}" type="slidenum">
              <a:rPr lang="en-US" smtClean="0"/>
              <a:pPr fontAlgn="base">
                <a:spcBef>
                  <a:spcPct val="0"/>
                </a:spcBef>
                <a:spcAft>
                  <a:spcPct val="0"/>
                </a:spcAft>
                <a:defRPr/>
              </a:pPr>
              <a:t>39</a:t>
            </a:fld>
            <a:endParaRPr lang="en-US" smtClean="0"/>
          </a:p>
        </p:txBody>
      </p:sp>
      <p:sp>
        <p:nvSpPr>
          <p:cNvPr id="45059" name="Rectangle 2"/>
          <p:cNvSpPr>
            <a:spLocks noGrp="1" noRot="1" noChangeAspect="1" noChangeArrowheads="1" noTextEdit="1"/>
          </p:cNvSpPr>
          <p:nvPr>
            <p:ph type="sldImg"/>
          </p:nvPr>
        </p:nvSpPr>
        <p:spPr bwMode="auto">
          <a:xfrm>
            <a:off x="1139825" y="684213"/>
            <a:ext cx="4579938" cy="3435350"/>
          </a:xfrm>
          <a:noFill/>
          <a:ln>
            <a:solidFill>
              <a:srgbClr val="000000"/>
            </a:solidFill>
            <a:miter lim="800000"/>
            <a:headEnd/>
            <a:tailEnd/>
          </a:ln>
        </p:spPr>
      </p:sp>
      <p:sp>
        <p:nvSpPr>
          <p:cNvPr id="45060" name="Rectangle 3"/>
          <p:cNvSpPr>
            <a:spLocks noGrp="1" noChangeArrowheads="1"/>
          </p:cNvSpPr>
          <p:nvPr>
            <p:ph type="body" idx="1"/>
          </p:nvPr>
        </p:nvSpPr>
        <p:spPr bwMode="auto">
          <a:xfrm>
            <a:off x="914400" y="4343400"/>
            <a:ext cx="5029200" cy="4116388"/>
          </a:xfrm>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a:p>
            <a:pPr eaLnBrk="1" hangingPunct="1">
              <a:spcBef>
                <a:spcPct val="0"/>
              </a:spcBef>
            </a:pPr>
            <a:r>
              <a:rPr lang="en-US" dirty="0" smtClean="0"/>
              <a:t>Currently, TVA has 6 operating nuclear units that combined produce a total of 6800 MW of electricity.  </a:t>
            </a:r>
          </a:p>
          <a:p>
            <a:pPr eaLnBrk="1" hangingPunct="1">
              <a:spcBef>
                <a:spcPct val="0"/>
              </a:spcBef>
            </a:pPr>
            <a:endParaRPr lang="en-US" dirty="0" smtClean="0"/>
          </a:p>
          <a:p>
            <a:pPr eaLnBrk="1" hangingPunct="1">
              <a:spcBef>
                <a:spcPct val="0"/>
              </a:spcBef>
            </a:pPr>
            <a:r>
              <a:rPr lang="en-US" dirty="0" smtClean="0"/>
              <a:t>-- 2 PWR’s at Sequoyah Nuclear Plant near Soddy Daisy, TN</a:t>
            </a:r>
          </a:p>
          <a:p>
            <a:pPr eaLnBrk="1" hangingPunct="1">
              <a:spcBef>
                <a:spcPct val="0"/>
              </a:spcBef>
            </a:pPr>
            <a:r>
              <a:rPr lang="en-US" dirty="0" smtClean="0"/>
              <a:t>-- 3 BWR’s at Browns Ferry Nuclear Plant near Athens, AL</a:t>
            </a:r>
          </a:p>
          <a:p>
            <a:pPr eaLnBrk="1" hangingPunct="1">
              <a:spcBef>
                <a:spcPct val="0"/>
              </a:spcBef>
            </a:pPr>
            <a:r>
              <a:rPr lang="en-US" dirty="0" smtClean="0"/>
              <a:t>-- 1 PWR at Watts Bar Nuclear Plant near Spring City, TN</a:t>
            </a:r>
          </a:p>
          <a:p>
            <a:pPr eaLnBrk="1" hangingPunct="1">
              <a:spcBef>
                <a:spcPct val="0"/>
              </a:spcBef>
            </a:pPr>
            <a:endParaRPr lang="en-US" dirty="0" smtClean="0"/>
          </a:p>
          <a:p>
            <a:pPr eaLnBrk="1" hangingPunct="1">
              <a:spcBef>
                <a:spcPct val="0"/>
              </a:spcBef>
            </a:pPr>
            <a:r>
              <a:rPr lang="en-US" dirty="0" smtClean="0"/>
              <a:t>Since 1998, TVA nuclear plants have achieved annual average production of about 45 million megawatt hours of electricity.  Our nuclear portfolio makes up about 30% of our generation. This makes up 79% percent of TVA’s current clean energy portfolio. TVA’s long-term goal is 50% clean energy by 2020. </a:t>
            </a:r>
          </a:p>
          <a:p>
            <a:pPr eaLnBrk="1" hangingPunct="1">
              <a:spcBef>
                <a:spcPct val="0"/>
              </a:spcBef>
            </a:pPr>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E96D0FA-899B-49C8-A743-9DEC4969E2CA}" type="slidenum">
              <a:rPr lang="en-US" smtClean="0"/>
              <a:pPr fontAlgn="base">
                <a:spcBef>
                  <a:spcPct val="0"/>
                </a:spcBef>
                <a:spcAft>
                  <a:spcPct val="0"/>
                </a:spcAft>
                <a:defRPr/>
              </a:pPr>
              <a:t>7</a:t>
            </a:fld>
            <a:endParaRPr lang="en-US" smtClean="0"/>
          </a:p>
        </p:txBody>
      </p:sp>
      <p:sp>
        <p:nvSpPr>
          <p:cNvPr id="3993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994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According to a recent Watson Wyatt study one-third of U.S. companies do not have workforce contingency plans in place, according to a recent survey by Watson Wyatt Worldwide. Of those </a:t>
            </a:r>
            <a:r>
              <a:rPr lang="en-US" smtClean="0">
                <a:hlinkClick r:id="rId3" tooltip="The Talent Development Challenge"/>
              </a:rPr>
              <a:t>companies that say they have contingency plans in place</a:t>
            </a:r>
            <a:r>
              <a:rPr lang="en-US" smtClean="0"/>
              <a:t>, more than half say those plans center around layoffs, while an additional 46 percent say their plan is “to restructure their organizations.”</a:t>
            </a:r>
          </a:p>
          <a:p>
            <a:pPr eaLnBrk="1" hangingPunct="1">
              <a:spcBef>
                <a:spcPct val="0"/>
              </a:spcBef>
            </a:pPr>
            <a:endParaRPr lang="en-US" smtClean="0"/>
          </a:p>
          <a:p>
            <a:pPr eaLnBrk="1" hangingPunct="1">
              <a:spcBef>
                <a:spcPct val="0"/>
              </a:spcBef>
            </a:pPr>
            <a:r>
              <a:rPr lang="en-US" smtClean="0"/>
              <a:t>The study findings point to a bigger issue among U.S. companies: Most never do any workforce planning, says </a:t>
            </a:r>
            <a:r>
              <a:rPr lang="en-US" smtClean="0">
                <a:hlinkClick r:id="rId4" tooltip="The Workforce Management Podcast opens in a new window"/>
              </a:rPr>
              <a:t>Peter Cappelli</a:t>
            </a:r>
            <a:r>
              <a:rPr lang="en-US" smtClean="0"/>
              <a:t>, director of the Center for Human Resources at the University of Pennsylvania’s Wharton School of Business.</a:t>
            </a:r>
            <a:br>
              <a:rPr lang="en-US" smtClean="0"/>
            </a:br>
            <a:r>
              <a:rPr lang="en-US" smtClean="0"/>
              <a:t/>
            </a:r>
            <a:br>
              <a:rPr lang="en-US" smtClean="0"/>
            </a:br>
            <a:r>
              <a:rPr lang="en-US" smtClean="0"/>
              <a:t>“If they are not planning during bad times, I doubt that they are planning in general about what their workforce needs are going to be in the future,” he says.</a:t>
            </a:r>
            <a:br>
              <a:rPr lang="en-US" smtClean="0"/>
            </a:br>
            <a:r>
              <a:rPr lang="en-US" smtClean="0"/>
              <a:t/>
            </a:r>
            <a:br>
              <a:rPr lang="en-US" smtClean="0"/>
            </a:br>
            <a:r>
              <a:rPr lang="en-US" smtClean="0"/>
              <a:t>As a result, companies constantly will be chasing the problem. When the economy picks up, they are going to be paying a higher premium for talent, experts say.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919027-B133-426C-A57B-C94319D333FF}" type="slidenum">
              <a:rPr lang="en-US" smtClean="0"/>
              <a:pPr fontAlgn="base">
                <a:spcBef>
                  <a:spcPct val="0"/>
                </a:spcBef>
                <a:spcAft>
                  <a:spcPct val="0"/>
                </a:spcAft>
                <a:defRPr/>
              </a:pPr>
              <a:t>8</a:t>
            </a:fld>
            <a:endParaRPr lang="en-US" smtClean="0"/>
          </a:p>
        </p:txBody>
      </p:sp>
      <p:sp>
        <p:nvSpPr>
          <p:cNvPr id="4096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096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TVA faced a significant challenge by 1998 in that one-third of its work force could retire over the next 5 years.  This challenge lead to the development of an Integrated Staffing Plan.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AA708A0-D67A-4AFE-AE05-21B080B9E81C}" type="slidenum">
              <a:rPr lang="en-US" smtClean="0"/>
              <a:pPr fontAlgn="base">
                <a:spcBef>
                  <a:spcPct val="0"/>
                </a:spcBef>
                <a:spcAft>
                  <a:spcPct val="0"/>
                </a:spcAft>
                <a:defRPr/>
              </a:pPr>
              <a:t>9</a:t>
            </a:fld>
            <a:endParaRPr lang="en-US" smtClean="0"/>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Integrated Staffing Plan provide the overall strategic direction for TVA to address its human resource challenges.  The Work Force Plan was the key element that integrated the effort with other related programs (Recruiting, Training, Knowledge Retention, etc.)</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8A2A7B32-DF25-4968-AEFF-A10BF8603788}" type="slidenum">
              <a:rPr lang="en-US" smtClean="0"/>
              <a:pPr>
                <a:defRPr/>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82AC4EB-8456-48DD-BF44-80A2B44E0010}" type="slidenum">
              <a:rPr lang="en-US" smtClean="0"/>
              <a:pPr fontAlgn="base">
                <a:spcBef>
                  <a:spcPct val="0"/>
                </a:spcBef>
                <a:spcAft>
                  <a:spcPct val="0"/>
                </a:spcAft>
                <a:defRPr/>
              </a:pPr>
              <a:t>31</a:t>
            </a:fld>
            <a:endParaRPr lang="en-US" smtClean="0"/>
          </a:p>
        </p:txBody>
      </p:sp>
      <p:sp>
        <p:nvSpPr>
          <p:cNvPr id="44035" name="Rectangle 2"/>
          <p:cNvSpPr>
            <a:spLocks noGrp="1" noRot="1" noChangeAspect="1" noChangeArrowheads="1" noTextEdit="1"/>
          </p:cNvSpPr>
          <p:nvPr>
            <p:ph type="sldImg"/>
          </p:nvPr>
        </p:nvSpPr>
        <p:spPr bwMode="auto">
          <a:xfrm>
            <a:off x="1139825" y="684213"/>
            <a:ext cx="4579938" cy="3435350"/>
          </a:xfrm>
          <a:noFill/>
          <a:ln>
            <a:solidFill>
              <a:srgbClr val="000000"/>
            </a:solidFill>
            <a:miter lim="800000"/>
            <a:headEnd/>
            <a:tailEnd/>
          </a:ln>
        </p:spPr>
      </p:sp>
      <p:sp>
        <p:nvSpPr>
          <p:cNvPr id="44036" name="Rectangle 3"/>
          <p:cNvSpPr>
            <a:spLocks noGrp="1" noChangeArrowheads="1"/>
          </p:cNvSpPr>
          <p:nvPr>
            <p:ph type="body" idx="1"/>
          </p:nvPr>
        </p:nvSpPr>
        <p:spPr bwMode="auto">
          <a:xfrm>
            <a:off x="914400" y="4343400"/>
            <a:ext cx="5029200" cy="4116388"/>
          </a:xfrm>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EA02DA7-1849-41EF-8BC9-117DB85D4178}" type="slidenum">
              <a:rPr lang="en-US" smtClean="0"/>
              <a:pPr fontAlgn="base">
                <a:spcBef>
                  <a:spcPct val="0"/>
                </a:spcBef>
                <a:spcAft>
                  <a:spcPct val="0"/>
                </a:spcAft>
                <a:defRPr/>
              </a:pPr>
              <a:t>33</a:t>
            </a:fld>
            <a:endParaRPr lang="en-US" smtClean="0"/>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The top third of</a:t>
            </a:r>
            <a:r>
              <a:rPr lang="en-US" baseline="0" dirty="0" smtClean="0"/>
              <a:t> the 9 Box become our Succession Planning Candidates.</a:t>
            </a:r>
          </a:p>
          <a:p>
            <a:pPr eaLnBrk="1" hangingPunct="1">
              <a:spcBef>
                <a:spcPct val="0"/>
              </a:spcBef>
            </a:pPr>
            <a:endParaRPr lang="en-US" baseline="0" dirty="0" smtClean="0"/>
          </a:p>
          <a:p>
            <a:pPr eaLnBrk="1" hangingPunct="1">
              <a:spcBef>
                <a:spcPct val="0"/>
              </a:spcBef>
            </a:pPr>
            <a:r>
              <a:rPr lang="en-US" dirty="0" smtClean="0"/>
              <a:t>It’s easy to manage top-performing employees but difficult when it comes to improving poorer performers. Some of the greatest opportunities for improved organizational performance lie in helping managers raise the</a:t>
            </a:r>
            <a:r>
              <a:rPr lang="en-US" baseline="0" dirty="0" smtClean="0"/>
              <a:t> performance of these employees.</a:t>
            </a:r>
            <a:endParaRPr lang="en-US" u="sng"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6140DF-CCC1-4903-8138-48ACDA6A817D}" type="slidenum">
              <a:rPr lang="en-US" smtClean="0"/>
              <a:pPr fontAlgn="base">
                <a:spcBef>
                  <a:spcPct val="0"/>
                </a:spcBef>
                <a:spcAft>
                  <a:spcPct val="0"/>
                </a:spcAft>
                <a:defRPr/>
              </a:pPr>
              <a:t>34</a:t>
            </a:fld>
            <a:endParaRPr lang="en-US" smtClean="0"/>
          </a:p>
        </p:txBody>
      </p:sp>
      <p:sp>
        <p:nvSpPr>
          <p:cNvPr id="47107" name="Rectangle 2"/>
          <p:cNvSpPr>
            <a:spLocks noGrp="1" noRot="1" noChangeAspect="1" noChangeArrowheads="1" noTextEdit="1"/>
          </p:cNvSpPr>
          <p:nvPr>
            <p:ph type="sldImg"/>
          </p:nvPr>
        </p:nvSpPr>
        <p:spPr bwMode="auto">
          <a:xfrm>
            <a:off x="1139825" y="684213"/>
            <a:ext cx="4579938" cy="3435350"/>
          </a:xfrm>
          <a:noFill/>
          <a:ln>
            <a:solidFill>
              <a:srgbClr val="000000"/>
            </a:solidFill>
            <a:miter lim="800000"/>
            <a:headEnd/>
            <a:tailEnd/>
          </a:ln>
        </p:spPr>
      </p:sp>
      <p:sp>
        <p:nvSpPr>
          <p:cNvPr id="47108" name="Rectangle 3"/>
          <p:cNvSpPr>
            <a:spLocks noGrp="1" noChangeArrowheads="1"/>
          </p:cNvSpPr>
          <p:nvPr>
            <p:ph type="body" idx="1"/>
          </p:nvPr>
        </p:nvSpPr>
        <p:spPr bwMode="auto">
          <a:xfrm>
            <a:off x="914400" y="4343400"/>
            <a:ext cx="5029200" cy="4116388"/>
          </a:xfrm>
          <a:noFill/>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pPr>
              <a:defRPr/>
            </a:pPr>
            <a:fld id="{7152CDEC-66FB-B343-88FD-E97AC4F9E942}" type="datetime1">
              <a:rPr lang="en-US" smtClean="0"/>
              <a:t>9/4/12</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pPr>
              <a:defRPr/>
            </a:pPr>
            <a:r>
              <a:rPr lang="en-US" smtClean="0"/>
              <a:t>School of Nuclear Knowledge Management, 3 - 7 September 2012</a:t>
            </a:r>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lstStyle>
          <a:p>
            <a:pPr>
              <a:defRPr/>
            </a:pPr>
            <a:fld id="{889046E2-65E8-46B9-809A-047DFDE09DF0}"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33A8C2F0-2A78-4A42-9995-359E1E0D66ED}" type="datetime1">
              <a:rPr lang="en-US" smtClean="0"/>
              <a:t>9/4/12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 3 - 7 September 2012</a:t>
            </a:r>
            <a:endParaRPr lang="en-US"/>
          </a:p>
        </p:txBody>
      </p:sp>
      <p:sp>
        <p:nvSpPr>
          <p:cNvPr id="6" name="Slide Number Placeholder 5"/>
          <p:cNvSpPr>
            <a:spLocks noGrp="1"/>
          </p:cNvSpPr>
          <p:nvPr>
            <p:ph type="sldNum" sz="quarter" idx="12"/>
          </p:nvPr>
        </p:nvSpPr>
        <p:spPr/>
        <p:txBody>
          <a:bodyPr/>
          <a:lstStyle/>
          <a:p>
            <a:pPr>
              <a:defRPr/>
            </a:pPr>
            <a:fld id="{2E3FB048-8E63-458F-877C-ABA43E9EA216}"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674ED6C1-221D-1248-A4C1-A53AFA381D16}" type="datetime1">
              <a:rPr lang="en-US" smtClean="0"/>
              <a:t>9/4/12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 3 - 7 September 2012</a:t>
            </a:r>
            <a:endParaRPr lang="en-US"/>
          </a:p>
        </p:txBody>
      </p:sp>
      <p:sp>
        <p:nvSpPr>
          <p:cNvPr id="6" name="Slide Number Placeholder 5"/>
          <p:cNvSpPr>
            <a:spLocks noGrp="1"/>
          </p:cNvSpPr>
          <p:nvPr>
            <p:ph type="sldNum" sz="quarter" idx="12"/>
          </p:nvPr>
        </p:nvSpPr>
        <p:spPr/>
        <p:txBody>
          <a:bodyPr/>
          <a:lstStyle/>
          <a:p>
            <a:pPr>
              <a:defRPr/>
            </a:pPr>
            <a:fld id="{554C2047-C045-4713-8C01-2130292D7A5F}" type="slidenum">
              <a:rPr lang="en-US" smtClean="0"/>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7688" y="319088"/>
            <a:ext cx="6996112" cy="56356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76325"/>
            <a:ext cx="4038600" cy="5248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76325"/>
            <a:ext cx="4038600" cy="5248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400800"/>
            <a:ext cx="2667000" cy="255588"/>
          </a:xfrm>
        </p:spPr>
        <p:txBody>
          <a:bodyPr/>
          <a:lstStyle>
            <a:lvl1pPr>
              <a:defRPr/>
            </a:lvl1pPr>
          </a:lstStyle>
          <a:p>
            <a:pPr>
              <a:defRPr/>
            </a:pPr>
            <a:fld id="{FA312184-228B-B344-B5CD-51A376CF18FC}" type="datetime1">
              <a:rPr lang="en-US" smtClean="0"/>
              <a:t>9/4/12</a:t>
            </a:fld>
            <a:endParaRPr lang="en-US"/>
          </a:p>
        </p:txBody>
      </p:sp>
      <p:sp>
        <p:nvSpPr>
          <p:cNvPr id="6" name="Footer Placeholder 5"/>
          <p:cNvSpPr>
            <a:spLocks noGrp="1"/>
          </p:cNvSpPr>
          <p:nvPr>
            <p:ph type="ftr" sz="quarter" idx="11"/>
          </p:nvPr>
        </p:nvSpPr>
        <p:spPr>
          <a:xfrm>
            <a:off x="5943600" y="6400800"/>
            <a:ext cx="2895600" cy="228600"/>
          </a:xfrm>
        </p:spPr>
        <p:txBody>
          <a:bodyPr/>
          <a:lstStyle>
            <a:lvl1pPr>
              <a:defRPr/>
            </a:lvl1pPr>
          </a:lstStyle>
          <a:p>
            <a:pPr>
              <a:defRPr/>
            </a:pPr>
            <a:r>
              <a:rPr lang="en-US" smtClean="0"/>
              <a:t>School of Nuclear Knowledge Management, 3 - 7 September 2012</a:t>
            </a:r>
            <a:endParaRPr lang="en-US"/>
          </a:p>
        </p:txBody>
      </p:sp>
      <p:sp>
        <p:nvSpPr>
          <p:cNvPr id="7" name="Slide Number Placeholder 6"/>
          <p:cNvSpPr>
            <a:spLocks noGrp="1"/>
          </p:cNvSpPr>
          <p:nvPr>
            <p:ph type="sldNum" sz="quarter" idx="12"/>
          </p:nvPr>
        </p:nvSpPr>
        <p:spPr>
          <a:xfrm>
            <a:off x="3657600" y="6386513"/>
            <a:ext cx="2133600" cy="211137"/>
          </a:xfrm>
        </p:spPr>
        <p:txBody>
          <a:bodyPr/>
          <a:lstStyle>
            <a:lvl1pPr>
              <a:defRPr/>
            </a:lvl1pPr>
          </a:lstStyle>
          <a:p>
            <a:pPr>
              <a:defRPr/>
            </a:pPr>
            <a:fld id="{3EA25FAB-B663-4A3D-B163-A8494ADF802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CF58B047-54EF-F243-95F8-AC0C3B19CB7D}" type="datetime1">
              <a:rPr lang="en-US" smtClean="0"/>
              <a:t>9/4/12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 3 - 7 September 2012</a:t>
            </a:r>
            <a:endParaRPr lang="en-US"/>
          </a:p>
        </p:txBody>
      </p:sp>
      <p:sp>
        <p:nvSpPr>
          <p:cNvPr id="6" name="Slide Number Placeholder 5"/>
          <p:cNvSpPr>
            <a:spLocks noGrp="1"/>
          </p:cNvSpPr>
          <p:nvPr>
            <p:ph type="sldNum" sz="quarter" idx="12"/>
          </p:nvPr>
        </p:nvSpPr>
        <p:spPr/>
        <p:txBody>
          <a:bodyPr/>
          <a:lstStyle/>
          <a:p>
            <a:pPr>
              <a:defRPr/>
            </a:pPr>
            <a:fld id="{5F6B17CA-8B7E-4AE1-ABDE-330E06460834}" type="slidenum">
              <a:rPr lang="en-US" smtClean="0"/>
              <a:pPr>
                <a:defRPr/>
              </a:pPr>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3FE2CDF6-BBF3-B34F-B559-B1ED8C40A861}" type="datetime1">
              <a:rPr lang="en-US" smtClean="0"/>
              <a:t>9/4/12</a:t>
            </a:fld>
            <a:endParaRPr lang="en-US"/>
          </a:p>
        </p:txBody>
      </p:sp>
      <p:sp>
        <p:nvSpPr>
          <p:cNvPr id="5" name="Footer Placeholder 4"/>
          <p:cNvSpPr>
            <a:spLocks noGrp="1"/>
          </p:cNvSpPr>
          <p:nvPr>
            <p:ph type="ftr" sz="quarter" idx="11"/>
          </p:nvPr>
        </p:nvSpPr>
        <p:spPr/>
        <p:txBody>
          <a:bodyPr/>
          <a:lstStyle/>
          <a:p>
            <a:pPr>
              <a:defRPr/>
            </a:pPr>
            <a:r>
              <a:rPr lang="en-US" smtClean="0"/>
              <a:t>School of Nuclear Knowledge Management, 3 - 7 September 2012</a:t>
            </a:r>
            <a:endParaRPr lang="en-US"/>
          </a:p>
        </p:txBody>
      </p:sp>
      <p:sp>
        <p:nvSpPr>
          <p:cNvPr id="6" name="Slide Number Placeholder 5"/>
          <p:cNvSpPr>
            <a:spLocks noGrp="1"/>
          </p:cNvSpPr>
          <p:nvPr>
            <p:ph type="sldNum" sz="quarter" idx="12"/>
          </p:nvPr>
        </p:nvSpPr>
        <p:spPr/>
        <p:txBody>
          <a:bodyPr/>
          <a:lstStyle/>
          <a:p>
            <a:pPr>
              <a:defRPr/>
            </a:pPr>
            <a:fld id="{90A69043-8B9E-4398-8ECB-AFA114FD29CB}" type="slidenum">
              <a:rPr lang="en-US" smtClean="0"/>
              <a:pPr>
                <a:defRPr/>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546AC7E1-0F0E-AE4B-BCE8-4C911F55B8E8}" type="datetime1">
              <a:rPr lang="en-US" smtClean="0"/>
              <a:t>9/4/12</a:t>
            </a:fld>
            <a:endParaRPr lang="en-US"/>
          </a:p>
        </p:txBody>
      </p:sp>
      <p:sp>
        <p:nvSpPr>
          <p:cNvPr id="6" name="Footer Placeholder 5"/>
          <p:cNvSpPr>
            <a:spLocks noGrp="1"/>
          </p:cNvSpPr>
          <p:nvPr>
            <p:ph type="ftr" sz="quarter" idx="11"/>
          </p:nvPr>
        </p:nvSpPr>
        <p:spPr/>
        <p:txBody>
          <a:bodyPr/>
          <a:lstStyle/>
          <a:p>
            <a:pPr>
              <a:defRPr/>
            </a:pPr>
            <a:r>
              <a:rPr lang="en-US" smtClean="0"/>
              <a:t>School of Nuclear Knowledge Management, 3 - 7 September 2012</a:t>
            </a:r>
            <a:endParaRPr lang="en-US"/>
          </a:p>
        </p:txBody>
      </p:sp>
      <p:sp>
        <p:nvSpPr>
          <p:cNvPr id="7" name="Slide Number Placeholder 6"/>
          <p:cNvSpPr>
            <a:spLocks noGrp="1"/>
          </p:cNvSpPr>
          <p:nvPr>
            <p:ph type="sldNum" sz="quarter" idx="12"/>
          </p:nvPr>
        </p:nvSpPr>
        <p:spPr/>
        <p:txBody>
          <a:bodyPr/>
          <a:lstStyle/>
          <a:p>
            <a:pPr>
              <a:defRPr/>
            </a:pPr>
            <a:fld id="{F19ACF28-9C85-447D-89D9-F2C738BC608D}" type="slidenum">
              <a:rPr lang="en-US" smtClean="0"/>
              <a:pPr>
                <a:defRPr/>
              </a:pPr>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D798EA17-E84F-584E-BF72-223B0BC1620E}" type="datetime1">
              <a:rPr lang="en-US" smtClean="0"/>
              <a:t>9/4/12</a:t>
            </a:fld>
            <a:endParaRPr lang="en-US"/>
          </a:p>
        </p:txBody>
      </p:sp>
      <p:sp>
        <p:nvSpPr>
          <p:cNvPr id="8" name="Footer Placeholder 7"/>
          <p:cNvSpPr>
            <a:spLocks noGrp="1"/>
          </p:cNvSpPr>
          <p:nvPr>
            <p:ph type="ftr" sz="quarter" idx="11"/>
          </p:nvPr>
        </p:nvSpPr>
        <p:spPr/>
        <p:txBody>
          <a:bodyPr/>
          <a:lstStyle/>
          <a:p>
            <a:pPr>
              <a:defRPr/>
            </a:pPr>
            <a:r>
              <a:rPr lang="en-US" smtClean="0"/>
              <a:t>School of Nuclear Knowledge Management, 3 - 7 September 2012</a:t>
            </a:r>
            <a:endParaRPr lang="en-US"/>
          </a:p>
        </p:txBody>
      </p:sp>
      <p:sp>
        <p:nvSpPr>
          <p:cNvPr id="9" name="Slide Number Placeholder 8"/>
          <p:cNvSpPr>
            <a:spLocks noGrp="1"/>
          </p:cNvSpPr>
          <p:nvPr>
            <p:ph type="sldNum" sz="quarter" idx="12"/>
          </p:nvPr>
        </p:nvSpPr>
        <p:spPr/>
        <p:txBody>
          <a:bodyPr/>
          <a:lstStyle/>
          <a:p>
            <a:pPr>
              <a:defRPr/>
            </a:pPr>
            <a:fld id="{897765AC-4C16-42EB-9B54-29BD33F6DB28}"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BBED3B60-15F7-7242-9A96-B75BC011D4B3}" type="datetime1">
              <a:rPr lang="en-US" smtClean="0"/>
              <a:t>9/4/12</a:t>
            </a:fld>
            <a:endParaRPr lang="en-US"/>
          </a:p>
        </p:txBody>
      </p:sp>
      <p:sp>
        <p:nvSpPr>
          <p:cNvPr id="4" name="Footer Placeholder 3"/>
          <p:cNvSpPr>
            <a:spLocks noGrp="1"/>
          </p:cNvSpPr>
          <p:nvPr>
            <p:ph type="ftr" sz="quarter" idx="11"/>
          </p:nvPr>
        </p:nvSpPr>
        <p:spPr/>
        <p:txBody>
          <a:bodyPr/>
          <a:lstStyle/>
          <a:p>
            <a:pPr>
              <a:defRPr/>
            </a:pPr>
            <a:r>
              <a:rPr lang="en-US" smtClean="0"/>
              <a:t>School of Nuclear Knowledge Management, 3 - 7 September 2012</a:t>
            </a:r>
            <a:endParaRPr lang="en-US"/>
          </a:p>
        </p:txBody>
      </p:sp>
      <p:sp>
        <p:nvSpPr>
          <p:cNvPr id="5" name="Slide Number Placeholder 4"/>
          <p:cNvSpPr>
            <a:spLocks noGrp="1"/>
          </p:cNvSpPr>
          <p:nvPr>
            <p:ph type="sldNum" sz="quarter" idx="12"/>
          </p:nvPr>
        </p:nvSpPr>
        <p:spPr/>
        <p:txBody>
          <a:bodyPr/>
          <a:lstStyle/>
          <a:p>
            <a:pPr>
              <a:defRPr/>
            </a:pPr>
            <a:fld id="{1BA16FCA-DB84-4D81-8CB6-D4ADA5E6612A}" type="slidenum">
              <a:rPr lang="en-US" smtClean="0"/>
              <a:pPr>
                <a:defRPr/>
              </a:pPr>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4AEB8A5-7993-BE48-B83F-B86DA96F87AF}" type="datetime1">
              <a:rPr lang="en-US" smtClean="0"/>
              <a:t>9/4/12</a:t>
            </a:fld>
            <a:endParaRPr lang="en-US"/>
          </a:p>
        </p:txBody>
      </p:sp>
      <p:sp>
        <p:nvSpPr>
          <p:cNvPr id="3" name="Footer Placeholder 2"/>
          <p:cNvSpPr>
            <a:spLocks noGrp="1"/>
          </p:cNvSpPr>
          <p:nvPr>
            <p:ph type="ftr" sz="quarter" idx="11"/>
          </p:nvPr>
        </p:nvSpPr>
        <p:spPr/>
        <p:txBody>
          <a:bodyPr/>
          <a:lstStyle/>
          <a:p>
            <a:pPr>
              <a:defRPr/>
            </a:pPr>
            <a:r>
              <a:rPr lang="en-US" smtClean="0"/>
              <a:t>School of Nuclear Knowledge Management, 3 - 7 September 2012</a:t>
            </a:r>
            <a:endParaRPr lang="en-US"/>
          </a:p>
        </p:txBody>
      </p:sp>
      <p:sp>
        <p:nvSpPr>
          <p:cNvPr id="4" name="Slide Number Placeholder 3"/>
          <p:cNvSpPr>
            <a:spLocks noGrp="1"/>
          </p:cNvSpPr>
          <p:nvPr>
            <p:ph type="sldNum" sz="quarter" idx="12"/>
          </p:nvPr>
        </p:nvSpPr>
        <p:spPr/>
        <p:txBody>
          <a:bodyPr/>
          <a:lstStyle/>
          <a:p>
            <a:pPr>
              <a:defRPr/>
            </a:pPr>
            <a:fld id="{0FA0140E-DA72-4134-8481-6BBB8234C75F}"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pPr>
              <a:defRPr/>
            </a:pPr>
            <a:fld id="{C0AE9DB2-01C5-D34F-88FB-950E7B5D05E9}" type="datetime1">
              <a:rPr lang="en-US" smtClean="0"/>
              <a:t>9/4/12</a:t>
            </a:fld>
            <a:endParaRPr lang="en-US"/>
          </a:p>
        </p:txBody>
      </p:sp>
      <p:sp>
        <p:nvSpPr>
          <p:cNvPr id="6" name="Footer Placeholder 5"/>
          <p:cNvSpPr>
            <a:spLocks noGrp="1"/>
          </p:cNvSpPr>
          <p:nvPr>
            <p:ph type="ftr" sz="quarter" idx="11"/>
          </p:nvPr>
        </p:nvSpPr>
        <p:spPr/>
        <p:txBody>
          <a:bodyPr/>
          <a:lstStyle/>
          <a:p>
            <a:pPr>
              <a:defRPr/>
            </a:pPr>
            <a:r>
              <a:rPr lang="en-US" smtClean="0"/>
              <a:t>School of Nuclear Knowledge Management, 3 - 7 September 2012</a:t>
            </a:r>
            <a:endParaRPr lang="en-US"/>
          </a:p>
        </p:txBody>
      </p:sp>
      <p:sp>
        <p:nvSpPr>
          <p:cNvPr id="7" name="Slide Number Placeholder 6"/>
          <p:cNvSpPr>
            <a:spLocks noGrp="1"/>
          </p:cNvSpPr>
          <p:nvPr>
            <p:ph type="sldNum" sz="quarter" idx="12"/>
          </p:nvPr>
        </p:nvSpPr>
        <p:spPr/>
        <p:txBody>
          <a:bodyPr/>
          <a:lstStyle/>
          <a:p>
            <a:pPr>
              <a:defRPr/>
            </a:pPr>
            <a:fld id="{2E04EEFF-9763-4A4D-88E1-E8F9E792D794}"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pPr>
              <a:defRPr/>
            </a:pPr>
            <a:fld id="{F17B9201-2536-D64C-87BB-07BA76AB3330}" type="datetime1">
              <a:rPr lang="en-US" smtClean="0"/>
              <a:t>9/4/12</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pPr>
              <a:defRPr/>
            </a:pPr>
            <a:r>
              <a:rPr lang="en-US" smtClean="0"/>
              <a:t>School of Nuclear Knowledge Management, 3 - 7 September 2012</a:t>
            </a:r>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pPr>
              <a:defRPr/>
            </a:pPr>
            <a:fld id="{A945FF35-F76D-44F2-A5BD-EB1DA76D59B5}" type="slidenum">
              <a:rPr lang="en-US" smtClean="0"/>
              <a:pPr>
                <a:defRPr/>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pPr>
              <a:defRPr/>
            </a:pPr>
            <a:fld id="{3145BC02-DB24-7C4D-9440-E529B8F4DFE2}" type="datetime1">
              <a:rPr lang="en-US" smtClean="0"/>
              <a:t>9/4/12</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pPr>
              <a:defRPr/>
            </a:pPr>
            <a:r>
              <a:rPr lang="en-US" smtClean="0"/>
              <a:t>School of Nuclear Knowledge Management, 3 - 7 September 2012</a:t>
            </a:r>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pPr>
              <a:defRPr/>
            </a:pPr>
            <a:fld id="{E8AB1FAD-67E8-4EF5-8945-6669FEDFF07F}"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hdr="0" ft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emf"/></Relationships>
</file>

<file path=ppt/slides/_rels/slide15.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xcel_97_-_2004_Worksheet1.xls"/></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jpeg"/><Relationship Id="rId3"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diagramData" Target="../diagrams/data1.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7.xml"/><Relationship Id="rId2" Type="http://schemas.openxmlformats.org/officeDocument/2006/relationships/diagramData" Target="../diagrams/data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jpeg"/><Relationship Id="rId5" Type="http://schemas.openxmlformats.org/officeDocument/2006/relationships/image" Target="../media/image22.png"/><Relationship Id="rId6"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vmlDrawing" Target="../drawings/vmlDrawing2.vml"/><Relationship Id="rId2" Type="http://schemas.openxmlformats.org/officeDocument/2006/relationships/slideLayout" Target="../slideLayouts/slideLayout12.xml"/><Relationship Id="rId3" Type="http://schemas.openxmlformats.org/officeDocument/2006/relationships/oleObject" Target="../embeddings/Microsoft_Word_97_-_2004_Document2.doc"/></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8.jpeg"/><Relationship Id="rId8" Type="http://schemas.openxmlformats.org/officeDocument/2006/relationships/image" Target="../media/image9.png"/><Relationship Id="rId9" Type="http://schemas.openxmlformats.org/officeDocument/2006/relationships/chart" Target="../charts/chart1.xml"/><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jpeg"/><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eaLnBrk="1" fontAlgn="auto" hangingPunct="1">
              <a:spcAft>
                <a:spcPts val="0"/>
              </a:spcAft>
              <a:defRPr/>
            </a:pPr>
            <a:r>
              <a:rPr lang="en-US" b="1" dirty="0" smtClean="0">
                <a:effectLst>
                  <a:outerShdw blurRad="38100" dist="38100" dir="2700000" algn="tl">
                    <a:srgbClr val="000000">
                      <a:alpha val="43137"/>
                    </a:srgbClr>
                  </a:outerShdw>
                </a:effectLst>
              </a:rPr>
              <a:t>Human Resource Solutions to Support NKM</a:t>
            </a:r>
            <a:r>
              <a:rPr lang="en-US" dirty="0" smtClean="0"/>
              <a:t/>
            </a:r>
            <a:br>
              <a:rPr lang="en-US" dirty="0" smtClean="0"/>
            </a:br>
            <a:r>
              <a:rPr lang="en-US" sz="3600" i="1" dirty="0" smtClean="0"/>
              <a:t>Industry Best Practices</a:t>
            </a:r>
            <a:endParaRPr lang="en-US" i="1" dirty="0"/>
          </a:p>
        </p:txBody>
      </p:sp>
      <p:sp>
        <p:nvSpPr>
          <p:cNvPr id="3" name="Subtitle 2"/>
          <p:cNvSpPr>
            <a:spLocks noGrp="1"/>
          </p:cNvSpPr>
          <p:nvPr>
            <p:ph type="subTitle" idx="1"/>
          </p:nvPr>
        </p:nvSpPr>
        <p:spPr/>
        <p:txBody>
          <a:bodyPr rtlCol="0">
            <a:noAutofit/>
          </a:bodyPr>
          <a:lstStyle/>
          <a:p>
            <a:r>
              <a:rPr lang="en-US" sz="2000" b="1" dirty="0" smtClean="0"/>
              <a:t>School of Nuclear Knowledge Management</a:t>
            </a:r>
          </a:p>
          <a:p>
            <a:r>
              <a:rPr lang="en-US" sz="2000" b="1" dirty="0" smtClean="0"/>
              <a:t>3 </a:t>
            </a:r>
            <a:r>
              <a:rPr lang="en-US" sz="2000" b="1" dirty="0" smtClean="0"/>
              <a:t>- 7 </a:t>
            </a:r>
            <a:r>
              <a:rPr lang="en-US" sz="2000" b="1" dirty="0" smtClean="0"/>
              <a:t>September 2012, Trieste, Italy</a:t>
            </a:r>
          </a:p>
          <a:p>
            <a:r>
              <a:rPr lang="en-US" sz="2000" b="1" dirty="0" smtClean="0"/>
              <a:t>Presentation by Ed Boyles</a:t>
            </a:r>
            <a:endParaRPr lang="en-US" sz="2000" b="1" dirty="0"/>
          </a:p>
        </p:txBody>
      </p:sp>
      <p:pic>
        <p:nvPicPr>
          <p:cNvPr id="5124" name="Picture 3" descr="logo-iaea"/>
          <p:cNvPicPr>
            <a:picLocks noChangeAspect="1" noChangeArrowheads="1"/>
          </p:cNvPicPr>
          <p:nvPr/>
        </p:nvPicPr>
        <p:blipFill>
          <a:blip r:embed="rId2" cstate="print"/>
          <a:srcRect/>
          <a:stretch>
            <a:fillRect/>
          </a:stretch>
        </p:blipFill>
        <p:spPr bwMode="auto">
          <a:xfrm>
            <a:off x="3886200" y="304800"/>
            <a:ext cx="1079500" cy="941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7" name="Rectangle 3"/>
          <p:cNvSpPr>
            <a:spLocks noGrp="1" noChangeArrowheads="1"/>
          </p:cNvSpPr>
          <p:nvPr>
            <p:ph idx="1"/>
          </p:nvPr>
        </p:nvSpPr>
        <p:spPr>
          <a:xfrm>
            <a:off x="152400" y="1076325"/>
            <a:ext cx="8991600" cy="5781675"/>
          </a:xfrm>
        </p:spPr>
        <p:txBody>
          <a:bodyPr/>
          <a:lstStyle/>
          <a:p>
            <a:pPr lvl="1" eaLnBrk="1" hangingPunct="1">
              <a:lnSpc>
                <a:spcPct val="90000"/>
              </a:lnSpc>
              <a:buFont typeface="Wingdings" pitchFamily="2" charset="2"/>
              <a:buChar char="q"/>
            </a:pPr>
            <a:r>
              <a:rPr lang="en-US" sz="3200" smtClean="0"/>
              <a:t>Collection and</a:t>
            </a:r>
            <a:r>
              <a:rPr lang="en-US" sz="3200" b="1" smtClean="0"/>
              <a:t> </a:t>
            </a:r>
            <a:r>
              <a:rPr lang="en-US" sz="3200" smtClean="0"/>
              <a:t>analysis of accurate </a:t>
            </a:r>
            <a:r>
              <a:rPr lang="en-US" sz="3200" i="1" smtClean="0"/>
              <a:t>attrition</a:t>
            </a:r>
            <a:r>
              <a:rPr lang="en-US" sz="3200" smtClean="0"/>
              <a:t> information</a:t>
            </a:r>
          </a:p>
          <a:p>
            <a:pPr lvl="1" eaLnBrk="1" hangingPunct="1">
              <a:lnSpc>
                <a:spcPct val="90000"/>
              </a:lnSpc>
              <a:buFont typeface="Wingdings" pitchFamily="2" charset="2"/>
              <a:buChar char="v"/>
            </a:pPr>
            <a:endParaRPr lang="en-US" sz="3200" smtClean="0"/>
          </a:p>
          <a:p>
            <a:pPr lvl="1" eaLnBrk="1" hangingPunct="1">
              <a:lnSpc>
                <a:spcPct val="90000"/>
              </a:lnSpc>
              <a:buFont typeface="Wingdings" pitchFamily="2" charset="2"/>
              <a:buChar char="q"/>
            </a:pPr>
            <a:r>
              <a:rPr lang="en-US" sz="3200" smtClean="0"/>
              <a:t>Current and emerging skills/competency needs</a:t>
            </a:r>
          </a:p>
          <a:p>
            <a:pPr lvl="2" eaLnBrk="1" hangingPunct="1">
              <a:lnSpc>
                <a:spcPct val="90000"/>
              </a:lnSpc>
              <a:buClr>
                <a:schemeClr val="accent1"/>
              </a:buClr>
              <a:buFont typeface="Wingdings" pitchFamily="2" charset="2"/>
              <a:buChar char="§"/>
            </a:pPr>
            <a:r>
              <a:rPr lang="en-US" smtClean="0"/>
              <a:t>Improvements in processes</a:t>
            </a:r>
          </a:p>
          <a:p>
            <a:pPr lvl="2" eaLnBrk="1" hangingPunct="1">
              <a:lnSpc>
                <a:spcPct val="90000"/>
              </a:lnSpc>
              <a:buClr>
                <a:schemeClr val="accent1"/>
              </a:buClr>
              <a:buFont typeface="Wingdings" pitchFamily="2" charset="2"/>
              <a:buChar char="§"/>
            </a:pPr>
            <a:r>
              <a:rPr lang="en-US" smtClean="0"/>
              <a:t>Improvements in equipment and technology</a:t>
            </a:r>
          </a:p>
          <a:p>
            <a:pPr lvl="2" eaLnBrk="1" hangingPunct="1">
              <a:lnSpc>
                <a:spcPct val="90000"/>
              </a:lnSpc>
              <a:buClr>
                <a:schemeClr val="accent1"/>
              </a:buClr>
              <a:buFont typeface="Wingdings" pitchFamily="2" charset="2"/>
              <a:buChar char="§"/>
            </a:pPr>
            <a:endParaRPr lang="en-US" smtClean="0"/>
          </a:p>
          <a:p>
            <a:pPr lvl="1" eaLnBrk="1" hangingPunct="1">
              <a:lnSpc>
                <a:spcPct val="90000"/>
              </a:lnSpc>
              <a:buFont typeface="Wingdings" pitchFamily="2" charset="2"/>
              <a:buChar char="q"/>
            </a:pPr>
            <a:r>
              <a:rPr lang="en-US" sz="3200" smtClean="0"/>
              <a:t>Current and future work activities</a:t>
            </a:r>
          </a:p>
          <a:p>
            <a:pPr lvl="2" eaLnBrk="1" hangingPunct="1">
              <a:lnSpc>
                <a:spcPct val="90000"/>
              </a:lnSpc>
              <a:buClr>
                <a:schemeClr val="accent1"/>
              </a:buClr>
              <a:buFont typeface="Wingdings" pitchFamily="2" charset="2"/>
              <a:buChar char="§"/>
            </a:pPr>
            <a:r>
              <a:rPr lang="en-US" smtClean="0"/>
              <a:t>Major modifications upcoming</a:t>
            </a:r>
          </a:p>
          <a:p>
            <a:pPr lvl="2" eaLnBrk="1" hangingPunct="1">
              <a:lnSpc>
                <a:spcPct val="90000"/>
              </a:lnSpc>
              <a:buClr>
                <a:schemeClr val="accent1"/>
              </a:buClr>
              <a:buFont typeface="Wingdings" pitchFamily="2" charset="2"/>
              <a:buChar char="§"/>
            </a:pPr>
            <a:r>
              <a:rPr lang="en-US" smtClean="0"/>
              <a:t>New build planned</a:t>
            </a:r>
          </a:p>
          <a:p>
            <a:pPr lvl="2" eaLnBrk="1" hangingPunct="1">
              <a:lnSpc>
                <a:spcPct val="90000"/>
              </a:lnSpc>
              <a:buClr>
                <a:schemeClr val="accent1"/>
              </a:buClr>
              <a:buFont typeface="Wingdings" pitchFamily="2" charset="2"/>
              <a:buChar char="§"/>
            </a:pPr>
            <a:r>
              <a:rPr lang="en-US" smtClean="0"/>
              <a:t>Decommissioning</a:t>
            </a:r>
          </a:p>
        </p:txBody>
      </p:sp>
      <p:sp>
        <p:nvSpPr>
          <p:cNvPr id="6" name="Slide Number Placeholder 5"/>
          <p:cNvSpPr>
            <a:spLocks noGrp="1"/>
          </p:cNvSpPr>
          <p:nvPr>
            <p:ph type="sldNum" sz="quarter" idx="12"/>
          </p:nvPr>
        </p:nvSpPr>
        <p:spPr/>
        <p:txBody>
          <a:bodyPr/>
          <a:lstStyle/>
          <a:p>
            <a:pPr>
              <a:defRPr/>
            </a:pPr>
            <a:fld id="{14DA64A4-A128-4925-A4EE-6CEA06C4B60D}" type="slidenum">
              <a:rPr lang="en-US"/>
              <a:pPr>
                <a:defRPr/>
              </a:pPr>
              <a:t>10</a:t>
            </a:fld>
            <a:endParaRPr lang="en-US"/>
          </a:p>
        </p:txBody>
      </p:sp>
      <p:sp>
        <p:nvSpPr>
          <p:cNvPr id="165890" name="Rectangle 2"/>
          <p:cNvSpPr>
            <a:spLocks noGrp="1" noChangeArrowheads="1"/>
          </p:cNvSpPr>
          <p:nvPr>
            <p:ph type="title"/>
          </p:nvPr>
        </p:nvSpPr>
        <p:spPr>
          <a:xfrm>
            <a:off x="457200" y="274638"/>
            <a:ext cx="8229600" cy="792162"/>
          </a:xfrm>
        </p:spPr>
        <p:txBody>
          <a:bodyPr rtlCol="0">
            <a:normAutofit/>
          </a:bodyPr>
          <a:lstStyle/>
          <a:p>
            <a:pPr algn="l" eaLnBrk="1" fontAlgn="auto" hangingPunct="1">
              <a:spcAft>
                <a:spcPts val="0"/>
              </a:spcAft>
              <a:defRPr/>
            </a:pPr>
            <a:r>
              <a:rPr lang="en-US" sz="3600" b="1" dirty="0">
                <a:effectLst>
                  <a:outerShdw blurRad="38100" dist="38100" dir="2700000" algn="tl">
                    <a:srgbClr val="000000">
                      <a:alpha val="43137"/>
                    </a:srgbClr>
                  </a:outerShdw>
                </a:effectLst>
              </a:rPr>
              <a:t>WFP Considerations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5107" name="Rectangle 3"/>
          <p:cNvSpPr>
            <a:spLocks noGrp="1" noChangeArrowheads="1"/>
          </p:cNvSpPr>
          <p:nvPr>
            <p:ph idx="1"/>
          </p:nvPr>
        </p:nvSpPr>
        <p:spPr>
          <a:xfrm>
            <a:off x="457200" y="1219200"/>
            <a:ext cx="8229600" cy="4906963"/>
          </a:xfrm>
        </p:spPr>
        <p:txBody>
          <a:bodyPr rtlCol="0">
            <a:normAutofit/>
          </a:bodyPr>
          <a:lstStyle/>
          <a:p>
            <a:pPr eaLnBrk="1" fontAlgn="auto" hangingPunct="1">
              <a:spcAft>
                <a:spcPts val="0"/>
              </a:spcAft>
              <a:buClr>
                <a:schemeClr val="accent1"/>
              </a:buClr>
              <a:buFont typeface="Arial" pitchFamily="34" charset="0"/>
              <a:buChar char="•"/>
              <a:defRPr/>
            </a:pPr>
            <a:r>
              <a:rPr lang="en-US" dirty="0"/>
              <a:t>Long term staffing plans - 3 to 5 years</a:t>
            </a:r>
          </a:p>
          <a:p>
            <a:pPr lvl="1" eaLnBrk="1" fontAlgn="auto" hangingPunct="1">
              <a:spcAft>
                <a:spcPts val="0"/>
              </a:spcAft>
              <a:buFontTx/>
              <a:buChar char="•"/>
              <a:defRPr/>
            </a:pPr>
            <a:r>
              <a:rPr lang="en-US" dirty="0"/>
              <a:t>Operations and Maintenance pipeline</a:t>
            </a:r>
          </a:p>
          <a:p>
            <a:pPr lvl="1" eaLnBrk="1" fontAlgn="auto" hangingPunct="1">
              <a:spcAft>
                <a:spcPts val="0"/>
              </a:spcAft>
              <a:buFontTx/>
              <a:buChar char="•"/>
              <a:defRPr/>
            </a:pPr>
            <a:r>
              <a:rPr lang="en-US" dirty="0"/>
              <a:t>University Recruitment</a:t>
            </a:r>
          </a:p>
          <a:p>
            <a:pPr lvl="1" eaLnBrk="1" fontAlgn="auto" hangingPunct="1">
              <a:spcAft>
                <a:spcPts val="0"/>
              </a:spcAft>
              <a:buFontTx/>
              <a:buChar char="•"/>
              <a:defRPr/>
            </a:pPr>
            <a:r>
              <a:rPr lang="en-US" dirty="0"/>
              <a:t>Experienced </a:t>
            </a:r>
            <a:r>
              <a:rPr lang="en-US" dirty="0" smtClean="0"/>
              <a:t>hires (to fill gaps)</a:t>
            </a:r>
          </a:p>
          <a:p>
            <a:pPr lvl="1" eaLnBrk="1" fontAlgn="auto" hangingPunct="1">
              <a:spcAft>
                <a:spcPts val="0"/>
              </a:spcAft>
              <a:buFontTx/>
              <a:buChar char="•"/>
              <a:defRPr/>
            </a:pPr>
            <a:r>
              <a:rPr lang="en-US" dirty="0"/>
              <a:t>Retention actions for current </a:t>
            </a:r>
            <a:r>
              <a:rPr lang="en-US" dirty="0" smtClean="0"/>
              <a:t>employees (people and knowledge)</a:t>
            </a:r>
          </a:p>
          <a:p>
            <a:pPr lvl="1" eaLnBrk="1" fontAlgn="auto" hangingPunct="1">
              <a:spcAft>
                <a:spcPts val="0"/>
              </a:spcAft>
              <a:buFontTx/>
              <a:buChar char="•"/>
              <a:defRPr/>
            </a:pPr>
            <a:endParaRPr lang="en-US" dirty="0"/>
          </a:p>
          <a:p>
            <a:pPr eaLnBrk="1" fontAlgn="auto" hangingPunct="1">
              <a:spcAft>
                <a:spcPts val="0"/>
              </a:spcAft>
              <a:buClr>
                <a:schemeClr val="accent1"/>
              </a:buClr>
              <a:buFont typeface="Arial" pitchFamily="34" charset="0"/>
              <a:buChar char="•"/>
              <a:defRPr/>
            </a:pPr>
            <a:r>
              <a:rPr lang="en-US" dirty="0" smtClean="0"/>
              <a:t>Include staffing plans </a:t>
            </a:r>
            <a:r>
              <a:rPr lang="en-US" dirty="0"/>
              <a:t>in the organizations annual Business Plans (budgeted)</a:t>
            </a:r>
          </a:p>
          <a:p>
            <a:pPr eaLnBrk="1" fontAlgn="auto" hangingPunct="1">
              <a:spcAft>
                <a:spcPts val="0"/>
              </a:spcAft>
              <a:buClr>
                <a:schemeClr val="accent1"/>
              </a:buClr>
              <a:buFont typeface="Arial" pitchFamily="34" charset="0"/>
              <a:buChar char="•"/>
              <a:defRPr/>
            </a:pPr>
            <a:endParaRPr lang="en-US" dirty="0"/>
          </a:p>
          <a:p>
            <a:pPr eaLnBrk="1" fontAlgn="auto" hangingPunct="1">
              <a:spcAft>
                <a:spcPts val="0"/>
              </a:spcAft>
              <a:buClr>
                <a:schemeClr val="accent1"/>
              </a:buClr>
              <a:buFont typeface="Arial" pitchFamily="34" charset="0"/>
              <a:buChar char="•"/>
              <a:defRPr/>
            </a:pPr>
            <a:r>
              <a:rPr lang="en-US" dirty="0"/>
              <a:t>Monitor, Measure and Update</a:t>
            </a:r>
          </a:p>
          <a:p>
            <a:pPr eaLnBrk="1" fontAlgn="auto" hangingPunct="1">
              <a:spcAft>
                <a:spcPts val="0"/>
              </a:spcAft>
              <a:buFont typeface="Arial" pitchFamily="34" charset="0"/>
              <a:buChar char="•"/>
              <a:defRPr/>
            </a:pPr>
            <a:endParaRPr lang="en-US" dirty="0"/>
          </a:p>
        </p:txBody>
      </p:sp>
      <p:sp>
        <p:nvSpPr>
          <p:cNvPr id="6" name="Slide Number Placeholder 5"/>
          <p:cNvSpPr>
            <a:spLocks noGrp="1"/>
          </p:cNvSpPr>
          <p:nvPr>
            <p:ph type="sldNum" sz="quarter" idx="12"/>
          </p:nvPr>
        </p:nvSpPr>
        <p:spPr/>
        <p:txBody>
          <a:bodyPr/>
          <a:lstStyle/>
          <a:p>
            <a:pPr>
              <a:defRPr/>
            </a:pPr>
            <a:fld id="{FB9DC480-ACDC-41F6-AA46-AF1612422FB4}" type="slidenum">
              <a:rPr lang="en-US"/>
              <a:pPr>
                <a:defRPr/>
              </a:pPr>
              <a:t>11</a:t>
            </a:fld>
            <a:endParaRPr lang="en-US"/>
          </a:p>
        </p:txBody>
      </p:sp>
      <p:sp>
        <p:nvSpPr>
          <p:cNvPr id="175106" name="Rectangle 2"/>
          <p:cNvSpPr>
            <a:spLocks noGrp="1" noChangeArrowheads="1"/>
          </p:cNvSpPr>
          <p:nvPr>
            <p:ph type="title"/>
          </p:nvPr>
        </p:nvSpPr>
        <p:spPr>
          <a:xfrm>
            <a:off x="152400" y="0"/>
            <a:ext cx="8229600" cy="1143000"/>
          </a:xfrm>
        </p:spPr>
        <p:txBody>
          <a:bodyPr rtlCol="0">
            <a:normAutofit/>
          </a:bodyPr>
          <a:lstStyle/>
          <a:p>
            <a:pPr algn="l" eaLnBrk="1" fontAlgn="auto" hangingPunct="1">
              <a:spcAft>
                <a:spcPts val="0"/>
              </a:spcAft>
              <a:defRPr/>
            </a:pPr>
            <a:r>
              <a:rPr lang="en-US" sz="3600" b="1" dirty="0">
                <a:effectLst>
                  <a:outerShdw blurRad="38100" dist="38100" dir="2700000" algn="tl">
                    <a:srgbClr val="000000">
                      <a:alpha val="43137"/>
                    </a:srgbClr>
                  </a:outerShdw>
                </a:effectLst>
              </a:rPr>
              <a:t>WFP </a:t>
            </a:r>
            <a:r>
              <a:rPr lang="en-US" sz="3600" b="1" dirty="0" smtClean="0">
                <a:effectLst>
                  <a:outerShdw blurRad="38100" dist="38100" dir="2700000" algn="tl">
                    <a:srgbClr val="000000">
                      <a:alpha val="43137"/>
                    </a:srgbClr>
                  </a:outerShdw>
                </a:effectLst>
              </a:rPr>
              <a:t>Considerations (continued)</a:t>
            </a:r>
            <a:endParaRPr lang="en-US" sz="36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5" name="Rectangle 3"/>
          <p:cNvSpPr>
            <a:spLocks noGrp="1" noChangeArrowheads="1"/>
          </p:cNvSpPr>
          <p:nvPr>
            <p:ph idx="1"/>
          </p:nvPr>
        </p:nvSpPr>
        <p:spPr>
          <a:xfrm>
            <a:off x="1219200" y="1066800"/>
            <a:ext cx="7467600" cy="5059363"/>
          </a:xfrm>
        </p:spPr>
        <p:txBody>
          <a:bodyPr/>
          <a:lstStyle/>
          <a:p>
            <a:pPr marL="533400" indent="-533400" eaLnBrk="1" hangingPunct="1">
              <a:lnSpc>
                <a:spcPct val="80000"/>
              </a:lnSpc>
              <a:buFont typeface="Wingdings" pitchFamily="2" charset="2"/>
              <a:buAutoNum type="arabicPeriod"/>
            </a:pPr>
            <a:r>
              <a:rPr lang="en-US" sz="2400" dirty="0" smtClean="0"/>
              <a:t>Compile Staffing Demographics</a:t>
            </a:r>
          </a:p>
          <a:p>
            <a:pPr marL="990600" lvl="1" indent="-533400" eaLnBrk="1" hangingPunct="1">
              <a:lnSpc>
                <a:spcPct val="80000"/>
              </a:lnSpc>
            </a:pPr>
            <a:r>
              <a:rPr lang="en-US" sz="2400" dirty="0" smtClean="0"/>
              <a:t>Forecast Pending Attrition</a:t>
            </a:r>
          </a:p>
          <a:p>
            <a:pPr marL="533400" indent="-533400" eaLnBrk="1" hangingPunct="1">
              <a:lnSpc>
                <a:spcPct val="80000"/>
              </a:lnSpc>
              <a:buFont typeface="Wingdings" pitchFamily="2" charset="2"/>
              <a:buAutoNum type="arabicPeriod"/>
            </a:pPr>
            <a:r>
              <a:rPr lang="en-US" sz="2400" dirty="0" smtClean="0"/>
              <a:t>Develop Staffing Benchmarks</a:t>
            </a:r>
          </a:p>
          <a:p>
            <a:pPr marL="990600" lvl="1" indent="-533400" eaLnBrk="1" hangingPunct="1">
              <a:lnSpc>
                <a:spcPct val="80000"/>
              </a:lnSpc>
            </a:pPr>
            <a:r>
              <a:rPr lang="en-US" sz="2400" dirty="0" smtClean="0"/>
              <a:t>Compare against best performing plants</a:t>
            </a:r>
          </a:p>
          <a:p>
            <a:pPr marL="990600" lvl="1" indent="-533400" eaLnBrk="1" hangingPunct="1">
              <a:lnSpc>
                <a:spcPct val="80000"/>
              </a:lnSpc>
            </a:pPr>
            <a:r>
              <a:rPr lang="en-US" sz="2400" dirty="0" smtClean="0"/>
              <a:t>Understand plant specific demands</a:t>
            </a:r>
          </a:p>
          <a:p>
            <a:pPr marL="533400" indent="-533400" eaLnBrk="1" hangingPunct="1">
              <a:lnSpc>
                <a:spcPct val="80000"/>
              </a:lnSpc>
              <a:buFont typeface="Wingdings" pitchFamily="2" charset="2"/>
              <a:buAutoNum type="arabicPeriod"/>
            </a:pPr>
            <a:r>
              <a:rPr lang="en-US" sz="2400" dirty="0" smtClean="0"/>
              <a:t>Develop high level staffing plans</a:t>
            </a:r>
          </a:p>
          <a:p>
            <a:pPr marL="990600" lvl="1" indent="-533400" eaLnBrk="1" hangingPunct="1">
              <a:lnSpc>
                <a:spcPct val="80000"/>
              </a:lnSpc>
            </a:pPr>
            <a:r>
              <a:rPr lang="en-US" sz="2400" dirty="0" smtClean="0"/>
              <a:t>Budget based</a:t>
            </a:r>
          </a:p>
          <a:p>
            <a:pPr marL="990600" lvl="1" indent="-533400" eaLnBrk="1" hangingPunct="1">
              <a:lnSpc>
                <a:spcPct val="80000"/>
              </a:lnSpc>
            </a:pPr>
            <a:r>
              <a:rPr lang="en-US" sz="2400" dirty="0" smtClean="0"/>
              <a:t>Confirmed by senior management</a:t>
            </a:r>
          </a:p>
          <a:p>
            <a:pPr marL="533400" indent="-533400" eaLnBrk="1" hangingPunct="1">
              <a:lnSpc>
                <a:spcPct val="80000"/>
              </a:lnSpc>
              <a:buFont typeface="Wingdings" pitchFamily="2" charset="2"/>
              <a:buAutoNum type="arabicPeriod"/>
            </a:pPr>
            <a:r>
              <a:rPr lang="en-US" sz="2400" dirty="0" smtClean="0"/>
              <a:t>Develop detailed staffing plans</a:t>
            </a:r>
          </a:p>
          <a:p>
            <a:pPr marL="990600" lvl="1" indent="-533400" eaLnBrk="1" hangingPunct="1">
              <a:lnSpc>
                <a:spcPct val="80000"/>
              </a:lnSpc>
            </a:pPr>
            <a:r>
              <a:rPr lang="en-US" sz="2400" dirty="0" smtClean="0"/>
              <a:t>Department level plans</a:t>
            </a:r>
          </a:p>
          <a:p>
            <a:pPr marL="990600" lvl="1" indent="-533400" eaLnBrk="1" hangingPunct="1">
              <a:lnSpc>
                <a:spcPct val="80000"/>
              </a:lnSpc>
            </a:pPr>
            <a:r>
              <a:rPr lang="en-US" sz="2400" dirty="0" smtClean="0"/>
              <a:t>Identify need by position</a:t>
            </a:r>
          </a:p>
          <a:p>
            <a:pPr marL="533400" indent="-533400" eaLnBrk="1" hangingPunct="1">
              <a:lnSpc>
                <a:spcPct val="80000"/>
              </a:lnSpc>
              <a:buFont typeface="Wingdings" pitchFamily="2" charset="2"/>
              <a:buAutoNum type="arabicPeriod"/>
            </a:pPr>
            <a:r>
              <a:rPr lang="en-US" sz="2400" dirty="0" smtClean="0"/>
              <a:t>Monitor, update and adjust</a:t>
            </a:r>
          </a:p>
        </p:txBody>
      </p:sp>
      <p:sp>
        <p:nvSpPr>
          <p:cNvPr id="6" name="Slide Number Placeholder 5"/>
          <p:cNvSpPr>
            <a:spLocks noGrp="1"/>
          </p:cNvSpPr>
          <p:nvPr>
            <p:ph type="sldNum" sz="quarter" idx="12"/>
          </p:nvPr>
        </p:nvSpPr>
        <p:spPr/>
        <p:txBody>
          <a:bodyPr/>
          <a:lstStyle/>
          <a:p>
            <a:pPr>
              <a:defRPr/>
            </a:pPr>
            <a:fld id="{8515A25F-70D5-4FA0-A33D-1CFA45827DDB}" type="slidenum">
              <a:rPr lang="en-US"/>
              <a:pPr>
                <a:defRPr/>
              </a:pPr>
              <a:t>12</a:t>
            </a:fld>
            <a:endParaRPr lang="en-US"/>
          </a:p>
        </p:txBody>
      </p:sp>
      <p:sp>
        <p:nvSpPr>
          <p:cNvPr id="313346" name="Rectangle 2"/>
          <p:cNvSpPr>
            <a:spLocks noGrp="1" noChangeArrowheads="1"/>
          </p:cNvSpPr>
          <p:nvPr>
            <p:ph type="title"/>
          </p:nvPr>
        </p:nvSpPr>
        <p:spPr>
          <a:xfrm>
            <a:off x="457200" y="457200"/>
            <a:ext cx="7696200" cy="563563"/>
          </a:xfrm>
        </p:spPr>
        <p:txBody>
          <a:bodyPr rtlCol="0">
            <a:noAutofit/>
          </a:bodyPr>
          <a:lstStyle/>
          <a:p>
            <a:pPr algn="l" eaLnBrk="1" fontAlgn="auto" hangingPunct="1">
              <a:spcAft>
                <a:spcPts val="0"/>
              </a:spcAft>
              <a:defRPr/>
            </a:pPr>
            <a:r>
              <a:rPr lang="en-US" sz="3200" b="1" dirty="0">
                <a:effectLst>
                  <a:outerShdw blurRad="38100" dist="38100" dir="2700000" algn="tl">
                    <a:srgbClr val="000000">
                      <a:alpha val="43137"/>
                    </a:srgbClr>
                  </a:outerShdw>
                </a:effectLst>
              </a:rPr>
              <a:t>Elements of Effective WFP Process</a:t>
            </a:r>
            <a:r>
              <a:rPr lang="en-US" sz="4800" b="1" dirty="0">
                <a:effectLst>
                  <a:outerShdw blurRad="38100" dist="38100" dir="2700000" algn="tl">
                    <a:srgbClr val="000000">
                      <a:alpha val="43137"/>
                    </a:srgbClr>
                  </a:outerShdw>
                </a:effectLst>
              </a:rPr>
              <a:t/>
            </a:r>
            <a:br>
              <a:rPr lang="en-US" sz="4800" b="1" dirty="0">
                <a:effectLst>
                  <a:outerShdw blurRad="38100" dist="38100" dir="2700000" algn="tl">
                    <a:srgbClr val="000000">
                      <a:alpha val="43137"/>
                    </a:srgbClr>
                  </a:outerShdw>
                </a:effectLst>
              </a:rPr>
            </a:br>
            <a:endParaRPr lang="en-US" sz="4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339" name="Picture 3"/>
          <p:cNvPicPr>
            <a:picLocks noGrp="1" noChangeAspect="1" noChangeArrowheads="1"/>
          </p:cNvPicPr>
          <p:nvPr>
            <p:ph idx="1"/>
          </p:nvPr>
        </p:nvPicPr>
        <p:blipFill>
          <a:blip r:embed="rId2" cstate="print"/>
          <a:srcRect l="-17768" r="-17768"/>
          <a:stretch>
            <a:fillRect/>
          </a:stretch>
        </p:blipFill>
        <p:spPr>
          <a:xfrm>
            <a:off x="0" y="1066800"/>
            <a:ext cx="9448800" cy="5029200"/>
          </a:xfrm>
        </p:spPr>
      </p:pic>
      <p:sp>
        <p:nvSpPr>
          <p:cNvPr id="6" name="Slide Number Placeholder 5"/>
          <p:cNvSpPr>
            <a:spLocks noGrp="1"/>
          </p:cNvSpPr>
          <p:nvPr>
            <p:ph type="sldNum" sz="quarter" idx="12"/>
          </p:nvPr>
        </p:nvSpPr>
        <p:spPr/>
        <p:txBody>
          <a:bodyPr/>
          <a:lstStyle/>
          <a:p>
            <a:pPr>
              <a:defRPr/>
            </a:pPr>
            <a:fld id="{77652C83-3802-48A0-98AF-E8EF70CCFAD2}" type="slidenum">
              <a:rPr lang="en-US"/>
              <a:pPr>
                <a:defRPr/>
              </a:pPr>
              <a:t>13</a:t>
            </a:fld>
            <a:endParaRPr lang="en-US"/>
          </a:p>
        </p:txBody>
      </p:sp>
      <p:sp>
        <p:nvSpPr>
          <p:cNvPr id="314370" name="Rectangle 2"/>
          <p:cNvSpPr>
            <a:spLocks noGrp="1" noChangeArrowheads="1"/>
          </p:cNvSpPr>
          <p:nvPr>
            <p:ph type="title"/>
          </p:nvPr>
        </p:nvSpPr>
        <p:spPr>
          <a:xfrm>
            <a:off x="457200" y="274638"/>
            <a:ext cx="7086600" cy="792162"/>
          </a:xfrm>
        </p:spPr>
        <p:txBody>
          <a:bodyPr rtlCol="0">
            <a:normAutofit/>
          </a:bodyPr>
          <a:lstStyle/>
          <a:p>
            <a:pPr algn="l" eaLnBrk="1" fontAlgn="auto" hangingPunct="1">
              <a:spcAft>
                <a:spcPts val="0"/>
              </a:spcAft>
              <a:defRPr/>
            </a:pPr>
            <a:r>
              <a:rPr lang="en-US" sz="3200" b="1" dirty="0">
                <a:effectLst>
                  <a:outerShdw blurRad="38100" dist="38100" dir="2700000" algn="tl">
                    <a:srgbClr val="000000">
                      <a:alpha val="43137"/>
                    </a:srgbClr>
                  </a:outerShdw>
                </a:effectLst>
              </a:rPr>
              <a:t>TVA’s 5 Step WFP Process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363" name="Picture 6098"/>
          <p:cNvPicPr>
            <a:picLocks noGrp="1" noChangeAspect="1" noChangeArrowheads="1"/>
          </p:cNvPicPr>
          <p:nvPr>
            <p:ph idx="1"/>
          </p:nvPr>
        </p:nvPicPr>
        <p:blipFill>
          <a:blip r:embed="rId2" cstate="print"/>
          <a:srcRect/>
          <a:stretch>
            <a:fillRect/>
          </a:stretch>
        </p:blipFill>
        <p:spPr>
          <a:xfrm>
            <a:off x="0" y="990600"/>
            <a:ext cx="9144000" cy="5719763"/>
          </a:xfrm>
        </p:spPr>
      </p:pic>
      <p:sp>
        <p:nvSpPr>
          <p:cNvPr id="6" name="Slide Number Placeholder 5"/>
          <p:cNvSpPr>
            <a:spLocks noGrp="1"/>
          </p:cNvSpPr>
          <p:nvPr>
            <p:ph type="sldNum" sz="quarter" idx="12"/>
          </p:nvPr>
        </p:nvSpPr>
        <p:spPr/>
        <p:txBody>
          <a:bodyPr/>
          <a:lstStyle/>
          <a:p>
            <a:pPr>
              <a:defRPr/>
            </a:pPr>
            <a:fld id="{3B6924B4-870F-4C96-9F9F-1ABE45C34A89}" type="slidenum">
              <a:rPr lang="en-US"/>
              <a:pPr>
                <a:defRPr/>
              </a:pPr>
              <a:t>14</a:t>
            </a:fld>
            <a:endParaRPr lang="en-US"/>
          </a:p>
        </p:txBody>
      </p:sp>
      <p:sp>
        <p:nvSpPr>
          <p:cNvPr id="265218" name="Rectangle 2"/>
          <p:cNvSpPr>
            <a:spLocks noGrp="1" noChangeArrowheads="1"/>
          </p:cNvSpPr>
          <p:nvPr>
            <p:ph type="title"/>
          </p:nvPr>
        </p:nvSpPr>
        <p:spPr>
          <a:xfrm>
            <a:off x="0" y="0"/>
            <a:ext cx="8229600" cy="1143000"/>
          </a:xfrm>
        </p:spPr>
        <p:txBody>
          <a:bodyPr rtlCol="0">
            <a:normAutofit/>
          </a:bodyPr>
          <a:lstStyle/>
          <a:p>
            <a:pPr algn="l" eaLnBrk="1" fontAlgn="auto" hangingPunct="1">
              <a:spcAft>
                <a:spcPts val="0"/>
              </a:spcAft>
              <a:defRPr/>
            </a:pPr>
            <a:r>
              <a:rPr lang="en-US" sz="3600" b="1" dirty="0">
                <a:effectLst>
                  <a:outerShdw blurRad="38100" dist="38100" dir="2700000" algn="tl">
                    <a:srgbClr val="000000">
                      <a:alpha val="43137"/>
                    </a:srgbClr>
                  </a:outerShdw>
                </a:effectLst>
              </a:rPr>
              <a:t>Work Force Planning Metrics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026" name="Object 6"/>
          <p:cNvGraphicFramePr>
            <a:graphicFrameLocks noChangeAspect="1"/>
          </p:cNvGraphicFramePr>
          <p:nvPr>
            <p:ph idx="1"/>
          </p:nvPr>
        </p:nvGraphicFramePr>
        <p:xfrm>
          <a:off x="873125" y="1676400"/>
          <a:ext cx="7377113" cy="4443413"/>
        </p:xfrm>
        <a:graphic>
          <a:graphicData uri="http://schemas.openxmlformats.org/presentationml/2006/ole">
            <p:oleObj spid="_x0000_s1026" name="Chart" r:id="rId3" imgW="11049000" imgH="6654800" progId="Excel.Sheet.8">
              <p:embed/>
            </p:oleObj>
          </a:graphicData>
        </a:graphic>
      </p:graphicFrame>
      <p:sp>
        <p:nvSpPr>
          <p:cNvPr id="5" name="Slide Number Placeholder 4"/>
          <p:cNvSpPr>
            <a:spLocks noGrp="1"/>
          </p:cNvSpPr>
          <p:nvPr>
            <p:ph type="sldNum" sz="quarter" idx="12"/>
          </p:nvPr>
        </p:nvSpPr>
        <p:spPr/>
        <p:txBody>
          <a:bodyPr/>
          <a:lstStyle/>
          <a:p>
            <a:pPr>
              <a:defRPr/>
            </a:pPr>
            <a:fld id="{98DDC3A7-C194-47EC-89D6-166B0A277684}" type="slidenum">
              <a:rPr lang="en-US"/>
              <a:pPr>
                <a:defRPr/>
              </a:pPr>
              <a:t>15</a:t>
            </a:fld>
            <a:endParaRPr lang="en-US"/>
          </a:p>
        </p:txBody>
      </p:sp>
      <p:sp>
        <p:nvSpPr>
          <p:cNvPr id="2" name="Title 1"/>
          <p:cNvSpPr>
            <a:spLocks noGrp="1"/>
          </p:cNvSpPr>
          <p:nvPr>
            <p:ph type="title"/>
          </p:nvPr>
        </p:nvSpPr>
        <p:spPr>
          <a:xfrm>
            <a:off x="457200" y="274638"/>
            <a:ext cx="8229600" cy="868362"/>
          </a:xfrm>
        </p:spPr>
        <p:txBody>
          <a:bodyPr rtlCol="0">
            <a:normAutofit/>
          </a:bodyPr>
          <a:lstStyle/>
          <a:p>
            <a:pPr algn="l" eaLnBrk="1" fontAlgn="auto" hangingPunct="1">
              <a:spcAft>
                <a:spcPts val="0"/>
              </a:spcAft>
              <a:defRPr/>
            </a:pPr>
            <a:r>
              <a:rPr lang="en-US" b="1" dirty="0" smtClean="0">
                <a:effectLst>
                  <a:outerShdw blurRad="38100" dist="38100" dir="2700000" algn="tl">
                    <a:srgbClr val="000000">
                      <a:alpha val="43137"/>
                    </a:srgbClr>
                  </a:outerShdw>
                </a:effectLst>
              </a:rPr>
              <a:t>The worker Pipeline is Key</a:t>
            </a:r>
            <a:endParaRPr lang="en-US" sz="22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12" name="Straight Connector 11"/>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4343400" y="1600200"/>
            <a:ext cx="3962400" cy="3505200"/>
          </a:xfrm>
        </p:spPr>
        <p:txBody>
          <a:bodyPr>
            <a:normAutofit fontScale="90000"/>
          </a:bodyPr>
          <a:lstStyle/>
          <a:p>
            <a:pPr algn="r"/>
            <a:r>
              <a:rPr lang="en-US" b="1" dirty="0" smtClean="0"/>
              <a:t>A New</a:t>
            </a:r>
            <a:br>
              <a:rPr lang="en-US" b="1" dirty="0" smtClean="0"/>
            </a:br>
            <a:r>
              <a:rPr lang="en-US" b="1" dirty="0" smtClean="0"/>
              <a:t>Workforce         Planning    Process</a:t>
            </a:r>
            <a:br>
              <a:rPr lang="en-US" b="1" dirty="0" smtClean="0"/>
            </a:br>
            <a:r>
              <a:rPr lang="en-US" sz="2222" b="1" dirty="0" smtClean="0"/>
              <a:t/>
            </a:r>
            <a:br>
              <a:rPr lang="en-US" sz="2222" b="1" dirty="0" smtClean="0"/>
            </a:br>
            <a:r>
              <a:rPr lang="en-US" sz="2222" b="1" dirty="0" smtClean="0"/>
              <a:t>Improving the process </a:t>
            </a:r>
            <a:r>
              <a:rPr lang="en-US" dirty="0"/>
              <a:t/>
            </a:r>
            <a:br>
              <a:rPr lang="en-US" dirty="0"/>
            </a:br>
            <a:endParaRPr lang="en-US" dirty="0"/>
          </a:p>
        </p:txBody>
      </p:sp>
      <p:cxnSp>
        <p:nvCxnSpPr>
          <p:cNvPr id="8" name="Straight Connector 7"/>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5" name="Picture 4" descr="top_of_fontana_irf45[1].jpg"/>
          <p:cNvPicPr/>
          <p:nvPr/>
        </p:nvPicPr>
        <p:blipFill>
          <a:blip r:embed="rId2" cstate="print">
            <a:lum contrast="-40000"/>
          </a:blip>
          <a:stretch>
            <a:fillRect/>
          </a:stretch>
        </p:blipFill>
        <p:spPr>
          <a:xfrm>
            <a:off x="1066800" y="3733800"/>
            <a:ext cx="3990975" cy="2476500"/>
          </a:xfrm>
          <a:prstGeom prst="rect">
            <a:avLst/>
          </a:prstGeom>
          <a:ln>
            <a:noFill/>
          </a:ln>
          <a:effectLst>
            <a:softEdge rad="112500"/>
          </a:effectLst>
        </p:spPr>
      </p:pic>
      <p:cxnSp>
        <p:nvCxnSpPr>
          <p:cNvPr id="10" name="Straight Connector 9"/>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6" name="Picture 5" descr="http://ts2.mm.bing.net/images/thumbnail.aspx?q=259528917049&amp;id=56602405c6a14909ba20227800adeddd&amp;url=http%3a%2f%2fupload.wikimedia.org%2fwikipedia%2fcommons%2fthumb%2ff%2ff4%2fUS-TennesseeValleyAuthority-Logo.svg%2f600px-"/>
          <p:cNvPicPr/>
          <p:nvPr/>
        </p:nvPicPr>
        <p:blipFill>
          <a:blip r:embed="rId3" cstate="print"/>
          <a:srcRect/>
          <a:stretch>
            <a:fillRect/>
          </a:stretch>
        </p:blipFill>
        <p:spPr bwMode="auto">
          <a:xfrm>
            <a:off x="2819400" y="1143000"/>
            <a:ext cx="1200150" cy="1200150"/>
          </a:xfrm>
          <a:prstGeom prst="roundRect">
            <a:avLst/>
          </a:prstGeom>
          <a:ln>
            <a:noFill/>
          </a:ln>
          <a:effectLst>
            <a:outerShdw blurRad="292100" dist="139700" dir="2700000" algn="tl" rotWithShape="0">
              <a:srgbClr val="333333">
                <a:alpha val="65000"/>
              </a:srgbClr>
            </a:outerShdw>
          </a:effectLst>
        </p:spPr>
      </p:pic>
      <p:cxnSp>
        <p:nvCxnSpPr>
          <p:cNvPr id="11" name="Straight Connector 10"/>
          <p:cNvCxnSpPr/>
          <p:nvPr/>
        </p:nvCxnSpPr>
        <p:spPr>
          <a:xfrm>
            <a:off x="0" y="0"/>
            <a:ext cx="0" cy="457200"/>
          </a:xfrm>
          <a:prstGeom prst="line">
            <a:avLst/>
          </a:prstGeom>
          <a:ln w="0" cap="flat" cmpd="sng" algn="ctr">
            <a:solidFill>
              <a:srgbClr val="FD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9" name="Straight Connector 8"/>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graphicFrame>
        <p:nvGraphicFramePr>
          <p:cNvPr id="2" name="Diagram 1"/>
          <p:cNvGraphicFramePr/>
          <p:nvPr/>
        </p:nvGraphicFramePr>
        <p:xfrm>
          <a:off x="1524000" y="1828800"/>
          <a:ext cx="4191000" cy="3552825"/>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cxnSp>
        <p:nvCxnSpPr>
          <p:cNvPr id="6" name="Straight Connector 5"/>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609600" y="152400"/>
            <a:ext cx="4572000" cy="1446550"/>
          </a:xfrm>
          <a:prstGeom prst="rect">
            <a:avLst/>
          </a:prstGeom>
        </p:spPr>
        <p:txBody>
          <a:bodyPr>
            <a:spAutoFit/>
          </a:bodyPr>
          <a:lstStyle/>
          <a:p>
            <a:pPr lvl="0" algn="ctr">
              <a:tabLst>
                <a:tab pos="1638300" algn="r"/>
                <a:tab pos="1895475" algn="r"/>
                <a:tab pos="2971800" algn="ctr"/>
                <a:tab pos="5943600" algn="r"/>
              </a:tabLst>
            </a:pPr>
            <a:r>
              <a:rPr lang="en-US" b="1" dirty="0" smtClean="0">
                <a:solidFill>
                  <a:srgbClr val="1F497D"/>
                </a:solidFill>
                <a:latin typeface="BankGothic Md BT" pitchFamily="34" charset="0"/>
                <a:ea typeface="Calibri" pitchFamily="34" charset="0"/>
                <a:cs typeface="Times New Roman" pitchFamily="18" charset="0"/>
              </a:rPr>
              <a:t>TENNESSEE VALLEY AUTHORITY </a:t>
            </a:r>
            <a:endParaRPr lang="en-US" sz="1000" dirty="0" smtClean="0">
              <a:latin typeface="Arial" pitchFamily="34" charset="0"/>
            </a:endParaRPr>
          </a:p>
          <a:p>
            <a:pPr lvl="0" algn="ctr" eaLnBrk="0" hangingPunct="0">
              <a:tabLst>
                <a:tab pos="1638300" algn="r"/>
                <a:tab pos="1895475" algn="r"/>
                <a:tab pos="2971800" algn="ctr"/>
                <a:tab pos="5943600" algn="r"/>
              </a:tabLst>
            </a:pPr>
            <a:r>
              <a:rPr lang="en-US" sz="2000" dirty="0" smtClean="0">
                <a:solidFill>
                  <a:srgbClr val="4F81BD"/>
                </a:solidFill>
                <a:latin typeface="BankGothic Md BT" pitchFamily="34" charset="0"/>
                <a:ea typeface="Calibri" pitchFamily="34" charset="0"/>
                <a:cs typeface="Times New Roman" pitchFamily="18" charset="0"/>
              </a:rPr>
              <a:t>WORKFORCE PLANNING PROCESS</a:t>
            </a:r>
            <a:endParaRPr lang="en-US" sz="2000" dirty="0" smtClean="0">
              <a:latin typeface="Arial" pitchFamily="34" charset="0"/>
            </a:endParaRPr>
          </a:p>
        </p:txBody>
      </p:sp>
      <p:cxnSp>
        <p:nvCxnSpPr>
          <p:cNvPr id="7" name="Straight Connector 6"/>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791200" y="2438400"/>
            <a:ext cx="2362200" cy="2677656"/>
          </a:xfrm>
          <a:prstGeom prst="rect">
            <a:avLst/>
          </a:prstGeom>
          <a:noFill/>
        </p:spPr>
        <p:txBody>
          <a:bodyPr wrap="square" rtlCol="0">
            <a:spAutoFit/>
          </a:bodyPr>
          <a:lstStyle/>
          <a:p>
            <a:r>
              <a:rPr lang="en-US" dirty="0" smtClean="0"/>
              <a:t>The new WFP process will be </a:t>
            </a:r>
            <a:r>
              <a:rPr lang="en-US" b="1" dirty="0" smtClean="0"/>
              <a:t>integrated</a:t>
            </a:r>
            <a:r>
              <a:rPr lang="en-US" dirty="0" smtClean="0"/>
              <a:t> with TVA’s vision, values, goals and key processes</a:t>
            </a:r>
            <a:endParaRPr lang="en-US" dirty="0"/>
          </a:p>
        </p:txBody>
      </p:sp>
      <p:cxnSp>
        <p:nvCxnSpPr>
          <p:cNvPr id="8" name="Straight Connector 7"/>
          <p:cNvCxnSpPr/>
          <p:nvPr/>
        </p:nvCxnSpPr>
        <p:spPr>
          <a:xfrm>
            <a:off x="0" y="0"/>
            <a:ext cx="0" cy="457200"/>
          </a:xfrm>
          <a:prstGeom prst="line">
            <a:avLst/>
          </a:prstGeom>
          <a:ln w="0" cap="flat" cmpd="sng" algn="ctr">
            <a:solidFill>
              <a:srgbClr val="FD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0" name="Slide Number Placeholder 9"/>
          <p:cNvSpPr>
            <a:spLocks noGrp="1"/>
          </p:cNvSpPr>
          <p:nvPr>
            <p:ph type="sldNum" sz="quarter" idx="12"/>
          </p:nvPr>
        </p:nvSpPr>
        <p:spPr/>
        <p:txBody>
          <a:bodyPr/>
          <a:lstStyle/>
          <a:p>
            <a:pPr>
              <a:defRPr/>
            </a:pPr>
            <a:fld id="{0FA0140E-DA72-4134-8481-6BBB8234C75F}" type="slidenum">
              <a:rPr lang="en-US" smtClean="0"/>
              <a:pPr>
                <a:defRPr/>
              </a:pPr>
              <a:t>17</a:t>
            </a:fld>
            <a:endParaRPr lang="en-US"/>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7" name="Straight Connector 6"/>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graphicFrame>
        <p:nvGraphicFramePr>
          <p:cNvPr id="2" name="Diagram 1"/>
          <p:cNvGraphicFramePr/>
          <p:nvPr/>
        </p:nvGraphicFramePr>
        <p:xfrm>
          <a:off x="1066800" y="1981200"/>
          <a:ext cx="6915150" cy="4114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cxnSp>
        <p:nvCxnSpPr>
          <p:cNvPr id="5" name="Straight Connector 4"/>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049" name="Rectangle 1"/>
          <p:cNvSpPr>
            <a:spLocks noChangeArrowheads="1"/>
          </p:cNvSpPr>
          <p:nvPr/>
        </p:nvSpPr>
        <p:spPr bwMode="auto">
          <a:xfrm>
            <a:off x="0" y="253797"/>
            <a:ext cx="9144000" cy="10926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TVA STRATEGIC WORKFORCE PLAN:</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pitchFamily="34" charset="0"/>
                <a:ea typeface="Calibri" pitchFamily="34" charset="0"/>
                <a:cs typeface="Arial" pitchFamily="34" charset="0"/>
              </a:rPr>
              <a:t>FOUR PHASE PROCESS</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Workforce Planning at TVA serves as the foundation for managing our organization’s human capital.  It enables us to plan strategically, to meet current and future workforce needs, and prevents unnecessary surprises in maintaining a steady-state workforce. The Workforce Planning Process has been designed to represent four (4) phases.  These phases are as follows:</a:t>
            </a:r>
            <a:endParaRPr kumimoji="0" lang="en-US" sz="1800" b="0" i="0" u="none" strike="noStrike" cap="none" normalizeH="0" baseline="0" dirty="0" smtClean="0">
              <a:ln>
                <a:noFill/>
              </a:ln>
              <a:solidFill>
                <a:schemeClr val="tx1"/>
              </a:solidFill>
              <a:effectLst/>
              <a:latin typeface="Arial" pitchFamily="34" charset="0"/>
            </a:endParaRPr>
          </a:p>
        </p:txBody>
      </p:sp>
      <p:cxnSp>
        <p:nvCxnSpPr>
          <p:cNvPr id="6" name="Straight Connector 5"/>
          <p:cNvCxnSpPr/>
          <p:nvPr/>
        </p:nvCxnSpPr>
        <p:spPr>
          <a:xfrm>
            <a:off x="0" y="0"/>
            <a:ext cx="0" cy="457200"/>
          </a:xfrm>
          <a:prstGeom prst="line">
            <a:avLst/>
          </a:prstGeom>
          <a:ln w="0" cap="flat" cmpd="sng" algn="ctr">
            <a:solidFill>
              <a:srgbClr val="FD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8" name="Slide Number Placeholder 7"/>
          <p:cNvSpPr>
            <a:spLocks noGrp="1"/>
          </p:cNvSpPr>
          <p:nvPr>
            <p:ph type="sldNum" sz="quarter" idx="12"/>
          </p:nvPr>
        </p:nvSpPr>
        <p:spPr/>
        <p:txBody>
          <a:bodyPr/>
          <a:lstStyle/>
          <a:p>
            <a:pPr>
              <a:defRPr/>
            </a:pPr>
            <a:fld id="{0FA0140E-DA72-4134-8481-6BBB8234C75F}" type="slidenum">
              <a:rPr lang="en-US" smtClean="0"/>
              <a:pPr>
                <a:defRPr/>
              </a:pPr>
              <a:t>18</a:t>
            </a:fld>
            <a:endParaRPr lang="en-US"/>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C5CB824A-3147-42F3-840E-94FE91C13C7D}" type="slidenum">
              <a:rPr lang="en-US"/>
              <a:pPr/>
              <a:t>19</a:t>
            </a:fld>
            <a:endParaRPr lang="en-US"/>
          </a:p>
        </p:txBody>
      </p:sp>
      <p:sp>
        <p:nvSpPr>
          <p:cNvPr id="19459" name="Rectangle 2"/>
          <p:cNvSpPr>
            <a:spLocks noGrp="1" noChangeArrowheads="1"/>
          </p:cNvSpPr>
          <p:nvPr>
            <p:ph type="title"/>
          </p:nvPr>
        </p:nvSpPr>
        <p:spPr>
          <a:xfrm>
            <a:off x="533400" y="457200"/>
            <a:ext cx="7467600" cy="563562"/>
          </a:xfrm>
        </p:spPr>
        <p:txBody>
          <a:bodyPr>
            <a:normAutofit fontScale="90000"/>
          </a:bodyPr>
          <a:lstStyle/>
          <a:p>
            <a:pPr eaLnBrk="1" hangingPunct="1"/>
            <a:r>
              <a:rPr lang="en-US" b="1" dirty="0" smtClean="0"/>
              <a:t>Recruiting the next generation</a:t>
            </a:r>
            <a:endParaRPr lang="en-US" sz="2400" b="1" dirty="0" smtClean="0"/>
          </a:p>
        </p:txBody>
      </p:sp>
      <p:sp>
        <p:nvSpPr>
          <p:cNvPr id="328707" name="Freeform 3"/>
          <p:cNvSpPr>
            <a:spLocks noEditPoints="1"/>
          </p:cNvSpPr>
          <p:nvPr/>
        </p:nvSpPr>
        <p:spPr bwMode="gray">
          <a:xfrm>
            <a:off x="1295400" y="1828800"/>
            <a:ext cx="5943600" cy="4038600"/>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20"/>
              <a:gd name="T145" fmla="*/ 0 h 2912"/>
              <a:gd name="T146" fmla="*/ 2820 w 2820"/>
              <a:gd name="T147" fmla="*/ 2912 h 291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close/>
                <a:moveTo>
                  <a:pt x="2820" y="1934"/>
                </a:moveTo>
                <a:lnTo>
                  <a:pt x="2820" y="1934"/>
                </a:lnTo>
                <a:close/>
              </a:path>
            </a:pathLst>
          </a:custGeom>
          <a:gradFill rotWithShape="1">
            <a:gsLst>
              <a:gs pos="0">
                <a:schemeClr val="hlink"/>
              </a:gs>
              <a:gs pos="100000">
                <a:schemeClr val="accent1"/>
              </a:gs>
            </a:gsLst>
            <a:lin ang="5400000" scaled="1"/>
          </a:gradFill>
          <a:ln w="0">
            <a:noFill/>
            <a:round/>
            <a:headEnd/>
            <a:tailEnd/>
          </a:ln>
          <a:effectLst>
            <a:outerShdw dist="206741" dir="8249373" algn="ctr" rotWithShape="0">
              <a:srgbClr val="C1D1D3">
                <a:alpha val="50000"/>
              </a:srgbClr>
            </a:outerShdw>
          </a:effectLst>
        </p:spPr>
        <p:txBody>
          <a:bodyPr/>
          <a:lstStyle/>
          <a:p>
            <a:pPr>
              <a:defRPr/>
            </a:pPr>
            <a:endParaRPr lang="en-US" dirty="0">
              <a:latin typeface="Verdana" pitchFamily="34" charset="0"/>
              <a:cs typeface="+mn-cs"/>
            </a:endParaRPr>
          </a:p>
        </p:txBody>
      </p:sp>
      <p:sp>
        <p:nvSpPr>
          <p:cNvPr id="328708" name="Text Box 4"/>
          <p:cNvSpPr txBox="1">
            <a:spLocks noChangeArrowheads="1"/>
          </p:cNvSpPr>
          <p:nvPr/>
        </p:nvSpPr>
        <p:spPr bwMode="auto">
          <a:xfrm>
            <a:off x="6400800" y="3733800"/>
            <a:ext cx="3124200" cy="946150"/>
          </a:xfrm>
          <a:prstGeom prst="rect">
            <a:avLst/>
          </a:prstGeom>
          <a:noFill/>
          <a:ln w="9525" algn="ctr">
            <a:noFill/>
            <a:miter lim="800000"/>
            <a:headEnd/>
            <a:tailEnd/>
          </a:ln>
          <a:effectLst/>
        </p:spPr>
        <p:txBody>
          <a:bodyPr>
            <a:spAutoFit/>
          </a:bodyPr>
          <a:lstStyle/>
          <a:p>
            <a:r>
              <a:rPr lang="en-US" sz="2800" b="1">
                <a:solidFill>
                  <a:schemeClr val="tx2"/>
                </a:solidFill>
                <a:effectLst>
                  <a:outerShdw blurRad="38100" dist="38100" dir="2700000" algn="tl">
                    <a:srgbClr val="C0C0C0"/>
                  </a:outerShdw>
                </a:effectLst>
                <a:latin typeface="Arial" charset="0"/>
              </a:rPr>
              <a:t>Competent</a:t>
            </a:r>
          </a:p>
          <a:p>
            <a:r>
              <a:rPr lang="en-US" sz="2800" b="1">
                <a:solidFill>
                  <a:schemeClr val="tx2"/>
                </a:solidFill>
                <a:effectLst>
                  <a:outerShdw blurRad="38100" dist="38100" dir="2700000" algn="tl">
                    <a:srgbClr val="C0C0C0"/>
                  </a:outerShdw>
                </a:effectLst>
                <a:latin typeface="Arial" charset="0"/>
              </a:rPr>
              <a:t>Work Force</a:t>
            </a:r>
            <a:endParaRPr lang="en-US" sz="2800" b="1">
              <a:solidFill>
                <a:schemeClr val="tx2"/>
              </a:solidFill>
              <a:latin typeface="Arial" charset="0"/>
            </a:endParaRPr>
          </a:p>
        </p:txBody>
      </p:sp>
      <p:sp>
        <p:nvSpPr>
          <p:cNvPr id="19462" name="Oval 5"/>
          <p:cNvSpPr>
            <a:spLocks noChangeArrowheads="1"/>
          </p:cNvSpPr>
          <p:nvPr/>
        </p:nvSpPr>
        <p:spPr bwMode="gray">
          <a:xfrm rot="-723406">
            <a:off x="3544888" y="4972050"/>
            <a:ext cx="1438275" cy="666750"/>
          </a:xfrm>
          <a:prstGeom prst="ellipse">
            <a:avLst/>
          </a:prstGeom>
          <a:solidFill>
            <a:srgbClr val="0F2145">
              <a:alpha val="30196"/>
            </a:srgbClr>
          </a:solidFill>
          <a:ln w="9525">
            <a:noFill/>
            <a:round/>
            <a:headEnd/>
            <a:tailEnd/>
          </a:ln>
        </p:spPr>
        <p:txBody>
          <a:bodyPr wrap="none" anchor="ctr"/>
          <a:lstStyle/>
          <a:p>
            <a:endParaRPr lang="en-GB"/>
          </a:p>
        </p:txBody>
      </p:sp>
      <p:sp>
        <p:nvSpPr>
          <p:cNvPr id="19463" name="Oval 6"/>
          <p:cNvSpPr>
            <a:spLocks noChangeArrowheads="1"/>
          </p:cNvSpPr>
          <p:nvPr/>
        </p:nvSpPr>
        <p:spPr bwMode="gray">
          <a:xfrm>
            <a:off x="4495800" y="3962400"/>
            <a:ext cx="1706563" cy="1706563"/>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sp>
        <p:nvSpPr>
          <p:cNvPr id="19464" name="Oval 7"/>
          <p:cNvSpPr>
            <a:spLocks noChangeArrowheads="1"/>
          </p:cNvSpPr>
          <p:nvPr/>
        </p:nvSpPr>
        <p:spPr bwMode="gray">
          <a:xfrm>
            <a:off x="2057400" y="3657600"/>
            <a:ext cx="1509713" cy="147955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en-GB"/>
          </a:p>
        </p:txBody>
      </p:sp>
      <p:sp>
        <p:nvSpPr>
          <p:cNvPr id="19465" name="Oval 8"/>
          <p:cNvSpPr>
            <a:spLocks noChangeArrowheads="1"/>
          </p:cNvSpPr>
          <p:nvPr/>
        </p:nvSpPr>
        <p:spPr bwMode="gray">
          <a:xfrm>
            <a:off x="4572000" y="4191000"/>
            <a:ext cx="1409700" cy="1262063"/>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66" name="Text Box 9"/>
          <p:cNvSpPr txBox="1">
            <a:spLocks noChangeArrowheads="1"/>
          </p:cNvSpPr>
          <p:nvPr/>
        </p:nvSpPr>
        <p:spPr bwMode="gray">
          <a:xfrm>
            <a:off x="4373563" y="4572000"/>
            <a:ext cx="1827212" cy="519113"/>
          </a:xfrm>
          <a:prstGeom prst="rect">
            <a:avLst/>
          </a:prstGeom>
          <a:noFill/>
          <a:ln w="9525">
            <a:noFill/>
            <a:miter lim="800000"/>
            <a:headEnd/>
            <a:tailEnd/>
          </a:ln>
        </p:spPr>
        <p:txBody>
          <a:bodyPr wrap="none">
            <a:spAutoFit/>
          </a:bodyPr>
          <a:lstStyle/>
          <a:p>
            <a:pPr algn="ctr"/>
            <a:r>
              <a:rPr lang="en-US" sz="2800" b="1">
                <a:solidFill>
                  <a:srgbClr val="000000"/>
                </a:solidFill>
                <a:latin typeface="Arial" charset="0"/>
              </a:rPr>
              <a:t>Retention</a:t>
            </a:r>
            <a:endParaRPr lang="en-US" b="1">
              <a:latin typeface="Arial" charset="0"/>
            </a:endParaRPr>
          </a:p>
        </p:txBody>
      </p:sp>
      <p:sp>
        <p:nvSpPr>
          <p:cNvPr id="19467" name="Oval 10"/>
          <p:cNvSpPr>
            <a:spLocks noChangeArrowheads="1"/>
          </p:cNvSpPr>
          <p:nvPr/>
        </p:nvSpPr>
        <p:spPr bwMode="gray">
          <a:xfrm rot="-772996">
            <a:off x="1143000" y="4191000"/>
            <a:ext cx="1135063" cy="609600"/>
          </a:xfrm>
          <a:prstGeom prst="ellipse">
            <a:avLst/>
          </a:prstGeom>
          <a:solidFill>
            <a:srgbClr val="0F2145">
              <a:alpha val="30196"/>
            </a:srgbClr>
          </a:solidFill>
          <a:ln w="9525">
            <a:noFill/>
            <a:round/>
            <a:headEnd/>
            <a:tailEnd/>
          </a:ln>
        </p:spPr>
        <p:txBody>
          <a:bodyPr wrap="none" anchor="ctr"/>
          <a:lstStyle/>
          <a:p>
            <a:endParaRPr lang="en-GB"/>
          </a:p>
        </p:txBody>
      </p:sp>
      <p:sp>
        <p:nvSpPr>
          <p:cNvPr id="19468" name="Oval 11"/>
          <p:cNvSpPr>
            <a:spLocks noChangeArrowheads="1"/>
          </p:cNvSpPr>
          <p:nvPr/>
        </p:nvSpPr>
        <p:spPr bwMode="gray">
          <a:xfrm>
            <a:off x="838200" y="3124200"/>
            <a:ext cx="914400"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69" name="Oval 12"/>
          <p:cNvSpPr>
            <a:spLocks noChangeArrowheads="1"/>
          </p:cNvSpPr>
          <p:nvPr/>
        </p:nvSpPr>
        <p:spPr bwMode="gray">
          <a:xfrm>
            <a:off x="1371600" y="2590800"/>
            <a:ext cx="1001713" cy="100012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en-GB"/>
          </a:p>
        </p:txBody>
      </p:sp>
      <p:sp>
        <p:nvSpPr>
          <p:cNvPr id="19470" name="Oval 13"/>
          <p:cNvSpPr>
            <a:spLocks noChangeArrowheads="1"/>
          </p:cNvSpPr>
          <p:nvPr/>
        </p:nvSpPr>
        <p:spPr bwMode="gray">
          <a:xfrm>
            <a:off x="1447800" y="2667000"/>
            <a:ext cx="849313" cy="833438"/>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71" name="Text Box 14"/>
          <p:cNvSpPr txBox="1">
            <a:spLocks noChangeArrowheads="1"/>
          </p:cNvSpPr>
          <p:nvPr/>
        </p:nvSpPr>
        <p:spPr bwMode="gray">
          <a:xfrm>
            <a:off x="1227138" y="2794000"/>
            <a:ext cx="1185862" cy="396875"/>
          </a:xfrm>
          <a:prstGeom prst="rect">
            <a:avLst/>
          </a:prstGeom>
          <a:noFill/>
          <a:ln w="9525">
            <a:noFill/>
            <a:miter lim="800000"/>
            <a:headEnd/>
            <a:tailEnd/>
          </a:ln>
        </p:spPr>
        <p:txBody>
          <a:bodyPr wrap="none">
            <a:spAutoFit/>
          </a:bodyPr>
          <a:lstStyle/>
          <a:p>
            <a:pPr algn="ctr"/>
            <a:r>
              <a:rPr lang="en-US" sz="2000" b="1">
                <a:solidFill>
                  <a:srgbClr val="000000"/>
                </a:solidFill>
                <a:latin typeface="Arial" charset="0"/>
              </a:rPr>
              <a:t>Training</a:t>
            </a:r>
            <a:endParaRPr lang="en-US" sz="2000">
              <a:latin typeface="Arial" charset="0"/>
            </a:endParaRPr>
          </a:p>
        </p:txBody>
      </p:sp>
      <p:sp>
        <p:nvSpPr>
          <p:cNvPr id="19472" name="Oval 15"/>
          <p:cNvSpPr>
            <a:spLocks noChangeArrowheads="1"/>
          </p:cNvSpPr>
          <p:nvPr/>
        </p:nvSpPr>
        <p:spPr bwMode="gray">
          <a:xfrm>
            <a:off x="1676400" y="2133600"/>
            <a:ext cx="792163"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73" name="Oval 16"/>
          <p:cNvSpPr>
            <a:spLocks noChangeArrowheads="1"/>
          </p:cNvSpPr>
          <p:nvPr/>
        </p:nvSpPr>
        <p:spPr bwMode="gray">
          <a:xfrm>
            <a:off x="2133600" y="1828800"/>
            <a:ext cx="682625" cy="682625"/>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grpSp>
        <p:nvGrpSpPr>
          <p:cNvPr id="2" name="Group 18"/>
          <p:cNvGrpSpPr>
            <a:grpSpLocks/>
          </p:cNvGrpSpPr>
          <p:nvPr/>
        </p:nvGrpSpPr>
        <p:grpSpPr bwMode="auto">
          <a:xfrm>
            <a:off x="1635125" y="3733800"/>
            <a:ext cx="2519363" cy="1441450"/>
            <a:chOff x="385" y="2112"/>
            <a:chExt cx="1542" cy="860"/>
          </a:xfrm>
        </p:grpSpPr>
        <p:sp>
          <p:nvSpPr>
            <p:cNvPr id="19480" name="Oval 19"/>
            <p:cNvSpPr>
              <a:spLocks noChangeArrowheads="1"/>
            </p:cNvSpPr>
            <p:nvPr/>
          </p:nvSpPr>
          <p:spPr bwMode="gray">
            <a:xfrm>
              <a:off x="732" y="2112"/>
              <a:ext cx="842" cy="860"/>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sp>
          <p:nvSpPr>
            <p:cNvPr id="19481" name="Oval 20"/>
            <p:cNvSpPr>
              <a:spLocks noChangeArrowheads="1"/>
            </p:cNvSpPr>
            <p:nvPr/>
          </p:nvSpPr>
          <p:spPr bwMode="gray">
            <a:xfrm>
              <a:off x="743" y="2117"/>
              <a:ext cx="821" cy="838"/>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en-GB"/>
            </a:p>
          </p:txBody>
        </p:sp>
        <p:sp>
          <p:nvSpPr>
            <p:cNvPr id="19482" name="Oval 21"/>
            <p:cNvSpPr>
              <a:spLocks noChangeArrowheads="1"/>
            </p:cNvSpPr>
            <p:nvPr/>
          </p:nvSpPr>
          <p:spPr bwMode="gray">
            <a:xfrm>
              <a:off x="751" y="2125"/>
              <a:ext cx="781" cy="784"/>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en-GB"/>
            </a:p>
          </p:txBody>
        </p:sp>
        <p:sp>
          <p:nvSpPr>
            <p:cNvPr id="19483" name="Oval 22"/>
            <p:cNvSpPr>
              <a:spLocks noChangeArrowheads="1"/>
            </p:cNvSpPr>
            <p:nvPr/>
          </p:nvSpPr>
          <p:spPr bwMode="gray">
            <a:xfrm>
              <a:off x="795" y="2147"/>
              <a:ext cx="695" cy="636"/>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84" name="Text Box 23"/>
            <p:cNvSpPr txBox="1">
              <a:spLocks noChangeArrowheads="1"/>
            </p:cNvSpPr>
            <p:nvPr/>
          </p:nvSpPr>
          <p:spPr bwMode="gray">
            <a:xfrm>
              <a:off x="385" y="2384"/>
              <a:ext cx="1542" cy="310"/>
            </a:xfrm>
            <a:prstGeom prst="rect">
              <a:avLst/>
            </a:prstGeom>
            <a:noFill/>
            <a:ln w="9525">
              <a:noFill/>
              <a:miter lim="800000"/>
              <a:headEnd/>
              <a:tailEnd/>
            </a:ln>
          </p:spPr>
          <p:txBody>
            <a:bodyPr wrap="none">
              <a:spAutoFit/>
            </a:bodyPr>
            <a:lstStyle/>
            <a:p>
              <a:pPr algn="ctr"/>
              <a:r>
                <a:rPr lang="en-US" sz="2800" b="1">
                  <a:solidFill>
                    <a:srgbClr val="000000"/>
                  </a:solidFill>
                  <a:latin typeface="Arial" charset="0"/>
                </a:rPr>
                <a:t> Development</a:t>
              </a:r>
              <a:endParaRPr lang="en-US" sz="2800" b="1">
                <a:latin typeface="Arial" charset="0"/>
              </a:endParaRPr>
            </a:p>
          </p:txBody>
        </p:sp>
      </p:grpSp>
      <p:sp>
        <p:nvSpPr>
          <p:cNvPr id="19475" name="Text Box 24"/>
          <p:cNvSpPr txBox="1">
            <a:spLocks noChangeArrowheads="1"/>
          </p:cNvSpPr>
          <p:nvPr/>
        </p:nvSpPr>
        <p:spPr bwMode="auto">
          <a:xfrm>
            <a:off x="4297363" y="1560513"/>
            <a:ext cx="184150" cy="366712"/>
          </a:xfrm>
          <a:prstGeom prst="rect">
            <a:avLst/>
          </a:prstGeom>
          <a:noFill/>
          <a:ln w="9525">
            <a:noFill/>
            <a:miter lim="800000"/>
            <a:headEnd/>
            <a:tailEnd/>
          </a:ln>
        </p:spPr>
        <p:txBody>
          <a:bodyPr wrap="none">
            <a:spAutoFit/>
          </a:bodyPr>
          <a:lstStyle/>
          <a:p>
            <a:endParaRPr lang="en-GB">
              <a:latin typeface="Arial" charset="0"/>
            </a:endParaRPr>
          </a:p>
        </p:txBody>
      </p:sp>
      <p:sp>
        <p:nvSpPr>
          <p:cNvPr id="19476" name="Oval 25"/>
          <p:cNvSpPr>
            <a:spLocks noChangeArrowheads="1"/>
          </p:cNvSpPr>
          <p:nvPr/>
        </p:nvSpPr>
        <p:spPr bwMode="gray">
          <a:xfrm rot="-5400000">
            <a:off x="3659187" y="1293813"/>
            <a:ext cx="682625" cy="838200"/>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pPr algn="ctr"/>
            <a:r>
              <a:rPr lang="en-US" sz="3200" b="1" dirty="0">
                <a:solidFill>
                  <a:schemeClr val="accent3"/>
                </a:solidFill>
              </a:rPr>
              <a:t>     </a:t>
            </a:r>
            <a:r>
              <a:rPr lang="en-US" sz="3200" b="1" dirty="0">
                <a:solidFill>
                  <a:srgbClr val="9BBB59"/>
                </a:solidFill>
              </a:rPr>
              <a:t>Planning</a:t>
            </a:r>
          </a:p>
        </p:txBody>
      </p:sp>
      <p:sp>
        <p:nvSpPr>
          <p:cNvPr id="19477" name="Oval 26"/>
          <p:cNvSpPr>
            <a:spLocks noChangeArrowheads="1"/>
          </p:cNvSpPr>
          <p:nvPr/>
        </p:nvSpPr>
        <p:spPr bwMode="gray">
          <a:xfrm>
            <a:off x="2971800" y="1676400"/>
            <a:ext cx="792163"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78" name="Oval 27"/>
          <p:cNvSpPr>
            <a:spLocks noChangeArrowheads="1"/>
          </p:cNvSpPr>
          <p:nvPr/>
        </p:nvSpPr>
        <p:spPr bwMode="gray">
          <a:xfrm>
            <a:off x="2133600" y="1828800"/>
            <a:ext cx="849313" cy="833438"/>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79" name="Oval 28"/>
          <p:cNvSpPr>
            <a:spLocks noChangeArrowheads="1"/>
          </p:cNvSpPr>
          <p:nvPr/>
        </p:nvSpPr>
        <p:spPr bwMode="gray">
          <a:xfrm rot="-5400000">
            <a:off x="1975644" y="1834358"/>
            <a:ext cx="633413" cy="622298"/>
          </a:xfrm>
          <a:prstGeom prst="ellipse">
            <a:avLst/>
          </a:prstGeom>
          <a:noFill/>
          <a:ln w="9525">
            <a:noFill/>
            <a:round/>
            <a:headEnd/>
            <a:tailEnd/>
          </a:ln>
        </p:spPr>
        <p:txBody>
          <a:bodyPr vert="eaVert" wrap="none" anchor="ctr"/>
          <a:lstStyle/>
          <a:p>
            <a:pPr algn="ctr"/>
            <a:r>
              <a:rPr lang="en-US" sz="4400" b="1" dirty="0">
                <a:solidFill>
                  <a:srgbClr val="9BBB59"/>
                </a:solidFill>
                <a:latin typeface="Arial" charset="0"/>
              </a:rPr>
              <a:t>Recruiting</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5" name="Straight Connector 4"/>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13314" name="Picture 4" descr="TVA4-34382_Workforce_Slide.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cxnSp>
        <p:nvCxnSpPr>
          <p:cNvPr id="4" name="Straight Connector 3"/>
          <p:cNvCxnSpPr/>
          <p:nvPr/>
        </p:nvCxnSpPr>
        <p:spPr>
          <a:xfrm>
            <a:off x="0" y="0"/>
            <a:ext cx="0" cy="457200"/>
          </a:xfrm>
          <a:prstGeom prst="line">
            <a:avLst/>
          </a:prstGeom>
          <a:ln w="0" cap="flat" cmpd="sng" algn="ctr">
            <a:solidFill>
              <a:srgbClr val="FD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Rectangle 2"/>
          <p:cNvSpPr>
            <a:spLocks noGrp="1" noChangeArrowheads="1"/>
          </p:cNvSpPr>
          <p:nvPr>
            <p:ph idx="1"/>
          </p:nvPr>
        </p:nvSpPr>
        <p:spPr>
          <a:xfrm>
            <a:off x="381000" y="990600"/>
            <a:ext cx="8305800" cy="5334000"/>
          </a:xfrm>
        </p:spPr>
        <p:txBody>
          <a:bodyPr/>
          <a:lstStyle/>
          <a:p>
            <a:pPr algn="ctr" eaLnBrk="1" hangingPunct="1">
              <a:buFont typeface="Wingdings" pitchFamily="2" charset="2"/>
              <a:buNone/>
            </a:pPr>
            <a:endParaRPr lang="en-US" smtClean="0"/>
          </a:p>
          <a:p>
            <a:pPr lvl="1" eaLnBrk="1" hangingPunct="1">
              <a:buFont typeface="Wingdings" pitchFamily="2" charset="2"/>
              <a:buNone/>
            </a:pPr>
            <a:endParaRPr lang="en-US" smtClean="0"/>
          </a:p>
        </p:txBody>
      </p:sp>
      <p:sp>
        <p:nvSpPr>
          <p:cNvPr id="12" name="Slide Number Placeholder 11"/>
          <p:cNvSpPr>
            <a:spLocks noGrp="1"/>
          </p:cNvSpPr>
          <p:nvPr>
            <p:ph type="sldNum" sz="quarter" idx="12"/>
          </p:nvPr>
        </p:nvSpPr>
        <p:spPr/>
        <p:txBody>
          <a:bodyPr/>
          <a:lstStyle/>
          <a:p>
            <a:pPr>
              <a:defRPr/>
            </a:pPr>
            <a:fld id="{67FEAC2E-50FD-44AE-9959-A9B50137049E}" type="slidenum">
              <a:rPr lang="en-US"/>
              <a:pPr>
                <a:defRPr/>
              </a:pPr>
              <a:t>20</a:t>
            </a:fld>
            <a:endParaRPr lang="en-US"/>
          </a:p>
        </p:txBody>
      </p:sp>
      <p:sp>
        <p:nvSpPr>
          <p:cNvPr id="114692" name="Rectangle 4"/>
          <p:cNvSpPr>
            <a:spLocks noGrp="1" noChangeArrowheads="1"/>
          </p:cNvSpPr>
          <p:nvPr>
            <p:ph type="title"/>
          </p:nvPr>
        </p:nvSpPr>
        <p:spPr>
          <a:xfrm>
            <a:off x="457200" y="381000"/>
            <a:ext cx="7086600" cy="563563"/>
          </a:xfrm>
        </p:spPr>
        <p:txBody>
          <a:bodyPr rtlCol="0">
            <a:noAutofit/>
          </a:bodyPr>
          <a:lstStyle/>
          <a:p>
            <a:pPr algn="l" eaLnBrk="1" fontAlgn="auto" hangingPunct="1">
              <a:spcAft>
                <a:spcPts val="0"/>
              </a:spcAft>
              <a:defRPr/>
            </a:pPr>
            <a:r>
              <a:rPr lang="en-US" sz="3600" b="1" dirty="0">
                <a:effectLst>
                  <a:outerShdw blurRad="38100" dist="38100" dir="2700000" algn="tl">
                    <a:srgbClr val="000000">
                      <a:alpha val="43137"/>
                    </a:srgbClr>
                  </a:outerShdw>
                </a:effectLst>
              </a:rPr>
              <a:t> </a:t>
            </a:r>
            <a:r>
              <a:rPr lang="en-US" sz="2800" b="1" dirty="0">
                <a:effectLst>
                  <a:outerShdw blurRad="38100" dist="38100" dir="2700000" algn="tl">
                    <a:srgbClr val="000000">
                      <a:alpha val="43137"/>
                    </a:srgbClr>
                  </a:outerShdw>
                </a:effectLst>
              </a:rPr>
              <a:t>Recruiting </a:t>
            </a:r>
            <a:r>
              <a:rPr lang="en-US" sz="2800" b="1" dirty="0" smtClean="0">
                <a:effectLst>
                  <a:outerShdw blurRad="38100" dist="38100" dir="2700000" algn="tl">
                    <a:srgbClr val="000000">
                      <a:alpha val="43137"/>
                    </a:srgbClr>
                  </a:outerShdw>
                </a:effectLst>
              </a:rPr>
              <a:t>Challenges</a:t>
            </a:r>
            <a:endParaRPr lang="en-US" sz="2800" b="1" dirty="0">
              <a:effectLst>
                <a:outerShdw blurRad="38100" dist="38100" dir="2700000" algn="tl">
                  <a:srgbClr val="000000">
                    <a:alpha val="43137"/>
                  </a:srgbClr>
                </a:outerShdw>
              </a:effectLst>
            </a:endParaRPr>
          </a:p>
        </p:txBody>
      </p:sp>
      <p:sp>
        <p:nvSpPr>
          <p:cNvPr id="17412" name="Rectangle 5"/>
          <p:cNvSpPr>
            <a:spLocks noChangeArrowheads="1"/>
          </p:cNvSpPr>
          <p:nvPr/>
        </p:nvSpPr>
        <p:spPr bwMode="auto">
          <a:xfrm>
            <a:off x="609600" y="5562600"/>
            <a:ext cx="8153400" cy="701675"/>
          </a:xfrm>
          <a:prstGeom prst="rect">
            <a:avLst/>
          </a:prstGeom>
          <a:noFill/>
          <a:ln w="9525">
            <a:noFill/>
            <a:miter lim="800000"/>
            <a:headEnd/>
            <a:tailEnd/>
          </a:ln>
        </p:spPr>
        <p:txBody>
          <a:bodyPr>
            <a:spAutoFit/>
          </a:bodyPr>
          <a:lstStyle/>
          <a:p>
            <a:r>
              <a:rPr lang="en-US" sz="4000">
                <a:latin typeface="Calibri" pitchFamily="34" charset="0"/>
              </a:rPr>
              <a:t>Recruiting the next generation</a:t>
            </a:r>
          </a:p>
        </p:txBody>
      </p:sp>
      <p:pic>
        <p:nvPicPr>
          <p:cNvPr id="17413" name="Picture 7"/>
          <p:cNvPicPr>
            <a:picLocks noChangeAspect="1" noChangeArrowheads="1"/>
          </p:cNvPicPr>
          <p:nvPr/>
        </p:nvPicPr>
        <p:blipFill>
          <a:blip r:embed="rId2" cstate="print"/>
          <a:srcRect/>
          <a:stretch>
            <a:fillRect/>
          </a:stretch>
        </p:blipFill>
        <p:spPr bwMode="auto">
          <a:xfrm>
            <a:off x="7162800" y="1143000"/>
            <a:ext cx="1666875" cy="2562225"/>
          </a:xfrm>
          <a:prstGeom prst="rect">
            <a:avLst/>
          </a:prstGeom>
          <a:noFill/>
          <a:ln w="9525">
            <a:noFill/>
            <a:miter lim="800000"/>
            <a:headEnd/>
            <a:tailEnd/>
          </a:ln>
        </p:spPr>
      </p:pic>
      <p:pic>
        <p:nvPicPr>
          <p:cNvPr id="17414" name="Picture 8"/>
          <p:cNvPicPr>
            <a:picLocks noChangeAspect="1" noChangeArrowheads="1"/>
          </p:cNvPicPr>
          <p:nvPr/>
        </p:nvPicPr>
        <p:blipFill>
          <a:blip r:embed="rId3" cstate="print"/>
          <a:srcRect/>
          <a:stretch>
            <a:fillRect/>
          </a:stretch>
        </p:blipFill>
        <p:spPr bwMode="auto">
          <a:xfrm>
            <a:off x="2209800" y="1447800"/>
            <a:ext cx="5029200" cy="3800475"/>
          </a:xfrm>
          <a:prstGeom prst="rect">
            <a:avLst/>
          </a:prstGeom>
          <a:noFill/>
          <a:ln w="9525">
            <a:noFill/>
            <a:miter lim="800000"/>
            <a:headEnd/>
            <a:tailEnd/>
          </a:ln>
        </p:spPr>
      </p:pic>
      <p:pic>
        <p:nvPicPr>
          <p:cNvPr id="17415" name="Picture 6" descr="controlrm"/>
          <p:cNvPicPr>
            <a:picLocks noChangeAspect="1" noChangeArrowheads="1"/>
          </p:cNvPicPr>
          <p:nvPr/>
        </p:nvPicPr>
        <p:blipFill>
          <a:blip r:embed="rId4" cstate="print"/>
          <a:srcRect/>
          <a:stretch>
            <a:fillRect/>
          </a:stretch>
        </p:blipFill>
        <p:spPr bwMode="auto">
          <a:xfrm>
            <a:off x="990600" y="1676400"/>
            <a:ext cx="1752600" cy="1676400"/>
          </a:xfrm>
          <a:prstGeom prst="rect">
            <a:avLst/>
          </a:prstGeom>
          <a:noFill/>
          <a:ln w="9525">
            <a:noFill/>
            <a:miter lim="800000"/>
            <a:headEnd/>
            <a:tailEnd/>
          </a:ln>
        </p:spPr>
      </p:pic>
      <p:pic>
        <p:nvPicPr>
          <p:cNvPr id="17416" name="Picture 9"/>
          <p:cNvPicPr>
            <a:picLocks noChangeAspect="1" noChangeArrowheads="1"/>
          </p:cNvPicPr>
          <p:nvPr/>
        </p:nvPicPr>
        <p:blipFill>
          <a:blip r:embed="rId5" cstate="print"/>
          <a:srcRect/>
          <a:stretch>
            <a:fillRect/>
          </a:stretch>
        </p:blipFill>
        <p:spPr bwMode="auto">
          <a:xfrm>
            <a:off x="990600" y="3505200"/>
            <a:ext cx="1066800" cy="1171575"/>
          </a:xfrm>
          <a:prstGeom prst="rect">
            <a:avLst/>
          </a:prstGeom>
          <a:noFill/>
          <a:ln w="9525">
            <a:noFill/>
            <a:miter lim="800000"/>
            <a:headEnd/>
            <a:tailEnd/>
          </a:ln>
        </p:spPr>
      </p:pic>
      <p:pic>
        <p:nvPicPr>
          <p:cNvPr id="17417" name="Picture 10"/>
          <p:cNvPicPr>
            <a:picLocks noChangeAspect="1" noChangeArrowheads="1"/>
          </p:cNvPicPr>
          <p:nvPr/>
        </p:nvPicPr>
        <p:blipFill>
          <a:blip r:embed="rId6" cstate="print"/>
          <a:srcRect/>
          <a:stretch>
            <a:fillRect/>
          </a:stretch>
        </p:blipFill>
        <p:spPr bwMode="auto">
          <a:xfrm>
            <a:off x="5486400" y="4191000"/>
            <a:ext cx="3486150" cy="1314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p:txBody>
          <a:bodyPr>
            <a:normAutofit lnSpcReduction="10000"/>
          </a:bodyPr>
          <a:lstStyle/>
          <a:p>
            <a:pPr eaLnBrk="1" hangingPunct="1"/>
            <a:r>
              <a:rPr lang="en-US" sz="2400" dirty="0" smtClean="0"/>
              <a:t>Competition for talent (both entry level and experienced)</a:t>
            </a:r>
          </a:p>
          <a:p>
            <a:pPr eaLnBrk="1" hangingPunct="1"/>
            <a:endParaRPr lang="en-US" sz="2400" dirty="0" smtClean="0"/>
          </a:p>
          <a:p>
            <a:pPr eaLnBrk="1" hangingPunct="1"/>
            <a:r>
              <a:rPr lang="en-US" sz="2400" dirty="0" smtClean="0"/>
              <a:t>Attracting new graduates into technical fields and into nuclear power</a:t>
            </a:r>
          </a:p>
          <a:p>
            <a:pPr eaLnBrk="1" hangingPunct="1"/>
            <a:endParaRPr lang="en-US" sz="2400" dirty="0" smtClean="0"/>
          </a:p>
          <a:p>
            <a:pPr eaLnBrk="1" hangingPunct="1"/>
            <a:r>
              <a:rPr lang="en-US" sz="2400" dirty="0" smtClean="0"/>
              <a:t>Nuclear industry has high degree of qualifications needed - Multiple hurdle selection processes are lengthy</a:t>
            </a:r>
          </a:p>
          <a:p>
            <a:pPr eaLnBrk="1" hangingPunct="1"/>
            <a:endParaRPr lang="en-US" sz="2400" dirty="0" smtClean="0"/>
          </a:p>
          <a:p>
            <a:pPr eaLnBrk="1" hangingPunct="1"/>
            <a:r>
              <a:rPr lang="en-US" sz="2400" dirty="0" smtClean="0"/>
              <a:t>Identifying enough qualified candidates who can successfully pass each hurdle</a:t>
            </a:r>
          </a:p>
          <a:p>
            <a:pPr eaLnBrk="1" hangingPunct="1"/>
            <a:endParaRPr lang="en-US" sz="2400" dirty="0" smtClean="0"/>
          </a:p>
        </p:txBody>
      </p:sp>
      <p:sp>
        <p:nvSpPr>
          <p:cNvPr id="6" name="Slide Number Placeholder 5"/>
          <p:cNvSpPr>
            <a:spLocks noGrp="1"/>
          </p:cNvSpPr>
          <p:nvPr>
            <p:ph type="sldNum" sz="quarter" idx="12"/>
          </p:nvPr>
        </p:nvSpPr>
        <p:spPr/>
        <p:txBody>
          <a:bodyPr/>
          <a:lstStyle/>
          <a:p>
            <a:pPr>
              <a:defRPr/>
            </a:pPr>
            <a:fld id="{8068C954-F784-4C0D-A815-BEF9D1E19047}" type="slidenum">
              <a:rPr lang="en-US"/>
              <a:pPr>
                <a:defRPr/>
              </a:pPr>
              <a:t>21</a:t>
            </a:fld>
            <a:endParaRPr lang="en-US"/>
          </a:p>
        </p:txBody>
      </p:sp>
      <p:sp>
        <p:nvSpPr>
          <p:cNvPr id="292866" name="Rectangle 2"/>
          <p:cNvSpPr>
            <a:spLocks noGrp="1" noChangeArrowheads="1"/>
          </p:cNvSpPr>
          <p:nvPr>
            <p:ph type="title"/>
          </p:nvPr>
        </p:nvSpPr>
        <p:spPr/>
        <p:txBody>
          <a:bodyPr rtlCol="0">
            <a:normAutofit/>
          </a:bodyPr>
          <a:lstStyle/>
          <a:p>
            <a:pPr algn="l" eaLnBrk="1" fontAlgn="auto" hangingPunct="1">
              <a:spcAft>
                <a:spcPts val="0"/>
              </a:spcAft>
              <a:defRPr/>
            </a:pPr>
            <a:r>
              <a:rPr lang="en-US" sz="2800" b="1" dirty="0">
                <a:effectLst>
                  <a:outerShdw blurRad="38100" dist="38100" dir="2700000" algn="tl">
                    <a:srgbClr val="000000">
                      <a:alpha val="43137"/>
                    </a:srgbClr>
                  </a:outerShdw>
                </a:effectLst>
              </a:rPr>
              <a:t>Recruiting Challenges</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9458" name="Picture 98"/>
          <p:cNvPicPr>
            <a:picLocks noChangeAspect="1" noChangeArrowheads="1"/>
          </p:cNvPicPr>
          <p:nvPr/>
        </p:nvPicPr>
        <p:blipFill>
          <a:blip r:embed="rId2" cstate="print"/>
          <a:srcRect/>
          <a:stretch>
            <a:fillRect/>
          </a:stretch>
        </p:blipFill>
        <p:spPr bwMode="auto">
          <a:xfrm>
            <a:off x="6324600" y="2362200"/>
            <a:ext cx="2667000" cy="1981200"/>
          </a:xfrm>
          <a:prstGeom prst="rect">
            <a:avLst/>
          </a:prstGeom>
          <a:noFill/>
          <a:ln w="9525">
            <a:noFill/>
            <a:miter lim="800000"/>
            <a:headEnd/>
            <a:tailEnd/>
          </a:ln>
        </p:spPr>
      </p:pic>
      <p:sp>
        <p:nvSpPr>
          <p:cNvPr id="291843" name="Rectangle 3"/>
          <p:cNvSpPr>
            <a:spLocks noGrp="1" noChangeArrowheads="1"/>
          </p:cNvSpPr>
          <p:nvPr>
            <p:ph idx="1"/>
          </p:nvPr>
        </p:nvSpPr>
        <p:spPr/>
        <p:txBody>
          <a:bodyPr rtlCol="0">
            <a:normAutofit lnSpcReduction="10000"/>
          </a:bodyPr>
          <a:lstStyle/>
          <a:p>
            <a:pPr eaLnBrk="1" fontAlgn="auto" hangingPunct="1">
              <a:spcAft>
                <a:spcPts val="0"/>
              </a:spcAft>
              <a:buFont typeface="Arial" pitchFamily="34" charset="0"/>
              <a:buChar char="•"/>
              <a:defRPr/>
            </a:pPr>
            <a:r>
              <a:rPr lang="en-US" dirty="0"/>
              <a:t>Websites</a:t>
            </a:r>
          </a:p>
          <a:p>
            <a:pPr eaLnBrk="1" fontAlgn="auto" hangingPunct="1">
              <a:spcAft>
                <a:spcPts val="0"/>
              </a:spcAft>
              <a:buFont typeface="Arial" pitchFamily="34" charset="0"/>
              <a:buChar char="•"/>
              <a:defRPr/>
            </a:pPr>
            <a:r>
              <a:rPr lang="en-US" dirty="0"/>
              <a:t>Energy/specialized websites</a:t>
            </a:r>
          </a:p>
          <a:p>
            <a:pPr eaLnBrk="1" fontAlgn="auto" hangingPunct="1">
              <a:spcAft>
                <a:spcPts val="0"/>
              </a:spcAft>
              <a:buFont typeface="Arial" pitchFamily="34" charset="0"/>
              <a:buChar char="•"/>
              <a:defRPr/>
            </a:pPr>
            <a:r>
              <a:rPr lang="en-US" dirty="0"/>
              <a:t>Print media (newspapers)</a:t>
            </a:r>
          </a:p>
          <a:p>
            <a:pPr eaLnBrk="1" fontAlgn="auto" hangingPunct="1">
              <a:spcAft>
                <a:spcPts val="0"/>
              </a:spcAft>
              <a:buFont typeface="Arial" pitchFamily="34" charset="0"/>
              <a:buChar char="•"/>
              <a:defRPr/>
            </a:pPr>
            <a:r>
              <a:rPr lang="en-US" dirty="0"/>
              <a:t>Universities (career fairs)</a:t>
            </a:r>
          </a:p>
          <a:p>
            <a:pPr lvl="1" eaLnBrk="1" fontAlgn="auto" hangingPunct="1">
              <a:spcAft>
                <a:spcPts val="0"/>
              </a:spcAft>
              <a:buFont typeface="Arial" pitchFamily="34" charset="0"/>
              <a:buChar char="–"/>
              <a:defRPr/>
            </a:pPr>
            <a:r>
              <a:rPr lang="en-US" dirty="0"/>
              <a:t>Universities and community colleges</a:t>
            </a:r>
          </a:p>
          <a:p>
            <a:pPr eaLnBrk="1" fontAlgn="auto" hangingPunct="1">
              <a:spcAft>
                <a:spcPts val="0"/>
              </a:spcAft>
              <a:buFont typeface="Arial" pitchFamily="34" charset="0"/>
              <a:buChar char="•"/>
              <a:defRPr/>
            </a:pPr>
            <a:r>
              <a:rPr lang="en-US" dirty="0"/>
              <a:t>Networking at </a:t>
            </a:r>
            <a:r>
              <a:rPr lang="en-US" dirty="0" smtClean="0"/>
              <a:t>conferences</a:t>
            </a:r>
          </a:p>
          <a:p>
            <a:pPr eaLnBrk="1" fontAlgn="auto" hangingPunct="1">
              <a:spcAft>
                <a:spcPts val="0"/>
              </a:spcAft>
              <a:buFont typeface="Arial" pitchFamily="34" charset="0"/>
              <a:buNone/>
              <a:defRPr/>
            </a:pPr>
            <a:r>
              <a:rPr lang="en-US" dirty="0" smtClean="0"/>
              <a:t>	and meetings </a:t>
            </a:r>
            <a:endParaRPr lang="en-US" dirty="0"/>
          </a:p>
          <a:p>
            <a:pPr eaLnBrk="1" fontAlgn="auto" hangingPunct="1">
              <a:spcAft>
                <a:spcPts val="0"/>
              </a:spcAft>
              <a:buFont typeface="Arial" pitchFamily="34" charset="0"/>
              <a:buChar char="•"/>
              <a:defRPr/>
            </a:pPr>
            <a:r>
              <a:rPr lang="en-US" dirty="0"/>
              <a:t>External recruiting firms</a:t>
            </a:r>
          </a:p>
          <a:p>
            <a:pPr eaLnBrk="1" fontAlgn="auto" hangingPunct="1">
              <a:spcAft>
                <a:spcPts val="0"/>
              </a:spcAft>
              <a:buFont typeface="Arial" pitchFamily="34" charset="0"/>
              <a:buChar char="•"/>
              <a:defRPr/>
            </a:pPr>
            <a:r>
              <a:rPr lang="en-US" dirty="0"/>
              <a:t>Employee referrals</a:t>
            </a:r>
          </a:p>
          <a:p>
            <a:pPr eaLnBrk="1" fontAlgn="auto" hangingPunct="1">
              <a:spcAft>
                <a:spcPts val="0"/>
              </a:spcAft>
              <a:buFont typeface="Arial" pitchFamily="34" charset="0"/>
              <a:buChar char="•"/>
              <a:defRPr/>
            </a:pPr>
            <a:r>
              <a:rPr lang="en-US" dirty="0"/>
              <a:t>Positive branding of company</a:t>
            </a:r>
          </a:p>
          <a:p>
            <a:pPr eaLnBrk="1" fontAlgn="auto" hangingPunct="1">
              <a:spcAft>
                <a:spcPts val="0"/>
              </a:spcAft>
              <a:buFont typeface="Arial" pitchFamily="34" charset="0"/>
              <a:buChar char="•"/>
              <a:defRPr/>
            </a:pPr>
            <a:endParaRPr lang="en-US" dirty="0"/>
          </a:p>
        </p:txBody>
      </p:sp>
      <p:sp>
        <p:nvSpPr>
          <p:cNvPr id="6" name="Slide Number Placeholder 5"/>
          <p:cNvSpPr>
            <a:spLocks noGrp="1"/>
          </p:cNvSpPr>
          <p:nvPr>
            <p:ph type="sldNum" sz="quarter" idx="12"/>
          </p:nvPr>
        </p:nvSpPr>
        <p:spPr/>
        <p:txBody>
          <a:bodyPr/>
          <a:lstStyle/>
          <a:p>
            <a:pPr>
              <a:defRPr/>
            </a:pPr>
            <a:fld id="{00BE3A28-4D1B-45FB-90DC-F043BAC7854F}" type="slidenum">
              <a:rPr lang="en-US"/>
              <a:pPr>
                <a:defRPr/>
              </a:pPr>
              <a:t>22</a:t>
            </a:fld>
            <a:endParaRPr lang="en-US"/>
          </a:p>
        </p:txBody>
      </p:sp>
      <p:sp>
        <p:nvSpPr>
          <p:cNvPr id="291842" name="Rectangle 2"/>
          <p:cNvSpPr>
            <a:spLocks noGrp="1" noChangeArrowheads="1"/>
          </p:cNvSpPr>
          <p:nvPr>
            <p:ph type="title"/>
          </p:nvPr>
        </p:nvSpPr>
        <p:spPr/>
        <p:txBody>
          <a:bodyPr rtlCol="0">
            <a:normAutofit/>
          </a:bodyPr>
          <a:lstStyle/>
          <a:p>
            <a:pPr algn="l" eaLnBrk="1" fontAlgn="auto" hangingPunct="1">
              <a:spcAft>
                <a:spcPts val="0"/>
              </a:spcAft>
              <a:defRPr/>
            </a:pPr>
            <a:r>
              <a:rPr lang="en-US" sz="3600" b="1" dirty="0">
                <a:effectLst>
                  <a:outerShdw blurRad="38100" dist="38100" dir="2700000" algn="tl">
                    <a:srgbClr val="000000">
                      <a:alpha val="43137"/>
                    </a:srgbClr>
                  </a:outerShdw>
                </a:effectLst>
              </a:rPr>
              <a:t>Recruiting Tools</a:t>
            </a:r>
          </a:p>
        </p:txBody>
      </p:sp>
      <p:pic>
        <p:nvPicPr>
          <p:cNvPr id="19463" name="Picture 97"/>
          <p:cNvPicPr>
            <a:picLocks noChangeAspect="1" noChangeArrowheads="1"/>
          </p:cNvPicPr>
          <p:nvPr/>
        </p:nvPicPr>
        <p:blipFill>
          <a:blip r:embed="rId3" cstate="print"/>
          <a:srcRect/>
          <a:stretch>
            <a:fillRect/>
          </a:stretch>
        </p:blipFill>
        <p:spPr bwMode="auto">
          <a:xfrm>
            <a:off x="6248400" y="152400"/>
            <a:ext cx="2743200" cy="2133600"/>
          </a:xfrm>
          <a:prstGeom prst="rect">
            <a:avLst/>
          </a:prstGeom>
          <a:noFill/>
          <a:ln w="9525">
            <a:noFill/>
            <a:miter lim="800000"/>
            <a:headEnd/>
            <a:tailEnd/>
          </a:ln>
        </p:spPr>
      </p:pic>
      <p:pic>
        <p:nvPicPr>
          <p:cNvPr id="19464" name="Picture 99"/>
          <p:cNvPicPr>
            <a:picLocks noChangeAspect="1" noChangeArrowheads="1"/>
          </p:cNvPicPr>
          <p:nvPr/>
        </p:nvPicPr>
        <p:blipFill>
          <a:blip r:embed="rId4" cstate="print"/>
          <a:srcRect/>
          <a:stretch>
            <a:fillRect/>
          </a:stretch>
        </p:blipFill>
        <p:spPr bwMode="auto">
          <a:xfrm>
            <a:off x="6324600" y="4419600"/>
            <a:ext cx="259080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C5CB824A-3147-42F3-840E-94FE91C13C7D}" type="slidenum">
              <a:rPr lang="en-US"/>
              <a:pPr/>
              <a:t>23</a:t>
            </a:fld>
            <a:endParaRPr lang="en-US"/>
          </a:p>
        </p:txBody>
      </p:sp>
      <p:sp>
        <p:nvSpPr>
          <p:cNvPr id="19459" name="Rectangle 2"/>
          <p:cNvSpPr>
            <a:spLocks noGrp="1" noChangeArrowheads="1"/>
          </p:cNvSpPr>
          <p:nvPr>
            <p:ph type="title"/>
          </p:nvPr>
        </p:nvSpPr>
        <p:spPr>
          <a:xfrm>
            <a:off x="533400" y="381000"/>
            <a:ext cx="7467600" cy="563562"/>
          </a:xfrm>
        </p:spPr>
        <p:txBody>
          <a:bodyPr>
            <a:normAutofit fontScale="90000"/>
          </a:bodyPr>
          <a:lstStyle/>
          <a:p>
            <a:pPr eaLnBrk="1" hangingPunct="1"/>
            <a:r>
              <a:rPr lang="en-US" sz="7200" b="1"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Training and Development</a:t>
            </a:r>
            <a:endParaRPr lang="en-US" sz="2400" b="1" dirty="0" smtClean="0"/>
          </a:p>
        </p:txBody>
      </p:sp>
      <p:sp>
        <p:nvSpPr>
          <p:cNvPr id="328707" name="Freeform 3"/>
          <p:cNvSpPr>
            <a:spLocks noEditPoints="1"/>
          </p:cNvSpPr>
          <p:nvPr/>
        </p:nvSpPr>
        <p:spPr bwMode="gray">
          <a:xfrm>
            <a:off x="1295400" y="1828800"/>
            <a:ext cx="5943600" cy="4038600"/>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20"/>
              <a:gd name="T145" fmla="*/ 0 h 2912"/>
              <a:gd name="T146" fmla="*/ 2820 w 2820"/>
              <a:gd name="T147" fmla="*/ 2912 h 291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close/>
                <a:moveTo>
                  <a:pt x="2820" y="1934"/>
                </a:moveTo>
                <a:lnTo>
                  <a:pt x="2820" y="1934"/>
                </a:lnTo>
                <a:close/>
              </a:path>
            </a:pathLst>
          </a:custGeom>
          <a:gradFill rotWithShape="1">
            <a:gsLst>
              <a:gs pos="0">
                <a:schemeClr val="hlink"/>
              </a:gs>
              <a:gs pos="100000">
                <a:schemeClr val="accent1"/>
              </a:gs>
            </a:gsLst>
            <a:lin ang="5400000" scaled="1"/>
          </a:gradFill>
          <a:ln w="0">
            <a:noFill/>
            <a:round/>
            <a:headEnd/>
            <a:tailEnd/>
          </a:ln>
          <a:effectLst>
            <a:outerShdw dist="206741" dir="8249373" algn="ctr" rotWithShape="0">
              <a:srgbClr val="C1D1D3">
                <a:alpha val="50000"/>
              </a:srgbClr>
            </a:outerShdw>
          </a:effectLst>
        </p:spPr>
        <p:txBody>
          <a:bodyPr/>
          <a:lstStyle/>
          <a:p>
            <a:pPr>
              <a:defRPr/>
            </a:pPr>
            <a:endParaRPr lang="en-US" dirty="0">
              <a:latin typeface="Verdana" pitchFamily="34" charset="0"/>
              <a:cs typeface="+mn-cs"/>
            </a:endParaRPr>
          </a:p>
        </p:txBody>
      </p:sp>
      <p:sp>
        <p:nvSpPr>
          <p:cNvPr id="328708" name="Text Box 4"/>
          <p:cNvSpPr txBox="1">
            <a:spLocks noChangeArrowheads="1"/>
          </p:cNvSpPr>
          <p:nvPr/>
        </p:nvSpPr>
        <p:spPr bwMode="auto">
          <a:xfrm>
            <a:off x="6400800" y="3733800"/>
            <a:ext cx="3124200" cy="946150"/>
          </a:xfrm>
          <a:prstGeom prst="rect">
            <a:avLst/>
          </a:prstGeom>
          <a:noFill/>
          <a:ln w="9525" algn="ctr">
            <a:noFill/>
            <a:miter lim="800000"/>
            <a:headEnd/>
            <a:tailEnd/>
          </a:ln>
          <a:effectLst/>
        </p:spPr>
        <p:txBody>
          <a:bodyPr>
            <a:spAutoFit/>
          </a:bodyPr>
          <a:lstStyle/>
          <a:p>
            <a:r>
              <a:rPr lang="en-US" sz="2800" b="1">
                <a:solidFill>
                  <a:schemeClr val="tx2"/>
                </a:solidFill>
                <a:effectLst>
                  <a:outerShdw blurRad="38100" dist="38100" dir="2700000" algn="tl">
                    <a:srgbClr val="C0C0C0"/>
                  </a:outerShdw>
                </a:effectLst>
                <a:latin typeface="Arial" charset="0"/>
              </a:rPr>
              <a:t>Competent</a:t>
            </a:r>
          </a:p>
          <a:p>
            <a:r>
              <a:rPr lang="en-US" sz="2800" b="1">
                <a:solidFill>
                  <a:schemeClr val="tx2"/>
                </a:solidFill>
                <a:effectLst>
                  <a:outerShdw blurRad="38100" dist="38100" dir="2700000" algn="tl">
                    <a:srgbClr val="C0C0C0"/>
                  </a:outerShdw>
                </a:effectLst>
                <a:latin typeface="Arial" charset="0"/>
              </a:rPr>
              <a:t>Work Force</a:t>
            </a:r>
            <a:endParaRPr lang="en-US" sz="2800" b="1">
              <a:solidFill>
                <a:schemeClr val="tx2"/>
              </a:solidFill>
              <a:latin typeface="Arial" charset="0"/>
            </a:endParaRPr>
          </a:p>
        </p:txBody>
      </p:sp>
      <p:sp>
        <p:nvSpPr>
          <p:cNvPr id="19462" name="Oval 5"/>
          <p:cNvSpPr>
            <a:spLocks noChangeArrowheads="1"/>
          </p:cNvSpPr>
          <p:nvPr/>
        </p:nvSpPr>
        <p:spPr bwMode="gray">
          <a:xfrm rot="-723406">
            <a:off x="3544888" y="4972050"/>
            <a:ext cx="1438275" cy="666750"/>
          </a:xfrm>
          <a:prstGeom prst="ellipse">
            <a:avLst/>
          </a:prstGeom>
          <a:solidFill>
            <a:srgbClr val="0F2145">
              <a:alpha val="30196"/>
            </a:srgbClr>
          </a:solidFill>
          <a:ln w="9525">
            <a:noFill/>
            <a:round/>
            <a:headEnd/>
            <a:tailEnd/>
          </a:ln>
        </p:spPr>
        <p:txBody>
          <a:bodyPr wrap="none" anchor="ctr"/>
          <a:lstStyle/>
          <a:p>
            <a:endParaRPr lang="en-GB"/>
          </a:p>
        </p:txBody>
      </p:sp>
      <p:sp>
        <p:nvSpPr>
          <p:cNvPr id="19463" name="Oval 6"/>
          <p:cNvSpPr>
            <a:spLocks noChangeArrowheads="1"/>
          </p:cNvSpPr>
          <p:nvPr/>
        </p:nvSpPr>
        <p:spPr bwMode="gray">
          <a:xfrm>
            <a:off x="4495800" y="3962400"/>
            <a:ext cx="1706563" cy="1706563"/>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sp>
        <p:nvSpPr>
          <p:cNvPr id="19464" name="Oval 7"/>
          <p:cNvSpPr>
            <a:spLocks noChangeArrowheads="1"/>
          </p:cNvSpPr>
          <p:nvPr/>
        </p:nvSpPr>
        <p:spPr bwMode="gray">
          <a:xfrm>
            <a:off x="2057400" y="3657600"/>
            <a:ext cx="1509713" cy="147955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en-GB"/>
          </a:p>
        </p:txBody>
      </p:sp>
      <p:sp>
        <p:nvSpPr>
          <p:cNvPr id="19465" name="Oval 8"/>
          <p:cNvSpPr>
            <a:spLocks noChangeArrowheads="1"/>
          </p:cNvSpPr>
          <p:nvPr/>
        </p:nvSpPr>
        <p:spPr bwMode="gray">
          <a:xfrm>
            <a:off x="4572000" y="4191000"/>
            <a:ext cx="1409700" cy="1262063"/>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66" name="Text Box 9"/>
          <p:cNvSpPr txBox="1">
            <a:spLocks noChangeArrowheads="1"/>
          </p:cNvSpPr>
          <p:nvPr/>
        </p:nvSpPr>
        <p:spPr bwMode="gray">
          <a:xfrm>
            <a:off x="4373563" y="4572000"/>
            <a:ext cx="1827212" cy="519113"/>
          </a:xfrm>
          <a:prstGeom prst="rect">
            <a:avLst/>
          </a:prstGeom>
          <a:noFill/>
          <a:ln w="9525">
            <a:noFill/>
            <a:miter lim="800000"/>
            <a:headEnd/>
            <a:tailEnd/>
          </a:ln>
        </p:spPr>
        <p:txBody>
          <a:bodyPr wrap="none">
            <a:spAutoFit/>
          </a:bodyPr>
          <a:lstStyle/>
          <a:p>
            <a:pPr algn="ctr"/>
            <a:r>
              <a:rPr lang="en-US" sz="2800" b="1">
                <a:solidFill>
                  <a:srgbClr val="000000"/>
                </a:solidFill>
                <a:latin typeface="Arial" charset="0"/>
              </a:rPr>
              <a:t>Retention</a:t>
            </a:r>
            <a:endParaRPr lang="en-US" b="1">
              <a:latin typeface="Arial" charset="0"/>
            </a:endParaRPr>
          </a:p>
        </p:txBody>
      </p:sp>
      <p:sp>
        <p:nvSpPr>
          <p:cNvPr id="19467" name="Oval 10"/>
          <p:cNvSpPr>
            <a:spLocks noChangeArrowheads="1"/>
          </p:cNvSpPr>
          <p:nvPr/>
        </p:nvSpPr>
        <p:spPr bwMode="gray">
          <a:xfrm rot="-772996">
            <a:off x="1143000" y="4191000"/>
            <a:ext cx="1135063" cy="609600"/>
          </a:xfrm>
          <a:prstGeom prst="ellipse">
            <a:avLst/>
          </a:prstGeom>
          <a:solidFill>
            <a:srgbClr val="0F2145">
              <a:alpha val="30196"/>
            </a:srgbClr>
          </a:solidFill>
          <a:ln w="9525">
            <a:noFill/>
            <a:round/>
            <a:headEnd/>
            <a:tailEnd/>
          </a:ln>
        </p:spPr>
        <p:txBody>
          <a:bodyPr wrap="none" anchor="ctr"/>
          <a:lstStyle/>
          <a:p>
            <a:endParaRPr lang="en-GB"/>
          </a:p>
        </p:txBody>
      </p:sp>
      <p:sp>
        <p:nvSpPr>
          <p:cNvPr id="19468" name="Oval 11"/>
          <p:cNvSpPr>
            <a:spLocks noChangeArrowheads="1"/>
          </p:cNvSpPr>
          <p:nvPr/>
        </p:nvSpPr>
        <p:spPr bwMode="gray">
          <a:xfrm>
            <a:off x="838200" y="3124200"/>
            <a:ext cx="914400"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69" name="Oval 12"/>
          <p:cNvSpPr>
            <a:spLocks noChangeArrowheads="1"/>
          </p:cNvSpPr>
          <p:nvPr/>
        </p:nvSpPr>
        <p:spPr bwMode="gray">
          <a:xfrm>
            <a:off x="1371600" y="2590800"/>
            <a:ext cx="1001713" cy="100012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en-GB"/>
          </a:p>
        </p:txBody>
      </p:sp>
      <p:sp>
        <p:nvSpPr>
          <p:cNvPr id="19470" name="Oval 13"/>
          <p:cNvSpPr>
            <a:spLocks noChangeArrowheads="1"/>
          </p:cNvSpPr>
          <p:nvPr/>
        </p:nvSpPr>
        <p:spPr bwMode="gray">
          <a:xfrm>
            <a:off x="1447800" y="2667000"/>
            <a:ext cx="849313" cy="833438"/>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71" name="Text Box 14"/>
          <p:cNvSpPr txBox="1">
            <a:spLocks noChangeArrowheads="1"/>
          </p:cNvSpPr>
          <p:nvPr/>
        </p:nvSpPr>
        <p:spPr bwMode="gray">
          <a:xfrm>
            <a:off x="505815" y="2794000"/>
            <a:ext cx="2628525" cy="846386"/>
          </a:xfrm>
          <a:prstGeom prst="rect">
            <a:avLst/>
          </a:prstGeom>
          <a:noFill/>
          <a:ln w="9525">
            <a:noFill/>
            <a:miter lim="800000"/>
            <a:headEnd/>
            <a:tailEnd/>
          </a:ln>
        </p:spPr>
        <p:txBody>
          <a:bodyPr wrap="none">
            <a:spAutoFit/>
          </a:bodyPr>
          <a:lstStyle/>
          <a:p>
            <a:pPr algn="ctr"/>
            <a:r>
              <a:rPr lang="en-US" sz="4900" b="1" dirty="0">
                <a:solidFill>
                  <a:srgbClr val="9BBB59"/>
                </a:solidFill>
                <a:latin typeface="Arial" charset="0"/>
              </a:rPr>
              <a:t>Training</a:t>
            </a:r>
            <a:endParaRPr lang="en-US" sz="4900" dirty="0">
              <a:solidFill>
                <a:srgbClr val="9BBB59"/>
              </a:solidFill>
              <a:latin typeface="Arial" charset="0"/>
            </a:endParaRPr>
          </a:p>
        </p:txBody>
      </p:sp>
      <p:sp>
        <p:nvSpPr>
          <p:cNvPr id="19472" name="Oval 15"/>
          <p:cNvSpPr>
            <a:spLocks noChangeArrowheads="1"/>
          </p:cNvSpPr>
          <p:nvPr/>
        </p:nvSpPr>
        <p:spPr bwMode="gray">
          <a:xfrm>
            <a:off x="1676400" y="2133600"/>
            <a:ext cx="792163"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73" name="Oval 16"/>
          <p:cNvSpPr>
            <a:spLocks noChangeArrowheads="1"/>
          </p:cNvSpPr>
          <p:nvPr/>
        </p:nvSpPr>
        <p:spPr bwMode="gray">
          <a:xfrm>
            <a:off x="2133600" y="1828800"/>
            <a:ext cx="682625" cy="682625"/>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grpSp>
        <p:nvGrpSpPr>
          <p:cNvPr id="2" name="Group 18"/>
          <p:cNvGrpSpPr>
            <a:grpSpLocks/>
          </p:cNvGrpSpPr>
          <p:nvPr/>
        </p:nvGrpSpPr>
        <p:grpSpPr bwMode="auto">
          <a:xfrm>
            <a:off x="578035" y="3733800"/>
            <a:ext cx="4635174" cy="1441450"/>
            <a:chOff x="-262" y="2112"/>
            <a:chExt cx="2837" cy="860"/>
          </a:xfrm>
        </p:grpSpPr>
        <p:sp>
          <p:nvSpPr>
            <p:cNvPr id="19480" name="Oval 19"/>
            <p:cNvSpPr>
              <a:spLocks noChangeArrowheads="1"/>
            </p:cNvSpPr>
            <p:nvPr/>
          </p:nvSpPr>
          <p:spPr bwMode="gray">
            <a:xfrm>
              <a:off x="732" y="2112"/>
              <a:ext cx="842" cy="860"/>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sp>
          <p:nvSpPr>
            <p:cNvPr id="19481" name="Oval 20"/>
            <p:cNvSpPr>
              <a:spLocks noChangeArrowheads="1"/>
            </p:cNvSpPr>
            <p:nvPr/>
          </p:nvSpPr>
          <p:spPr bwMode="gray">
            <a:xfrm>
              <a:off x="743" y="2117"/>
              <a:ext cx="821" cy="838"/>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en-GB"/>
            </a:p>
          </p:txBody>
        </p:sp>
        <p:sp>
          <p:nvSpPr>
            <p:cNvPr id="19482" name="Oval 21"/>
            <p:cNvSpPr>
              <a:spLocks noChangeArrowheads="1"/>
            </p:cNvSpPr>
            <p:nvPr/>
          </p:nvSpPr>
          <p:spPr bwMode="gray">
            <a:xfrm>
              <a:off x="751" y="2125"/>
              <a:ext cx="781" cy="784"/>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en-GB"/>
            </a:p>
          </p:txBody>
        </p:sp>
        <p:sp>
          <p:nvSpPr>
            <p:cNvPr id="19483" name="Oval 22"/>
            <p:cNvSpPr>
              <a:spLocks noChangeArrowheads="1"/>
            </p:cNvSpPr>
            <p:nvPr/>
          </p:nvSpPr>
          <p:spPr bwMode="gray">
            <a:xfrm>
              <a:off x="795" y="2147"/>
              <a:ext cx="695" cy="636"/>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84" name="Text Box 23"/>
            <p:cNvSpPr txBox="1">
              <a:spLocks noChangeArrowheads="1"/>
            </p:cNvSpPr>
            <p:nvPr/>
          </p:nvSpPr>
          <p:spPr bwMode="gray">
            <a:xfrm>
              <a:off x="-262" y="2384"/>
              <a:ext cx="2837" cy="551"/>
            </a:xfrm>
            <a:prstGeom prst="rect">
              <a:avLst/>
            </a:prstGeom>
            <a:noFill/>
            <a:ln w="9525">
              <a:noFill/>
              <a:miter lim="800000"/>
              <a:headEnd/>
              <a:tailEnd/>
            </a:ln>
          </p:spPr>
          <p:txBody>
            <a:bodyPr wrap="none">
              <a:spAutoFit/>
            </a:bodyPr>
            <a:lstStyle/>
            <a:p>
              <a:pPr algn="ctr"/>
              <a:r>
                <a:rPr lang="en-US" sz="2800" b="1" dirty="0">
                  <a:solidFill>
                    <a:srgbClr val="000000"/>
                  </a:solidFill>
                  <a:latin typeface="Arial" charset="0"/>
                </a:rPr>
                <a:t> </a:t>
              </a:r>
              <a:r>
                <a:rPr lang="en-US" sz="5400" b="1" dirty="0">
                  <a:solidFill>
                    <a:srgbClr val="9BBB59"/>
                  </a:solidFill>
                  <a:latin typeface="Arial" charset="0"/>
                </a:rPr>
                <a:t>Development</a:t>
              </a:r>
            </a:p>
          </p:txBody>
        </p:sp>
      </p:grpSp>
      <p:sp>
        <p:nvSpPr>
          <p:cNvPr id="19475" name="Text Box 24"/>
          <p:cNvSpPr txBox="1">
            <a:spLocks noChangeArrowheads="1"/>
          </p:cNvSpPr>
          <p:nvPr/>
        </p:nvSpPr>
        <p:spPr bwMode="auto">
          <a:xfrm>
            <a:off x="4297363" y="1560513"/>
            <a:ext cx="184150" cy="366712"/>
          </a:xfrm>
          <a:prstGeom prst="rect">
            <a:avLst/>
          </a:prstGeom>
          <a:noFill/>
          <a:ln w="9525">
            <a:noFill/>
            <a:miter lim="800000"/>
            <a:headEnd/>
            <a:tailEnd/>
          </a:ln>
        </p:spPr>
        <p:txBody>
          <a:bodyPr wrap="none">
            <a:spAutoFit/>
          </a:bodyPr>
          <a:lstStyle/>
          <a:p>
            <a:endParaRPr lang="en-GB">
              <a:latin typeface="Arial" charset="0"/>
            </a:endParaRPr>
          </a:p>
        </p:txBody>
      </p:sp>
      <p:sp>
        <p:nvSpPr>
          <p:cNvPr id="19476" name="Oval 25"/>
          <p:cNvSpPr>
            <a:spLocks noChangeArrowheads="1"/>
          </p:cNvSpPr>
          <p:nvPr/>
        </p:nvSpPr>
        <p:spPr bwMode="gray">
          <a:xfrm rot="-5400000">
            <a:off x="3659187" y="1293813"/>
            <a:ext cx="682625" cy="838200"/>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pPr algn="ctr"/>
            <a:r>
              <a:rPr lang="en-US" sz="3200" b="1" dirty="0">
                <a:solidFill>
                  <a:schemeClr val="accent3"/>
                </a:solidFill>
              </a:rPr>
              <a:t>     </a:t>
            </a:r>
            <a:r>
              <a:rPr lang="en-US" sz="3200" b="1" dirty="0">
                <a:solidFill>
                  <a:srgbClr val="9BBB59"/>
                </a:solidFill>
              </a:rPr>
              <a:t>Planning</a:t>
            </a:r>
          </a:p>
        </p:txBody>
      </p:sp>
      <p:sp>
        <p:nvSpPr>
          <p:cNvPr id="19477" name="Oval 26"/>
          <p:cNvSpPr>
            <a:spLocks noChangeArrowheads="1"/>
          </p:cNvSpPr>
          <p:nvPr/>
        </p:nvSpPr>
        <p:spPr bwMode="gray">
          <a:xfrm>
            <a:off x="2971800" y="1676400"/>
            <a:ext cx="792163"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78" name="Oval 27"/>
          <p:cNvSpPr>
            <a:spLocks noChangeArrowheads="1"/>
          </p:cNvSpPr>
          <p:nvPr/>
        </p:nvSpPr>
        <p:spPr bwMode="gray">
          <a:xfrm>
            <a:off x="2133600" y="1828800"/>
            <a:ext cx="849313" cy="833438"/>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79" name="Oval 28"/>
          <p:cNvSpPr>
            <a:spLocks noChangeArrowheads="1"/>
          </p:cNvSpPr>
          <p:nvPr/>
        </p:nvSpPr>
        <p:spPr bwMode="gray">
          <a:xfrm rot="-5400000">
            <a:off x="1975644" y="1834358"/>
            <a:ext cx="633413" cy="622298"/>
          </a:xfrm>
          <a:prstGeom prst="ellipse">
            <a:avLst/>
          </a:prstGeom>
          <a:noFill/>
          <a:ln w="9525">
            <a:noFill/>
            <a:round/>
            <a:headEnd/>
            <a:tailEnd/>
          </a:ln>
        </p:spPr>
        <p:txBody>
          <a:bodyPr vert="eaVert" wrap="none" anchor="ctr"/>
          <a:lstStyle/>
          <a:p>
            <a:pPr algn="ctr"/>
            <a:r>
              <a:rPr lang="en-US" sz="3300" b="1" dirty="0">
                <a:solidFill>
                  <a:srgbClr val="9BBB59"/>
                </a:solidFill>
                <a:latin typeface="Arial" charset="0"/>
              </a:rPr>
              <a:t>Recruiting</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rtlCol="0">
            <a:normAutofit/>
          </a:bodyPr>
          <a:lstStyle/>
          <a:p>
            <a:pPr algn="l" eaLnBrk="1" fontAlgn="auto" hangingPunct="1">
              <a:spcAft>
                <a:spcPts val="0"/>
              </a:spcAft>
              <a:defRPr/>
            </a:pPr>
            <a:r>
              <a:rPr lang="en-US" sz="2800" b="1" dirty="0">
                <a:effectLst>
                  <a:outerShdw blurRad="38100" dist="38100" dir="2700000" algn="tl">
                    <a:srgbClr val="000000">
                      <a:alpha val="43137"/>
                    </a:srgbClr>
                  </a:outerShdw>
                </a:effectLst>
              </a:rPr>
              <a:t>Engineering Graduate Progression</a:t>
            </a:r>
          </a:p>
        </p:txBody>
      </p:sp>
      <p:graphicFrame>
        <p:nvGraphicFramePr>
          <p:cNvPr id="2050" name="Object 2"/>
          <p:cNvGraphicFramePr>
            <a:graphicFrameLocks noChangeAspect="1"/>
          </p:cNvGraphicFramePr>
          <p:nvPr>
            <p:ph sz="half" idx="2"/>
          </p:nvPr>
        </p:nvGraphicFramePr>
        <p:xfrm>
          <a:off x="2971800" y="1339850"/>
          <a:ext cx="2595563" cy="4056063"/>
        </p:xfrm>
        <a:graphic>
          <a:graphicData uri="http://schemas.openxmlformats.org/presentationml/2006/ole">
            <p:oleObj spid="_x0000_s2050" name="Document" r:id="rId3" imgW="4241800" imgH="6629400" progId="Word.Document.8">
              <p:embed/>
            </p:oleObj>
          </a:graphicData>
        </a:graphic>
      </p:graphicFrame>
      <p:sp>
        <p:nvSpPr>
          <p:cNvPr id="8" name="Slide Number Placeholder 7"/>
          <p:cNvSpPr>
            <a:spLocks noGrp="1"/>
          </p:cNvSpPr>
          <p:nvPr>
            <p:ph type="sldNum" sz="quarter" idx="12"/>
          </p:nvPr>
        </p:nvSpPr>
        <p:spPr/>
        <p:txBody>
          <a:bodyPr/>
          <a:lstStyle/>
          <a:p>
            <a:pPr>
              <a:defRPr/>
            </a:pPr>
            <a:fld id="{6169302A-C7DA-46D5-95FE-18DF35205809}" type="slidenum">
              <a:rPr lang="en-US" smtClean="0"/>
              <a:pPr>
                <a:defRPr/>
              </a:pPr>
              <a:t>24</a:t>
            </a:fld>
            <a:endParaRPr lang="en-US"/>
          </a:p>
        </p:txBody>
      </p:sp>
      <p:sp>
        <p:nvSpPr>
          <p:cNvPr id="2052" name="Rectangle 5"/>
          <p:cNvSpPr>
            <a:spLocks noChangeArrowheads="1"/>
          </p:cNvSpPr>
          <p:nvPr/>
        </p:nvSpPr>
        <p:spPr bwMode="auto">
          <a:xfrm>
            <a:off x="2895600" y="1066800"/>
            <a:ext cx="2895600" cy="3581400"/>
          </a:xfrm>
          <a:prstGeom prst="rect">
            <a:avLst/>
          </a:prstGeom>
          <a:noFill/>
          <a:ln w="9525">
            <a:solidFill>
              <a:schemeClr val="tx1"/>
            </a:solidFill>
            <a:miter lim="800000"/>
            <a:headEnd/>
            <a:tailEnd/>
          </a:ln>
        </p:spPr>
        <p:txBody>
          <a:bodyPr wrap="none" anchor="ctr"/>
          <a:lstStyle/>
          <a:p>
            <a:endParaRPr lang="en-US">
              <a:latin typeface="Calibri" pitchFamily="34" charset="0"/>
            </a:endParaRPr>
          </a:p>
        </p:txBody>
      </p:sp>
      <p:sp>
        <p:nvSpPr>
          <p:cNvPr id="2053" name="Text Box 7"/>
          <p:cNvSpPr txBox="1">
            <a:spLocks noChangeArrowheads="1"/>
          </p:cNvSpPr>
          <p:nvPr/>
        </p:nvSpPr>
        <p:spPr bwMode="auto">
          <a:xfrm>
            <a:off x="2819400" y="5029200"/>
            <a:ext cx="3124200" cy="701675"/>
          </a:xfrm>
          <a:prstGeom prst="rect">
            <a:avLst/>
          </a:prstGeom>
          <a:noFill/>
          <a:ln w="9525">
            <a:noFill/>
            <a:miter lim="800000"/>
            <a:headEnd/>
            <a:tailEnd/>
          </a:ln>
        </p:spPr>
        <p:txBody>
          <a:bodyPr>
            <a:spAutoFit/>
          </a:bodyPr>
          <a:lstStyle/>
          <a:p>
            <a:pPr algn="ctr">
              <a:spcBef>
                <a:spcPct val="50000"/>
              </a:spcBef>
            </a:pPr>
            <a:r>
              <a:rPr lang="en-US" sz="4000" b="1">
                <a:solidFill>
                  <a:srgbClr val="040916"/>
                </a:solidFill>
                <a:latin typeface="Calibri" pitchFamily="34" charset="0"/>
              </a:rPr>
              <a:t>EGPP</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p:txBody>
          <a:bodyPr/>
          <a:lstStyle/>
          <a:p>
            <a:pPr eaLnBrk="1" hangingPunct="1">
              <a:buFont typeface="Wingdings" pitchFamily="2" charset="2"/>
              <a:buNone/>
            </a:pPr>
            <a:r>
              <a:rPr lang="en-US" dirty="0" smtClean="0"/>
              <a:t>Engineering Levels at TVA (All are Represented by Union)</a:t>
            </a:r>
          </a:p>
          <a:p>
            <a:pPr eaLnBrk="1" hangingPunct="1"/>
            <a:r>
              <a:rPr lang="en-US" dirty="0" smtClean="0"/>
              <a:t>Engineer Level – A (Entry to 4+ years)</a:t>
            </a:r>
          </a:p>
          <a:p>
            <a:pPr eaLnBrk="1" hangingPunct="1"/>
            <a:r>
              <a:rPr lang="en-US" dirty="0" smtClean="0"/>
              <a:t>Engineer Level – B (Fully Qualified)</a:t>
            </a:r>
          </a:p>
          <a:p>
            <a:pPr eaLnBrk="1" hangingPunct="1"/>
            <a:r>
              <a:rPr lang="en-US" dirty="0" smtClean="0"/>
              <a:t>Engineer Level – C (Team Lead)</a:t>
            </a:r>
          </a:p>
          <a:p>
            <a:pPr eaLnBrk="1" hangingPunct="1"/>
            <a:r>
              <a:rPr lang="en-US" dirty="0" smtClean="0"/>
              <a:t>Engineer Level – D (Technical Specialist) </a:t>
            </a:r>
          </a:p>
          <a:p>
            <a:pPr eaLnBrk="1" hangingPunct="1"/>
            <a:endParaRPr lang="en-US" sz="2400" dirty="0" smtClean="0"/>
          </a:p>
        </p:txBody>
      </p:sp>
      <p:sp>
        <p:nvSpPr>
          <p:cNvPr id="6" name="Slide Number Placeholder 5"/>
          <p:cNvSpPr>
            <a:spLocks noGrp="1"/>
          </p:cNvSpPr>
          <p:nvPr>
            <p:ph type="sldNum" sz="quarter" idx="12"/>
          </p:nvPr>
        </p:nvSpPr>
        <p:spPr/>
        <p:txBody>
          <a:bodyPr/>
          <a:lstStyle/>
          <a:p>
            <a:pPr>
              <a:defRPr/>
            </a:pPr>
            <a:fld id="{ABDAA7AC-B26F-476A-8FAA-31EBFCCA0567}" type="slidenum">
              <a:rPr lang="en-US"/>
              <a:pPr>
                <a:defRPr/>
              </a:pPr>
              <a:t>25</a:t>
            </a:fld>
            <a:endParaRPr lang="en-US"/>
          </a:p>
        </p:txBody>
      </p:sp>
      <p:sp>
        <p:nvSpPr>
          <p:cNvPr id="216066" name="Rectangle 2"/>
          <p:cNvSpPr>
            <a:spLocks noGrp="1" noChangeArrowheads="1"/>
          </p:cNvSpPr>
          <p:nvPr>
            <p:ph type="title"/>
          </p:nvPr>
        </p:nvSpPr>
        <p:spPr>
          <a:xfrm>
            <a:off x="381000" y="0"/>
            <a:ext cx="7848600" cy="1143000"/>
          </a:xfrm>
        </p:spPr>
        <p:txBody>
          <a:bodyPr rtlCol="0">
            <a:normAutofit/>
          </a:bodyPr>
          <a:lstStyle/>
          <a:p>
            <a:pPr algn="l" eaLnBrk="1" fontAlgn="auto" hangingPunct="1">
              <a:spcAft>
                <a:spcPts val="0"/>
              </a:spcAft>
              <a:defRPr/>
            </a:pPr>
            <a:r>
              <a:rPr lang="en-US" sz="2800" b="1" dirty="0">
                <a:effectLst>
                  <a:outerShdw blurRad="38100" dist="38100" dir="2700000" algn="tl">
                    <a:srgbClr val="000000">
                      <a:alpha val="43137"/>
                    </a:srgbClr>
                  </a:outerShdw>
                </a:effectLst>
              </a:rPr>
              <a:t>Engineering Graduate Progression</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1" name="Rectangle 3"/>
          <p:cNvSpPr>
            <a:spLocks noGrp="1" noChangeArrowheads="1"/>
          </p:cNvSpPr>
          <p:nvPr>
            <p:ph idx="1"/>
          </p:nvPr>
        </p:nvSpPr>
        <p:spPr>
          <a:xfrm>
            <a:off x="457200" y="1189037"/>
            <a:ext cx="8229600" cy="4983163"/>
          </a:xfrm>
        </p:spPr>
        <p:txBody>
          <a:bodyPr/>
          <a:lstStyle/>
          <a:p>
            <a:pPr algn="ctr" eaLnBrk="1" hangingPunct="1">
              <a:lnSpc>
                <a:spcPct val="90000"/>
              </a:lnSpc>
              <a:buFont typeface="Wingdings" pitchFamily="2" charset="2"/>
              <a:buNone/>
            </a:pPr>
            <a:endParaRPr lang="en-US" sz="2000" dirty="0" smtClean="0"/>
          </a:p>
          <a:p>
            <a:pPr eaLnBrk="1" hangingPunct="1">
              <a:lnSpc>
                <a:spcPct val="90000"/>
              </a:lnSpc>
            </a:pPr>
            <a:r>
              <a:rPr lang="en-US" sz="2000" b="1" dirty="0" smtClean="0"/>
              <a:t>Designed to address the need to develop TVA graduate engineers to become fully qualified </a:t>
            </a:r>
            <a:r>
              <a:rPr lang="en-US" sz="2000" b="1" u="sng" dirty="0" smtClean="0"/>
              <a:t>as soon as possible</a:t>
            </a:r>
          </a:p>
          <a:p>
            <a:pPr eaLnBrk="1" hangingPunct="1">
              <a:lnSpc>
                <a:spcPct val="90000"/>
              </a:lnSpc>
            </a:pPr>
            <a:endParaRPr lang="en-US" sz="2000" b="1" u="sng" dirty="0" smtClean="0"/>
          </a:p>
          <a:p>
            <a:pPr eaLnBrk="1" hangingPunct="1">
              <a:lnSpc>
                <a:spcPct val="90000"/>
              </a:lnSpc>
            </a:pPr>
            <a:r>
              <a:rPr lang="en-US" sz="2000" b="1" dirty="0" smtClean="0"/>
              <a:t>A combination of training and required work assignments</a:t>
            </a:r>
          </a:p>
          <a:p>
            <a:pPr lvl="1" eaLnBrk="1" hangingPunct="1">
              <a:lnSpc>
                <a:spcPct val="90000"/>
              </a:lnSpc>
            </a:pPr>
            <a:r>
              <a:rPr lang="en-US" sz="2000" b="1" dirty="0" smtClean="0"/>
              <a:t>Formal Training (Class Room Setting)</a:t>
            </a:r>
          </a:p>
          <a:p>
            <a:pPr lvl="1" eaLnBrk="1" hangingPunct="1">
              <a:lnSpc>
                <a:spcPct val="90000"/>
              </a:lnSpc>
            </a:pPr>
            <a:r>
              <a:rPr lang="en-US" sz="2000" b="1" dirty="0" smtClean="0"/>
              <a:t>On line (CBT)</a:t>
            </a:r>
          </a:p>
          <a:p>
            <a:pPr lvl="1" eaLnBrk="1" hangingPunct="1">
              <a:lnSpc>
                <a:spcPct val="90000"/>
              </a:lnSpc>
            </a:pPr>
            <a:r>
              <a:rPr lang="en-US" sz="2000" b="1" dirty="0" smtClean="0"/>
              <a:t>Informal Mentoring</a:t>
            </a:r>
          </a:p>
          <a:p>
            <a:pPr lvl="1" eaLnBrk="1" hangingPunct="1">
              <a:lnSpc>
                <a:spcPct val="90000"/>
              </a:lnSpc>
            </a:pPr>
            <a:r>
              <a:rPr lang="en-US" sz="2000" b="1" dirty="0" smtClean="0"/>
              <a:t>“On the job” training</a:t>
            </a:r>
          </a:p>
          <a:p>
            <a:pPr lvl="1" eaLnBrk="1" hangingPunct="1">
              <a:lnSpc>
                <a:spcPct val="90000"/>
              </a:lnSpc>
            </a:pPr>
            <a:r>
              <a:rPr lang="en-US" sz="2000" b="1" dirty="0" smtClean="0"/>
              <a:t>Demonstrated competencies</a:t>
            </a:r>
          </a:p>
          <a:p>
            <a:pPr lvl="1" eaLnBrk="1" hangingPunct="1">
              <a:lnSpc>
                <a:spcPct val="90000"/>
              </a:lnSpc>
            </a:pPr>
            <a:endParaRPr lang="en-US" sz="2000" b="1" dirty="0" smtClean="0"/>
          </a:p>
          <a:p>
            <a:pPr eaLnBrk="1" hangingPunct="1">
              <a:lnSpc>
                <a:spcPct val="90000"/>
              </a:lnSpc>
            </a:pPr>
            <a:r>
              <a:rPr lang="en-US" sz="2000" b="1" dirty="0" smtClean="0"/>
              <a:t>A clear road map that allows entry level engineers to progress in knowledge, skills, and experience in order to become fully qualified engineers </a:t>
            </a:r>
          </a:p>
          <a:p>
            <a:pPr eaLnBrk="1" hangingPunct="1">
              <a:lnSpc>
                <a:spcPct val="90000"/>
              </a:lnSpc>
            </a:pPr>
            <a:endParaRPr lang="en-US" sz="2000" b="1" dirty="0" smtClean="0"/>
          </a:p>
          <a:p>
            <a:pPr lvl="1" eaLnBrk="1" hangingPunct="1">
              <a:lnSpc>
                <a:spcPct val="90000"/>
              </a:lnSpc>
            </a:pPr>
            <a:endParaRPr lang="en-US" b="1" dirty="0" smtClean="0"/>
          </a:p>
        </p:txBody>
      </p:sp>
      <p:sp>
        <p:nvSpPr>
          <p:cNvPr id="6" name="Slide Number Placeholder 5"/>
          <p:cNvSpPr>
            <a:spLocks noGrp="1"/>
          </p:cNvSpPr>
          <p:nvPr>
            <p:ph type="sldNum" sz="quarter" idx="12"/>
          </p:nvPr>
        </p:nvSpPr>
        <p:spPr/>
        <p:txBody>
          <a:bodyPr/>
          <a:lstStyle/>
          <a:p>
            <a:pPr>
              <a:defRPr/>
            </a:pPr>
            <a:fld id="{7934D031-B582-4771-A8B9-654ADD4DDF56}" type="slidenum">
              <a:rPr lang="en-US"/>
              <a:pPr>
                <a:defRPr/>
              </a:pPr>
              <a:t>26</a:t>
            </a:fld>
            <a:endParaRPr lang="en-US"/>
          </a:p>
        </p:txBody>
      </p:sp>
      <p:sp>
        <p:nvSpPr>
          <p:cNvPr id="217090" name="Rectangle 2"/>
          <p:cNvSpPr>
            <a:spLocks noGrp="1" noChangeArrowheads="1"/>
          </p:cNvSpPr>
          <p:nvPr>
            <p:ph type="title"/>
          </p:nvPr>
        </p:nvSpPr>
        <p:spPr>
          <a:xfrm>
            <a:off x="381000" y="274638"/>
            <a:ext cx="8305800" cy="868362"/>
          </a:xfrm>
        </p:spPr>
        <p:txBody>
          <a:bodyPr rtlCol="0">
            <a:normAutofit/>
          </a:bodyPr>
          <a:lstStyle/>
          <a:p>
            <a:pPr algn="l" eaLnBrk="1" fontAlgn="auto" hangingPunct="1">
              <a:spcAft>
                <a:spcPts val="0"/>
              </a:spcAft>
              <a:defRPr/>
            </a:pPr>
            <a:r>
              <a:rPr lang="en-US" sz="3200" b="1" dirty="0">
                <a:effectLst>
                  <a:outerShdw blurRad="38100" dist="38100" dir="2700000" algn="tl">
                    <a:srgbClr val="000000">
                      <a:alpha val="43137"/>
                    </a:srgbClr>
                  </a:outerShdw>
                </a:effectLst>
              </a:rPr>
              <a:t>Engineering Graduate Progression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 name="Slide Number Placeholder 31"/>
          <p:cNvSpPr>
            <a:spLocks noGrp="1"/>
          </p:cNvSpPr>
          <p:nvPr>
            <p:ph type="sldNum" sz="quarter" idx="12"/>
          </p:nvPr>
        </p:nvSpPr>
        <p:spPr/>
        <p:txBody>
          <a:bodyPr/>
          <a:lstStyle/>
          <a:p>
            <a:pPr>
              <a:defRPr/>
            </a:pPr>
            <a:fld id="{FB630A01-6FE4-46DE-A89A-CF704CF3F0C0}" type="slidenum">
              <a:rPr lang="en-US"/>
              <a:pPr>
                <a:defRPr/>
              </a:pPr>
              <a:t>27</a:t>
            </a:fld>
            <a:endParaRPr lang="en-US"/>
          </a:p>
        </p:txBody>
      </p:sp>
      <p:sp>
        <p:nvSpPr>
          <p:cNvPr id="218114" name="Rectangle 2"/>
          <p:cNvSpPr>
            <a:spLocks noGrp="1" noChangeArrowheads="1"/>
          </p:cNvSpPr>
          <p:nvPr>
            <p:ph type="title"/>
          </p:nvPr>
        </p:nvSpPr>
        <p:spPr/>
        <p:txBody>
          <a:bodyPr rtlCol="0">
            <a:normAutofit/>
          </a:bodyPr>
          <a:lstStyle/>
          <a:p>
            <a:pPr algn="l" eaLnBrk="1" fontAlgn="auto" hangingPunct="1">
              <a:spcAft>
                <a:spcPts val="0"/>
              </a:spcAft>
              <a:defRPr/>
            </a:pPr>
            <a:r>
              <a:rPr lang="en-US" sz="3200" b="1" dirty="0">
                <a:effectLst>
                  <a:outerShdw blurRad="38100" dist="38100" dir="2700000" algn="tl">
                    <a:srgbClr val="000000">
                      <a:alpha val="43137"/>
                    </a:srgbClr>
                  </a:outerShdw>
                </a:effectLst>
              </a:rPr>
              <a:t>Engineering Graduate Progression</a:t>
            </a:r>
          </a:p>
        </p:txBody>
      </p:sp>
      <p:sp>
        <p:nvSpPr>
          <p:cNvPr id="23555" name="Line 3"/>
          <p:cNvSpPr>
            <a:spLocks noChangeShapeType="1"/>
          </p:cNvSpPr>
          <p:nvPr/>
        </p:nvSpPr>
        <p:spPr bwMode="gray">
          <a:xfrm flipH="1">
            <a:off x="873125" y="5621338"/>
            <a:ext cx="1657350" cy="1587"/>
          </a:xfrm>
          <a:prstGeom prst="line">
            <a:avLst/>
          </a:prstGeom>
          <a:noFill/>
          <a:ln w="9525">
            <a:solidFill>
              <a:schemeClr val="tx1"/>
            </a:solidFill>
            <a:round/>
            <a:headEnd/>
            <a:tailEnd/>
          </a:ln>
        </p:spPr>
        <p:txBody>
          <a:bodyPr wrap="none" anchor="ctr"/>
          <a:lstStyle/>
          <a:p>
            <a:endParaRPr lang="en-US"/>
          </a:p>
        </p:txBody>
      </p:sp>
      <p:sp>
        <p:nvSpPr>
          <p:cNvPr id="23556" name="Line 4"/>
          <p:cNvSpPr>
            <a:spLocks noChangeShapeType="1"/>
          </p:cNvSpPr>
          <p:nvPr/>
        </p:nvSpPr>
        <p:spPr bwMode="gray">
          <a:xfrm flipH="1">
            <a:off x="873125" y="4783138"/>
            <a:ext cx="2438400" cy="0"/>
          </a:xfrm>
          <a:prstGeom prst="line">
            <a:avLst/>
          </a:prstGeom>
          <a:noFill/>
          <a:ln w="9525">
            <a:solidFill>
              <a:schemeClr val="tx1"/>
            </a:solidFill>
            <a:round/>
            <a:headEnd/>
            <a:tailEnd/>
          </a:ln>
        </p:spPr>
        <p:txBody>
          <a:bodyPr wrap="none" anchor="ctr"/>
          <a:lstStyle/>
          <a:p>
            <a:endParaRPr lang="en-US"/>
          </a:p>
        </p:txBody>
      </p:sp>
      <p:sp>
        <p:nvSpPr>
          <p:cNvPr id="23557" name="Line 5"/>
          <p:cNvSpPr>
            <a:spLocks noChangeShapeType="1"/>
          </p:cNvSpPr>
          <p:nvPr/>
        </p:nvSpPr>
        <p:spPr bwMode="gray">
          <a:xfrm flipH="1">
            <a:off x="873125" y="3952875"/>
            <a:ext cx="3352800" cy="0"/>
          </a:xfrm>
          <a:prstGeom prst="line">
            <a:avLst/>
          </a:prstGeom>
          <a:noFill/>
          <a:ln w="9525">
            <a:solidFill>
              <a:schemeClr val="tx1"/>
            </a:solidFill>
            <a:round/>
            <a:headEnd/>
            <a:tailEnd/>
          </a:ln>
        </p:spPr>
        <p:txBody>
          <a:bodyPr wrap="none" anchor="ctr"/>
          <a:lstStyle/>
          <a:p>
            <a:endParaRPr lang="en-US"/>
          </a:p>
        </p:txBody>
      </p:sp>
      <p:sp>
        <p:nvSpPr>
          <p:cNvPr id="23558" name="Line 6"/>
          <p:cNvSpPr>
            <a:spLocks noChangeShapeType="1"/>
          </p:cNvSpPr>
          <p:nvPr/>
        </p:nvSpPr>
        <p:spPr bwMode="gray">
          <a:xfrm flipH="1">
            <a:off x="873125" y="3124200"/>
            <a:ext cx="4165600" cy="0"/>
          </a:xfrm>
          <a:prstGeom prst="line">
            <a:avLst/>
          </a:prstGeom>
          <a:noFill/>
          <a:ln w="9525">
            <a:solidFill>
              <a:schemeClr val="tx1"/>
            </a:solidFill>
            <a:round/>
            <a:headEnd/>
            <a:tailEnd/>
          </a:ln>
        </p:spPr>
        <p:txBody>
          <a:bodyPr wrap="none" anchor="ctr"/>
          <a:lstStyle/>
          <a:p>
            <a:endParaRPr lang="en-US"/>
          </a:p>
        </p:txBody>
      </p:sp>
      <p:sp>
        <p:nvSpPr>
          <p:cNvPr id="23559" name="Line 7"/>
          <p:cNvSpPr>
            <a:spLocks noChangeShapeType="1"/>
          </p:cNvSpPr>
          <p:nvPr/>
        </p:nvSpPr>
        <p:spPr bwMode="gray">
          <a:xfrm flipH="1" flipV="1">
            <a:off x="873125" y="2282825"/>
            <a:ext cx="5033963" cy="0"/>
          </a:xfrm>
          <a:prstGeom prst="line">
            <a:avLst/>
          </a:prstGeom>
          <a:noFill/>
          <a:ln w="9525">
            <a:solidFill>
              <a:schemeClr val="tx1"/>
            </a:solidFill>
            <a:round/>
            <a:headEnd/>
            <a:tailEnd/>
          </a:ln>
        </p:spPr>
        <p:txBody>
          <a:bodyPr wrap="none" anchor="ctr"/>
          <a:lstStyle/>
          <a:p>
            <a:endParaRPr lang="en-US"/>
          </a:p>
        </p:txBody>
      </p:sp>
      <p:sp>
        <p:nvSpPr>
          <p:cNvPr id="23560" name="Line 8"/>
          <p:cNvSpPr>
            <a:spLocks noChangeShapeType="1"/>
          </p:cNvSpPr>
          <p:nvPr/>
        </p:nvSpPr>
        <p:spPr bwMode="gray">
          <a:xfrm>
            <a:off x="1025525" y="2276475"/>
            <a:ext cx="0" cy="871538"/>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23561" name="Line 9"/>
          <p:cNvSpPr>
            <a:spLocks noChangeShapeType="1"/>
          </p:cNvSpPr>
          <p:nvPr/>
        </p:nvSpPr>
        <p:spPr bwMode="gray">
          <a:xfrm>
            <a:off x="1025525" y="3148013"/>
            <a:ext cx="0" cy="817562"/>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23562" name="Line 10"/>
          <p:cNvSpPr>
            <a:spLocks noChangeShapeType="1"/>
          </p:cNvSpPr>
          <p:nvPr/>
        </p:nvSpPr>
        <p:spPr bwMode="gray">
          <a:xfrm>
            <a:off x="1025525" y="3965575"/>
            <a:ext cx="0" cy="815975"/>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23563" name="Line 11"/>
          <p:cNvSpPr>
            <a:spLocks noChangeShapeType="1"/>
          </p:cNvSpPr>
          <p:nvPr/>
        </p:nvSpPr>
        <p:spPr bwMode="gray">
          <a:xfrm>
            <a:off x="1025525" y="4783138"/>
            <a:ext cx="0" cy="815975"/>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23564" name="Text Box 12"/>
          <p:cNvSpPr txBox="1">
            <a:spLocks noChangeArrowheads="1"/>
          </p:cNvSpPr>
          <p:nvPr/>
        </p:nvSpPr>
        <p:spPr bwMode="gray">
          <a:xfrm>
            <a:off x="1177925" y="2549525"/>
            <a:ext cx="2332038" cy="366713"/>
          </a:xfrm>
          <a:prstGeom prst="rect">
            <a:avLst/>
          </a:prstGeom>
          <a:noFill/>
          <a:ln w="9525">
            <a:noFill/>
            <a:miter lim="800000"/>
            <a:headEnd/>
            <a:tailEnd/>
          </a:ln>
        </p:spPr>
        <p:txBody>
          <a:bodyPr wrap="none">
            <a:spAutoFit/>
          </a:bodyPr>
          <a:lstStyle/>
          <a:p>
            <a:pPr eaLnBrk="0" hangingPunct="0"/>
            <a:r>
              <a:rPr lang="en-US" b="1">
                <a:solidFill>
                  <a:schemeClr val="tx2"/>
                </a:solidFill>
                <a:latin typeface="Calibri" pitchFamily="34" charset="0"/>
              </a:rPr>
              <a:t>B Level Engineer</a:t>
            </a:r>
          </a:p>
        </p:txBody>
      </p:sp>
      <p:sp>
        <p:nvSpPr>
          <p:cNvPr id="23565" name="Text Box 13"/>
          <p:cNvSpPr txBox="1">
            <a:spLocks noChangeArrowheads="1"/>
          </p:cNvSpPr>
          <p:nvPr/>
        </p:nvSpPr>
        <p:spPr bwMode="gray">
          <a:xfrm>
            <a:off x="1177925" y="3376613"/>
            <a:ext cx="1409700" cy="519112"/>
          </a:xfrm>
          <a:prstGeom prst="rect">
            <a:avLst/>
          </a:prstGeom>
          <a:noFill/>
          <a:ln w="9525">
            <a:noFill/>
            <a:miter lim="800000"/>
            <a:headEnd/>
            <a:tailEnd/>
          </a:ln>
        </p:spPr>
        <p:txBody>
          <a:bodyPr wrap="none">
            <a:spAutoFit/>
          </a:bodyPr>
          <a:lstStyle/>
          <a:p>
            <a:pPr eaLnBrk="0" hangingPunct="0"/>
            <a:r>
              <a:rPr lang="en-US" b="1">
                <a:solidFill>
                  <a:schemeClr val="tx2"/>
                </a:solidFill>
                <a:latin typeface="Calibri" pitchFamily="34" charset="0"/>
              </a:rPr>
              <a:t>Phase III</a:t>
            </a:r>
          </a:p>
          <a:p>
            <a:pPr eaLnBrk="0" hangingPunct="0"/>
            <a:r>
              <a:rPr lang="en-US" sz="1000" b="1">
                <a:solidFill>
                  <a:schemeClr val="tx2"/>
                </a:solidFill>
                <a:latin typeface="Calibri" pitchFamily="34" charset="0"/>
              </a:rPr>
              <a:t>18 to 24 Months</a:t>
            </a:r>
          </a:p>
        </p:txBody>
      </p:sp>
      <p:sp>
        <p:nvSpPr>
          <p:cNvPr id="23566" name="Text Box 14"/>
          <p:cNvSpPr txBox="1">
            <a:spLocks noChangeArrowheads="1"/>
          </p:cNvSpPr>
          <p:nvPr/>
        </p:nvSpPr>
        <p:spPr bwMode="gray">
          <a:xfrm>
            <a:off x="1177925" y="4214813"/>
            <a:ext cx="1403350" cy="549275"/>
          </a:xfrm>
          <a:prstGeom prst="rect">
            <a:avLst/>
          </a:prstGeom>
          <a:noFill/>
          <a:ln w="9525">
            <a:noFill/>
            <a:miter lim="800000"/>
            <a:headEnd/>
            <a:tailEnd/>
          </a:ln>
        </p:spPr>
        <p:txBody>
          <a:bodyPr wrap="none">
            <a:spAutoFit/>
          </a:bodyPr>
          <a:lstStyle/>
          <a:p>
            <a:pPr eaLnBrk="0" hangingPunct="0"/>
            <a:r>
              <a:rPr lang="en-US" sz="2000" b="1">
                <a:solidFill>
                  <a:schemeClr val="tx2"/>
                </a:solidFill>
                <a:latin typeface="Calibri" pitchFamily="34" charset="0"/>
              </a:rPr>
              <a:t>Phase II</a:t>
            </a:r>
          </a:p>
          <a:p>
            <a:pPr eaLnBrk="0" hangingPunct="0"/>
            <a:r>
              <a:rPr lang="en-US" sz="1000" b="1">
                <a:solidFill>
                  <a:schemeClr val="tx2"/>
                </a:solidFill>
                <a:latin typeface="Calibri" pitchFamily="34" charset="0"/>
              </a:rPr>
              <a:t>18 to 24 Months</a:t>
            </a:r>
          </a:p>
        </p:txBody>
      </p:sp>
      <p:sp>
        <p:nvSpPr>
          <p:cNvPr id="23567" name="Text Box 15"/>
          <p:cNvSpPr txBox="1">
            <a:spLocks noChangeArrowheads="1"/>
          </p:cNvSpPr>
          <p:nvPr/>
        </p:nvSpPr>
        <p:spPr bwMode="gray">
          <a:xfrm>
            <a:off x="1177925" y="5046663"/>
            <a:ext cx="1339850" cy="519112"/>
          </a:xfrm>
          <a:prstGeom prst="rect">
            <a:avLst/>
          </a:prstGeom>
          <a:noFill/>
          <a:ln w="9525">
            <a:noFill/>
            <a:miter lim="800000"/>
            <a:headEnd/>
            <a:tailEnd/>
          </a:ln>
        </p:spPr>
        <p:txBody>
          <a:bodyPr wrap="none">
            <a:spAutoFit/>
          </a:bodyPr>
          <a:lstStyle/>
          <a:p>
            <a:pPr eaLnBrk="0" hangingPunct="0"/>
            <a:r>
              <a:rPr lang="en-US" b="1">
                <a:solidFill>
                  <a:schemeClr val="tx2"/>
                </a:solidFill>
                <a:latin typeface="Calibri" pitchFamily="34" charset="0"/>
              </a:rPr>
              <a:t>Phase I</a:t>
            </a:r>
          </a:p>
          <a:p>
            <a:pPr eaLnBrk="0" hangingPunct="0"/>
            <a:r>
              <a:rPr lang="en-US" sz="1000" b="1">
                <a:solidFill>
                  <a:schemeClr val="tx2"/>
                </a:solidFill>
                <a:latin typeface="Calibri" pitchFamily="34" charset="0"/>
              </a:rPr>
              <a:t>12 to 18 Months</a:t>
            </a:r>
          </a:p>
        </p:txBody>
      </p:sp>
      <p:grpSp>
        <p:nvGrpSpPr>
          <p:cNvPr id="23568" name="Group 16"/>
          <p:cNvGrpSpPr>
            <a:grpSpLocks/>
          </p:cNvGrpSpPr>
          <p:nvPr/>
        </p:nvGrpSpPr>
        <p:grpSpPr bwMode="auto">
          <a:xfrm>
            <a:off x="2590800" y="2286000"/>
            <a:ext cx="5826125" cy="3343275"/>
            <a:chOff x="1514" y="1446"/>
            <a:chExt cx="3670" cy="2106"/>
          </a:xfrm>
        </p:grpSpPr>
        <p:sp>
          <p:nvSpPr>
            <p:cNvPr id="23571" name="Freeform 17"/>
            <p:cNvSpPr>
              <a:spLocks/>
            </p:cNvSpPr>
            <p:nvPr/>
          </p:nvSpPr>
          <p:spPr bwMode="gray">
            <a:xfrm>
              <a:off x="4817" y="1446"/>
              <a:ext cx="363" cy="533"/>
            </a:xfrm>
            <a:custGeom>
              <a:avLst/>
              <a:gdLst>
                <a:gd name="T0" fmla="*/ 428 w 308"/>
                <a:gd name="T1" fmla="*/ 173 h 444"/>
                <a:gd name="T2" fmla="*/ 0 w 308"/>
                <a:gd name="T3" fmla="*/ 640 h 444"/>
                <a:gd name="T4" fmla="*/ 0 w 308"/>
                <a:gd name="T5" fmla="*/ 412 h 444"/>
                <a:gd name="T6" fmla="*/ 428 w 308"/>
                <a:gd name="T7" fmla="*/ 0 h 444"/>
                <a:gd name="T8" fmla="*/ 428 w 308"/>
                <a:gd name="T9" fmla="*/ 173 h 444"/>
                <a:gd name="T10" fmla="*/ 0 60000 65536"/>
                <a:gd name="T11" fmla="*/ 0 60000 65536"/>
                <a:gd name="T12" fmla="*/ 0 60000 65536"/>
                <a:gd name="T13" fmla="*/ 0 60000 65536"/>
                <a:gd name="T14" fmla="*/ 0 60000 65536"/>
                <a:gd name="T15" fmla="*/ 0 w 308"/>
                <a:gd name="T16" fmla="*/ 0 h 444"/>
                <a:gd name="T17" fmla="*/ 308 w 308"/>
                <a:gd name="T18" fmla="*/ 444 h 444"/>
              </a:gdLst>
              <a:ahLst/>
              <a:cxnLst>
                <a:cxn ang="T10">
                  <a:pos x="T0" y="T1"/>
                </a:cxn>
                <a:cxn ang="T11">
                  <a:pos x="T2" y="T3"/>
                </a:cxn>
                <a:cxn ang="T12">
                  <a:pos x="T4" y="T5"/>
                </a:cxn>
                <a:cxn ang="T13">
                  <a:pos x="T6" y="T7"/>
                </a:cxn>
                <a:cxn ang="T14">
                  <a:pos x="T8" y="T9"/>
                </a:cxn>
              </a:cxnLst>
              <a:rect l="T15" t="T16" r="T17" b="T18"/>
              <a:pathLst>
                <a:path w="308" h="444">
                  <a:moveTo>
                    <a:pt x="308" y="120"/>
                  </a:moveTo>
                  <a:lnTo>
                    <a:pt x="0" y="444"/>
                  </a:lnTo>
                  <a:lnTo>
                    <a:pt x="0" y="286"/>
                  </a:lnTo>
                  <a:lnTo>
                    <a:pt x="308" y="0"/>
                  </a:lnTo>
                  <a:lnTo>
                    <a:pt x="308" y="120"/>
                  </a:lnTo>
                  <a:close/>
                </a:path>
              </a:pathLst>
            </a:custGeom>
            <a:gradFill rotWithShape="1">
              <a:gsLst>
                <a:gs pos="0">
                  <a:srgbClr val="00281D"/>
                </a:gs>
                <a:gs pos="50000">
                  <a:srgbClr val="00563F"/>
                </a:gs>
                <a:gs pos="100000">
                  <a:srgbClr val="00281D"/>
                </a:gs>
              </a:gsLst>
              <a:lin ang="2700000" scaled="1"/>
            </a:gradFill>
            <a:ln w="0">
              <a:noFill/>
              <a:prstDash val="solid"/>
              <a:round/>
              <a:headEnd/>
              <a:tailEnd/>
            </a:ln>
          </p:spPr>
          <p:txBody>
            <a:bodyPr/>
            <a:lstStyle/>
            <a:p>
              <a:endParaRPr lang="en-US"/>
            </a:p>
          </p:txBody>
        </p:sp>
        <p:sp>
          <p:nvSpPr>
            <p:cNvPr id="23572" name="Freeform 18"/>
            <p:cNvSpPr>
              <a:spLocks/>
            </p:cNvSpPr>
            <p:nvPr/>
          </p:nvSpPr>
          <p:spPr bwMode="gray">
            <a:xfrm>
              <a:off x="3078" y="1446"/>
              <a:ext cx="2106" cy="341"/>
            </a:xfrm>
            <a:custGeom>
              <a:avLst/>
              <a:gdLst>
                <a:gd name="T0" fmla="*/ 2055 w 1786"/>
                <a:gd name="T1" fmla="*/ 409 h 284"/>
                <a:gd name="T2" fmla="*/ 0 w 1786"/>
                <a:gd name="T3" fmla="*/ 409 h 284"/>
                <a:gd name="T4" fmla="*/ 620 w 1786"/>
                <a:gd name="T5" fmla="*/ 0 h 284"/>
                <a:gd name="T6" fmla="*/ 2483 w 1786"/>
                <a:gd name="T7" fmla="*/ 0 h 284"/>
                <a:gd name="T8" fmla="*/ 2055 w 1786"/>
                <a:gd name="T9" fmla="*/ 409 h 284"/>
                <a:gd name="T10" fmla="*/ 0 60000 65536"/>
                <a:gd name="T11" fmla="*/ 0 60000 65536"/>
                <a:gd name="T12" fmla="*/ 0 60000 65536"/>
                <a:gd name="T13" fmla="*/ 0 60000 65536"/>
                <a:gd name="T14" fmla="*/ 0 60000 65536"/>
                <a:gd name="T15" fmla="*/ 0 w 1786"/>
                <a:gd name="T16" fmla="*/ 0 h 284"/>
                <a:gd name="T17" fmla="*/ 1786 w 1786"/>
                <a:gd name="T18" fmla="*/ 284 h 284"/>
              </a:gdLst>
              <a:ahLst/>
              <a:cxnLst>
                <a:cxn ang="T10">
                  <a:pos x="T0" y="T1"/>
                </a:cxn>
                <a:cxn ang="T11">
                  <a:pos x="T2" y="T3"/>
                </a:cxn>
                <a:cxn ang="T12">
                  <a:pos x="T4" y="T5"/>
                </a:cxn>
                <a:cxn ang="T13">
                  <a:pos x="T6" y="T7"/>
                </a:cxn>
                <a:cxn ang="T14">
                  <a:pos x="T8" y="T9"/>
                </a:cxn>
              </a:cxnLst>
              <a:rect l="T15" t="T16" r="T17" b="T18"/>
              <a:pathLst>
                <a:path w="1786" h="284">
                  <a:moveTo>
                    <a:pt x="1478" y="284"/>
                  </a:moveTo>
                  <a:lnTo>
                    <a:pt x="0" y="284"/>
                  </a:lnTo>
                  <a:lnTo>
                    <a:pt x="446" y="0"/>
                  </a:lnTo>
                  <a:lnTo>
                    <a:pt x="1786" y="0"/>
                  </a:lnTo>
                  <a:lnTo>
                    <a:pt x="1478" y="284"/>
                  </a:lnTo>
                  <a:close/>
                </a:path>
              </a:pathLst>
            </a:custGeom>
            <a:solidFill>
              <a:srgbClr val="00CC99"/>
            </a:solidFill>
            <a:ln w="0">
              <a:noFill/>
              <a:prstDash val="solid"/>
              <a:round/>
              <a:headEnd/>
              <a:tailEnd/>
            </a:ln>
          </p:spPr>
          <p:txBody>
            <a:bodyPr/>
            <a:lstStyle/>
            <a:p>
              <a:endParaRPr lang="en-US"/>
            </a:p>
          </p:txBody>
        </p:sp>
        <p:sp>
          <p:nvSpPr>
            <p:cNvPr id="23573" name="Freeform 19"/>
            <p:cNvSpPr>
              <a:spLocks/>
            </p:cNvSpPr>
            <p:nvPr/>
          </p:nvSpPr>
          <p:spPr bwMode="gray">
            <a:xfrm>
              <a:off x="4452" y="1970"/>
              <a:ext cx="363" cy="530"/>
            </a:xfrm>
            <a:custGeom>
              <a:avLst/>
              <a:gdLst>
                <a:gd name="T0" fmla="*/ 428 w 308"/>
                <a:gd name="T1" fmla="*/ 173 h 442"/>
                <a:gd name="T2" fmla="*/ 0 w 308"/>
                <a:gd name="T3" fmla="*/ 636 h 442"/>
                <a:gd name="T4" fmla="*/ 0 w 308"/>
                <a:gd name="T5" fmla="*/ 411 h 442"/>
                <a:gd name="T6" fmla="*/ 428 w 308"/>
                <a:gd name="T7" fmla="*/ 0 h 442"/>
                <a:gd name="T8" fmla="*/ 428 w 308"/>
                <a:gd name="T9" fmla="*/ 173 h 442"/>
                <a:gd name="T10" fmla="*/ 0 60000 65536"/>
                <a:gd name="T11" fmla="*/ 0 60000 65536"/>
                <a:gd name="T12" fmla="*/ 0 60000 65536"/>
                <a:gd name="T13" fmla="*/ 0 60000 65536"/>
                <a:gd name="T14" fmla="*/ 0 60000 65536"/>
                <a:gd name="T15" fmla="*/ 0 w 308"/>
                <a:gd name="T16" fmla="*/ 0 h 442"/>
                <a:gd name="T17" fmla="*/ 308 w 308"/>
                <a:gd name="T18" fmla="*/ 442 h 442"/>
              </a:gdLst>
              <a:ahLst/>
              <a:cxnLst>
                <a:cxn ang="T10">
                  <a:pos x="T0" y="T1"/>
                </a:cxn>
                <a:cxn ang="T11">
                  <a:pos x="T2" y="T3"/>
                </a:cxn>
                <a:cxn ang="T12">
                  <a:pos x="T4" y="T5"/>
                </a:cxn>
                <a:cxn ang="T13">
                  <a:pos x="T6" y="T7"/>
                </a:cxn>
                <a:cxn ang="T14">
                  <a:pos x="T8" y="T9"/>
                </a:cxn>
              </a:cxnLst>
              <a:rect l="T15" t="T16" r="T17" b="T18"/>
              <a:pathLst>
                <a:path w="308" h="442">
                  <a:moveTo>
                    <a:pt x="308" y="120"/>
                  </a:moveTo>
                  <a:lnTo>
                    <a:pt x="0" y="442"/>
                  </a:lnTo>
                  <a:lnTo>
                    <a:pt x="0" y="286"/>
                  </a:lnTo>
                  <a:lnTo>
                    <a:pt x="308" y="0"/>
                  </a:lnTo>
                  <a:lnTo>
                    <a:pt x="308" y="120"/>
                  </a:lnTo>
                  <a:close/>
                </a:path>
              </a:pathLst>
            </a:custGeom>
            <a:gradFill rotWithShape="1">
              <a:gsLst>
                <a:gs pos="0">
                  <a:srgbClr val="230744"/>
                </a:gs>
                <a:gs pos="50000">
                  <a:srgbClr val="4B1092"/>
                </a:gs>
                <a:gs pos="100000">
                  <a:srgbClr val="230744"/>
                </a:gs>
              </a:gsLst>
              <a:lin ang="2700000" scaled="1"/>
            </a:gradFill>
            <a:ln w="0">
              <a:noFill/>
              <a:prstDash val="solid"/>
              <a:round/>
              <a:headEnd/>
              <a:tailEnd/>
            </a:ln>
          </p:spPr>
          <p:txBody>
            <a:bodyPr/>
            <a:lstStyle/>
            <a:p>
              <a:endParaRPr lang="en-US"/>
            </a:p>
          </p:txBody>
        </p:sp>
        <p:sp>
          <p:nvSpPr>
            <p:cNvPr id="23574" name="Freeform 20"/>
            <p:cNvSpPr>
              <a:spLocks/>
            </p:cNvSpPr>
            <p:nvPr/>
          </p:nvSpPr>
          <p:spPr bwMode="gray">
            <a:xfrm>
              <a:off x="2555" y="1970"/>
              <a:ext cx="2264" cy="340"/>
            </a:xfrm>
            <a:custGeom>
              <a:avLst/>
              <a:gdLst>
                <a:gd name="T0" fmla="*/ 2242 w 1920"/>
                <a:gd name="T1" fmla="*/ 407 h 284"/>
                <a:gd name="T2" fmla="*/ 0 w 1920"/>
                <a:gd name="T3" fmla="*/ 407 h 284"/>
                <a:gd name="T4" fmla="*/ 620 w 1920"/>
                <a:gd name="T5" fmla="*/ 0 h 284"/>
                <a:gd name="T6" fmla="*/ 2670 w 1920"/>
                <a:gd name="T7" fmla="*/ 0 h 284"/>
                <a:gd name="T8" fmla="*/ 2242 w 1920"/>
                <a:gd name="T9" fmla="*/ 407 h 284"/>
                <a:gd name="T10" fmla="*/ 0 60000 65536"/>
                <a:gd name="T11" fmla="*/ 0 60000 65536"/>
                <a:gd name="T12" fmla="*/ 0 60000 65536"/>
                <a:gd name="T13" fmla="*/ 0 60000 65536"/>
                <a:gd name="T14" fmla="*/ 0 60000 65536"/>
                <a:gd name="T15" fmla="*/ 0 w 1920"/>
                <a:gd name="T16" fmla="*/ 0 h 284"/>
                <a:gd name="T17" fmla="*/ 1920 w 1920"/>
                <a:gd name="T18" fmla="*/ 284 h 284"/>
              </a:gdLst>
              <a:ahLst/>
              <a:cxnLst>
                <a:cxn ang="T10">
                  <a:pos x="T0" y="T1"/>
                </a:cxn>
                <a:cxn ang="T11">
                  <a:pos x="T2" y="T3"/>
                </a:cxn>
                <a:cxn ang="T12">
                  <a:pos x="T4" y="T5"/>
                </a:cxn>
                <a:cxn ang="T13">
                  <a:pos x="T6" y="T7"/>
                </a:cxn>
                <a:cxn ang="T14">
                  <a:pos x="T8" y="T9"/>
                </a:cxn>
              </a:cxnLst>
              <a:rect l="T15" t="T16" r="T17" b="T18"/>
              <a:pathLst>
                <a:path w="1920" h="284">
                  <a:moveTo>
                    <a:pt x="1612" y="284"/>
                  </a:moveTo>
                  <a:lnTo>
                    <a:pt x="0" y="284"/>
                  </a:lnTo>
                  <a:lnTo>
                    <a:pt x="446" y="0"/>
                  </a:lnTo>
                  <a:lnTo>
                    <a:pt x="1920" y="0"/>
                  </a:lnTo>
                  <a:lnTo>
                    <a:pt x="1612" y="284"/>
                  </a:lnTo>
                  <a:close/>
                </a:path>
              </a:pathLst>
            </a:custGeom>
            <a:solidFill>
              <a:srgbClr val="A77BFF"/>
            </a:solidFill>
            <a:ln w="0">
              <a:noFill/>
              <a:prstDash val="solid"/>
              <a:round/>
              <a:headEnd/>
              <a:tailEnd/>
            </a:ln>
          </p:spPr>
          <p:txBody>
            <a:bodyPr/>
            <a:lstStyle/>
            <a:p>
              <a:endParaRPr lang="en-US"/>
            </a:p>
          </p:txBody>
        </p:sp>
        <p:sp>
          <p:nvSpPr>
            <p:cNvPr id="23575" name="Freeform 21"/>
            <p:cNvSpPr>
              <a:spLocks/>
            </p:cNvSpPr>
            <p:nvPr/>
          </p:nvSpPr>
          <p:spPr bwMode="gray">
            <a:xfrm>
              <a:off x="4086" y="2494"/>
              <a:ext cx="361" cy="532"/>
            </a:xfrm>
            <a:custGeom>
              <a:avLst/>
              <a:gdLst>
                <a:gd name="T0" fmla="*/ 426 w 306"/>
                <a:gd name="T1" fmla="*/ 175 h 444"/>
                <a:gd name="T2" fmla="*/ 0 w 306"/>
                <a:gd name="T3" fmla="*/ 637 h 444"/>
                <a:gd name="T4" fmla="*/ 0 w 306"/>
                <a:gd name="T5" fmla="*/ 411 h 444"/>
                <a:gd name="T6" fmla="*/ 426 w 306"/>
                <a:gd name="T7" fmla="*/ 0 h 444"/>
                <a:gd name="T8" fmla="*/ 426 w 306"/>
                <a:gd name="T9" fmla="*/ 175 h 444"/>
                <a:gd name="T10" fmla="*/ 0 60000 65536"/>
                <a:gd name="T11" fmla="*/ 0 60000 65536"/>
                <a:gd name="T12" fmla="*/ 0 60000 65536"/>
                <a:gd name="T13" fmla="*/ 0 60000 65536"/>
                <a:gd name="T14" fmla="*/ 0 60000 65536"/>
                <a:gd name="T15" fmla="*/ 0 w 306"/>
                <a:gd name="T16" fmla="*/ 0 h 444"/>
                <a:gd name="T17" fmla="*/ 306 w 306"/>
                <a:gd name="T18" fmla="*/ 444 h 444"/>
              </a:gdLst>
              <a:ahLst/>
              <a:cxnLst>
                <a:cxn ang="T10">
                  <a:pos x="T0" y="T1"/>
                </a:cxn>
                <a:cxn ang="T11">
                  <a:pos x="T2" y="T3"/>
                </a:cxn>
                <a:cxn ang="T12">
                  <a:pos x="T4" y="T5"/>
                </a:cxn>
                <a:cxn ang="T13">
                  <a:pos x="T6" y="T7"/>
                </a:cxn>
                <a:cxn ang="T14">
                  <a:pos x="T8" y="T9"/>
                </a:cxn>
              </a:cxnLst>
              <a:rect l="T15" t="T16" r="T17" b="T18"/>
              <a:pathLst>
                <a:path w="306" h="444">
                  <a:moveTo>
                    <a:pt x="306" y="122"/>
                  </a:moveTo>
                  <a:lnTo>
                    <a:pt x="0" y="444"/>
                  </a:lnTo>
                  <a:lnTo>
                    <a:pt x="0" y="286"/>
                  </a:lnTo>
                  <a:lnTo>
                    <a:pt x="306" y="0"/>
                  </a:lnTo>
                  <a:lnTo>
                    <a:pt x="306" y="122"/>
                  </a:lnTo>
                  <a:close/>
                </a:path>
              </a:pathLst>
            </a:custGeom>
            <a:gradFill rotWithShape="1">
              <a:gsLst>
                <a:gs pos="0">
                  <a:srgbClr val="431805"/>
                </a:gs>
                <a:gs pos="50000">
                  <a:srgbClr val="90330A"/>
                </a:gs>
                <a:gs pos="100000">
                  <a:srgbClr val="431805"/>
                </a:gs>
              </a:gsLst>
              <a:lin ang="2700000" scaled="1"/>
            </a:gradFill>
            <a:ln w="0">
              <a:noFill/>
              <a:prstDash val="solid"/>
              <a:round/>
              <a:headEnd/>
              <a:tailEnd/>
            </a:ln>
          </p:spPr>
          <p:txBody>
            <a:bodyPr/>
            <a:lstStyle/>
            <a:p>
              <a:endParaRPr lang="en-US"/>
            </a:p>
          </p:txBody>
        </p:sp>
        <p:sp>
          <p:nvSpPr>
            <p:cNvPr id="23576" name="Freeform 22"/>
            <p:cNvSpPr>
              <a:spLocks/>
            </p:cNvSpPr>
            <p:nvPr/>
          </p:nvSpPr>
          <p:spPr bwMode="gray">
            <a:xfrm>
              <a:off x="3722" y="3019"/>
              <a:ext cx="364" cy="533"/>
            </a:xfrm>
            <a:custGeom>
              <a:avLst/>
              <a:gdLst>
                <a:gd name="T0" fmla="*/ 430 w 308"/>
                <a:gd name="T1" fmla="*/ 175 h 444"/>
                <a:gd name="T2" fmla="*/ 0 w 308"/>
                <a:gd name="T3" fmla="*/ 640 h 444"/>
                <a:gd name="T4" fmla="*/ 0 w 308"/>
                <a:gd name="T5" fmla="*/ 412 h 444"/>
                <a:gd name="T6" fmla="*/ 430 w 308"/>
                <a:gd name="T7" fmla="*/ 0 h 444"/>
                <a:gd name="T8" fmla="*/ 430 w 308"/>
                <a:gd name="T9" fmla="*/ 175 h 444"/>
                <a:gd name="T10" fmla="*/ 0 60000 65536"/>
                <a:gd name="T11" fmla="*/ 0 60000 65536"/>
                <a:gd name="T12" fmla="*/ 0 60000 65536"/>
                <a:gd name="T13" fmla="*/ 0 60000 65536"/>
                <a:gd name="T14" fmla="*/ 0 60000 65536"/>
                <a:gd name="T15" fmla="*/ 0 w 308"/>
                <a:gd name="T16" fmla="*/ 0 h 444"/>
                <a:gd name="T17" fmla="*/ 308 w 308"/>
                <a:gd name="T18" fmla="*/ 444 h 444"/>
              </a:gdLst>
              <a:ahLst/>
              <a:cxnLst>
                <a:cxn ang="T10">
                  <a:pos x="T0" y="T1"/>
                </a:cxn>
                <a:cxn ang="T11">
                  <a:pos x="T2" y="T3"/>
                </a:cxn>
                <a:cxn ang="T12">
                  <a:pos x="T4" y="T5"/>
                </a:cxn>
                <a:cxn ang="T13">
                  <a:pos x="T6" y="T7"/>
                </a:cxn>
                <a:cxn ang="T14">
                  <a:pos x="T8" y="T9"/>
                </a:cxn>
              </a:cxnLst>
              <a:rect l="T15" t="T16" r="T17" b="T18"/>
              <a:pathLst>
                <a:path w="308" h="444">
                  <a:moveTo>
                    <a:pt x="308" y="122"/>
                  </a:moveTo>
                  <a:lnTo>
                    <a:pt x="0" y="444"/>
                  </a:lnTo>
                  <a:lnTo>
                    <a:pt x="0" y="286"/>
                  </a:lnTo>
                  <a:lnTo>
                    <a:pt x="308" y="0"/>
                  </a:lnTo>
                  <a:lnTo>
                    <a:pt x="308" y="122"/>
                  </a:lnTo>
                  <a:close/>
                </a:path>
              </a:pathLst>
            </a:custGeom>
            <a:gradFill rotWithShape="1">
              <a:gsLst>
                <a:gs pos="0">
                  <a:srgbClr val="433206"/>
                </a:gs>
                <a:gs pos="50000">
                  <a:srgbClr val="906B0E"/>
                </a:gs>
                <a:gs pos="100000">
                  <a:srgbClr val="433206"/>
                </a:gs>
              </a:gsLst>
              <a:lin ang="2700000" scaled="1"/>
            </a:gradFill>
            <a:ln w="0">
              <a:noFill/>
              <a:prstDash val="solid"/>
              <a:round/>
              <a:headEnd/>
              <a:tailEnd/>
            </a:ln>
          </p:spPr>
          <p:txBody>
            <a:bodyPr/>
            <a:lstStyle/>
            <a:p>
              <a:endParaRPr lang="en-US"/>
            </a:p>
          </p:txBody>
        </p:sp>
        <p:sp>
          <p:nvSpPr>
            <p:cNvPr id="23577" name="Freeform 23"/>
            <p:cNvSpPr>
              <a:spLocks/>
            </p:cNvSpPr>
            <p:nvPr/>
          </p:nvSpPr>
          <p:spPr bwMode="gray">
            <a:xfrm>
              <a:off x="1515" y="3022"/>
              <a:ext cx="2571" cy="340"/>
            </a:xfrm>
            <a:custGeom>
              <a:avLst/>
              <a:gdLst>
                <a:gd name="T0" fmla="*/ 2604 w 2180"/>
                <a:gd name="T1" fmla="*/ 407 h 284"/>
                <a:gd name="T2" fmla="*/ 0 w 2180"/>
                <a:gd name="T3" fmla="*/ 407 h 284"/>
                <a:gd name="T4" fmla="*/ 620 w 2180"/>
                <a:gd name="T5" fmla="*/ 0 h 284"/>
                <a:gd name="T6" fmla="*/ 3032 w 2180"/>
                <a:gd name="T7" fmla="*/ 0 h 284"/>
                <a:gd name="T8" fmla="*/ 2604 w 2180"/>
                <a:gd name="T9" fmla="*/ 407 h 284"/>
                <a:gd name="T10" fmla="*/ 0 60000 65536"/>
                <a:gd name="T11" fmla="*/ 0 60000 65536"/>
                <a:gd name="T12" fmla="*/ 0 60000 65536"/>
                <a:gd name="T13" fmla="*/ 0 60000 65536"/>
                <a:gd name="T14" fmla="*/ 0 60000 65536"/>
                <a:gd name="T15" fmla="*/ 0 w 2180"/>
                <a:gd name="T16" fmla="*/ 0 h 284"/>
                <a:gd name="T17" fmla="*/ 2180 w 2180"/>
                <a:gd name="T18" fmla="*/ 284 h 284"/>
              </a:gdLst>
              <a:ahLst/>
              <a:cxnLst>
                <a:cxn ang="T10">
                  <a:pos x="T0" y="T1"/>
                </a:cxn>
                <a:cxn ang="T11">
                  <a:pos x="T2" y="T3"/>
                </a:cxn>
                <a:cxn ang="T12">
                  <a:pos x="T4" y="T5"/>
                </a:cxn>
                <a:cxn ang="T13">
                  <a:pos x="T6" y="T7"/>
                </a:cxn>
                <a:cxn ang="T14">
                  <a:pos x="T8" y="T9"/>
                </a:cxn>
              </a:cxnLst>
              <a:rect l="T15" t="T16" r="T17" b="T18"/>
              <a:pathLst>
                <a:path w="2180" h="284">
                  <a:moveTo>
                    <a:pt x="1872" y="284"/>
                  </a:moveTo>
                  <a:lnTo>
                    <a:pt x="0" y="284"/>
                  </a:lnTo>
                  <a:lnTo>
                    <a:pt x="446" y="0"/>
                  </a:lnTo>
                  <a:lnTo>
                    <a:pt x="2180" y="0"/>
                  </a:lnTo>
                  <a:lnTo>
                    <a:pt x="1872" y="284"/>
                  </a:lnTo>
                  <a:close/>
                </a:path>
              </a:pathLst>
            </a:custGeom>
            <a:solidFill>
              <a:srgbClr val="F2E160"/>
            </a:solidFill>
            <a:ln w="0">
              <a:noFill/>
              <a:prstDash val="solid"/>
              <a:round/>
              <a:headEnd/>
              <a:tailEnd/>
            </a:ln>
          </p:spPr>
          <p:txBody>
            <a:bodyPr/>
            <a:lstStyle/>
            <a:p>
              <a:endParaRPr lang="en-US"/>
            </a:p>
          </p:txBody>
        </p:sp>
        <p:sp>
          <p:nvSpPr>
            <p:cNvPr id="23578" name="Freeform 24"/>
            <p:cNvSpPr>
              <a:spLocks/>
            </p:cNvSpPr>
            <p:nvPr/>
          </p:nvSpPr>
          <p:spPr bwMode="gray">
            <a:xfrm>
              <a:off x="1888" y="1543"/>
              <a:ext cx="1158" cy="1715"/>
            </a:xfrm>
            <a:custGeom>
              <a:avLst/>
              <a:gdLst>
                <a:gd name="T0" fmla="*/ 5 w 1824"/>
                <a:gd name="T1" fmla="*/ 1034 h 2648"/>
                <a:gd name="T2" fmla="*/ 23 w 1824"/>
                <a:gd name="T3" fmla="*/ 889 h 2648"/>
                <a:gd name="T4" fmla="*/ 50 w 1824"/>
                <a:gd name="T5" fmla="*/ 758 h 2648"/>
                <a:gd name="T6" fmla="*/ 86 w 1824"/>
                <a:gd name="T7" fmla="*/ 639 h 2648"/>
                <a:gd name="T8" fmla="*/ 128 w 1824"/>
                <a:gd name="T9" fmla="*/ 533 h 2648"/>
                <a:gd name="T10" fmla="*/ 173 w 1824"/>
                <a:gd name="T11" fmla="*/ 438 h 2648"/>
                <a:gd name="T12" fmla="*/ 222 w 1824"/>
                <a:gd name="T13" fmla="*/ 355 h 2648"/>
                <a:gd name="T14" fmla="*/ 271 w 1824"/>
                <a:gd name="T15" fmla="*/ 283 h 2648"/>
                <a:gd name="T16" fmla="*/ 319 w 1824"/>
                <a:gd name="T17" fmla="*/ 221 h 2648"/>
                <a:gd name="T18" fmla="*/ 365 w 1824"/>
                <a:gd name="T19" fmla="*/ 171 h 2648"/>
                <a:gd name="T20" fmla="*/ 407 w 1824"/>
                <a:gd name="T21" fmla="*/ 130 h 2648"/>
                <a:gd name="T22" fmla="*/ 442 w 1824"/>
                <a:gd name="T23" fmla="*/ 99 h 2648"/>
                <a:gd name="T24" fmla="*/ 469 w 1824"/>
                <a:gd name="T25" fmla="*/ 77 h 2648"/>
                <a:gd name="T26" fmla="*/ 487 w 1824"/>
                <a:gd name="T27" fmla="*/ 65 h 2648"/>
                <a:gd name="T28" fmla="*/ 493 w 1824"/>
                <a:gd name="T29" fmla="*/ 60 h 2648"/>
                <a:gd name="T30" fmla="*/ 696 w 1824"/>
                <a:gd name="T31" fmla="*/ 23 h 2648"/>
                <a:gd name="T32" fmla="*/ 632 w 1824"/>
                <a:gd name="T33" fmla="*/ 137 h 2648"/>
                <a:gd name="T34" fmla="*/ 627 w 1824"/>
                <a:gd name="T35" fmla="*/ 139 h 2648"/>
                <a:gd name="T36" fmla="*/ 610 w 1824"/>
                <a:gd name="T37" fmla="*/ 145 h 2648"/>
                <a:gd name="T38" fmla="*/ 585 w 1824"/>
                <a:gd name="T39" fmla="*/ 155 h 2648"/>
                <a:gd name="T40" fmla="*/ 552 w 1824"/>
                <a:gd name="T41" fmla="*/ 172 h 2648"/>
                <a:gd name="T42" fmla="*/ 512 w 1824"/>
                <a:gd name="T43" fmla="*/ 196 h 2648"/>
                <a:gd name="T44" fmla="*/ 467 w 1824"/>
                <a:gd name="T45" fmla="*/ 227 h 2648"/>
                <a:gd name="T46" fmla="*/ 416 w 1824"/>
                <a:gd name="T47" fmla="*/ 267 h 2648"/>
                <a:gd name="T48" fmla="*/ 364 w 1824"/>
                <a:gd name="T49" fmla="*/ 317 h 2648"/>
                <a:gd name="T50" fmla="*/ 310 w 1824"/>
                <a:gd name="T51" fmla="*/ 378 h 2648"/>
                <a:gd name="T52" fmla="*/ 255 w 1824"/>
                <a:gd name="T53" fmla="*/ 451 h 2648"/>
                <a:gd name="T54" fmla="*/ 201 w 1824"/>
                <a:gd name="T55" fmla="*/ 537 h 2648"/>
                <a:gd name="T56" fmla="*/ 149 w 1824"/>
                <a:gd name="T57" fmla="*/ 637 h 2648"/>
                <a:gd name="T58" fmla="*/ 100 w 1824"/>
                <a:gd name="T59" fmla="*/ 752 h 2648"/>
                <a:gd name="T60" fmla="*/ 56 w 1824"/>
                <a:gd name="T61" fmla="*/ 883 h 2648"/>
                <a:gd name="T62" fmla="*/ 17 w 1824"/>
                <a:gd name="T63" fmla="*/ 1030 h 26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24"/>
                <a:gd name="T97" fmla="*/ 0 h 2648"/>
                <a:gd name="T98" fmla="*/ 1824 w 1824"/>
                <a:gd name="T99" fmla="*/ 2648 h 26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61092E"/>
                </a:gs>
              </a:gsLst>
              <a:lin ang="5400000" scaled="1"/>
            </a:gradFill>
            <a:ln w="0">
              <a:noFill/>
              <a:prstDash val="solid"/>
              <a:round/>
              <a:headEnd/>
              <a:tailEnd/>
            </a:ln>
          </p:spPr>
          <p:txBody>
            <a:bodyPr/>
            <a:lstStyle/>
            <a:p>
              <a:endParaRPr lang="en-US"/>
            </a:p>
          </p:txBody>
        </p:sp>
        <p:sp>
          <p:nvSpPr>
            <p:cNvPr id="23579" name="Rectangle 25"/>
            <p:cNvSpPr>
              <a:spLocks noChangeArrowheads="1"/>
            </p:cNvSpPr>
            <p:nvPr/>
          </p:nvSpPr>
          <p:spPr bwMode="gray">
            <a:xfrm>
              <a:off x="3082" y="1787"/>
              <a:ext cx="1743" cy="192"/>
            </a:xfrm>
            <a:prstGeom prst="rect">
              <a:avLst/>
            </a:prstGeom>
            <a:gradFill rotWithShape="1">
              <a:gsLst>
                <a:gs pos="0">
                  <a:srgbClr val="00684D"/>
                </a:gs>
                <a:gs pos="50000">
                  <a:srgbClr val="00906A"/>
                </a:gs>
                <a:gs pos="100000">
                  <a:srgbClr val="00684D"/>
                </a:gs>
              </a:gsLst>
              <a:lin ang="2700000" scaled="1"/>
            </a:gradFill>
            <a:ln w="9525">
              <a:noFill/>
              <a:miter lim="800000"/>
              <a:headEnd/>
              <a:tailEnd/>
            </a:ln>
          </p:spPr>
          <p:txBody>
            <a:bodyPr wrap="none" anchor="ctr"/>
            <a:lstStyle/>
            <a:p>
              <a:pPr algn="ctr" eaLnBrk="0" hangingPunct="0"/>
              <a:r>
                <a:rPr lang="en-US">
                  <a:solidFill>
                    <a:schemeClr val="bg1"/>
                  </a:solidFill>
                  <a:latin typeface="Calibri" pitchFamily="34" charset="0"/>
                </a:rPr>
                <a:t>Fully Qualified</a:t>
              </a:r>
            </a:p>
          </p:txBody>
        </p:sp>
        <p:sp>
          <p:nvSpPr>
            <p:cNvPr id="23580" name="Rectangle 26"/>
            <p:cNvSpPr>
              <a:spLocks noChangeArrowheads="1"/>
            </p:cNvSpPr>
            <p:nvPr/>
          </p:nvSpPr>
          <p:spPr bwMode="gray">
            <a:xfrm>
              <a:off x="2556" y="2310"/>
              <a:ext cx="1900" cy="188"/>
            </a:xfrm>
            <a:prstGeom prst="rect">
              <a:avLst/>
            </a:prstGeom>
            <a:gradFill rotWithShape="1">
              <a:gsLst>
                <a:gs pos="0">
                  <a:srgbClr val="5D2FB9"/>
                </a:gs>
                <a:gs pos="50000">
                  <a:srgbClr val="8041FF"/>
                </a:gs>
                <a:gs pos="100000">
                  <a:srgbClr val="5D2FB9"/>
                </a:gs>
              </a:gsLst>
              <a:lin ang="2700000" scaled="1"/>
            </a:gradFill>
            <a:ln w="9525">
              <a:noFill/>
              <a:miter lim="800000"/>
              <a:headEnd/>
              <a:tailEnd/>
            </a:ln>
          </p:spPr>
          <p:txBody>
            <a:bodyPr wrap="none" anchor="ctr"/>
            <a:lstStyle/>
            <a:p>
              <a:pPr algn="ctr" eaLnBrk="0" hangingPunct="0"/>
              <a:r>
                <a:rPr lang="en-US">
                  <a:solidFill>
                    <a:schemeClr val="bg1"/>
                  </a:solidFill>
                  <a:latin typeface="Calibri" pitchFamily="34" charset="0"/>
                </a:rPr>
                <a:t>Advanced Position Specific</a:t>
              </a:r>
            </a:p>
          </p:txBody>
        </p:sp>
        <p:sp>
          <p:nvSpPr>
            <p:cNvPr id="23581" name="Freeform 27"/>
            <p:cNvSpPr>
              <a:spLocks/>
            </p:cNvSpPr>
            <p:nvPr/>
          </p:nvSpPr>
          <p:spPr bwMode="gray">
            <a:xfrm>
              <a:off x="2036" y="2494"/>
              <a:ext cx="2415" cy="343"/>
            </a:xfrm>
            <a:custGeom>
              <a:avLst/>
              <a:gdLst>
                <a:gd name="T0" fmla="*/ 2422 w 2048"/>
                <a:gd name="T1" fmla="*/ 411 h 286"/>
                <a:gd name="T2" fmla="*/ 0 w 2048"/>
                <a:gd name="T3" fmla="*/ 411 h 286"/>
                <a:gd name="T4" fmla="*/ 620 w 2048"/>
                <a:gd name="T5" fmla="*/ 0 h 286"/>
                <a:gd name="T6" fmla="*/ 2848 w 2048"/>
                <a:gd name="T7" fmla="*/ 0 h 286"/>
                <a:gd name="T8" fmla="*/ 2422 w 2048"/>
                <a:gd name="T9" fmla="*/ 411 h 286"/>
                <a:gd name="T10" fmla="*/ 0 60000 65536"/>
                <a:gd name="T11" fmla="*/ 0 60000 65536"/>
                <a:gd name="T12" fmla="*/ 0 60000 65536"/>
                <a:gd name="T13" fmla="*/ 0 60000 65536"/>
                <a:gd name="T14" fmla="*/ 0 60000 65536"/>
                <a:gd name="T15" fmla="*/ 0 w 2048"/>
                <a:gd name="T16" fmla="*/ 0 h 286"/>
                <a:gd name="T17" fmla="*/ 2048 w 2048"/>
                <a:gd name="T18" fmla="*/ 286 h 286"/>
              </a:gdLst>
              <a:ahLst/>
              <a:cxnLst>
                <a:cxn ang="T10">
                  <a:pos x="T0" y="T1"/>
                </a:cxn>
                <a:cxn ang="T11">
                  <a:pos x="T2" y="T3"/>
                </a:cxn>
                <a:cxn ang="T12">
                  <a:pos x="T4" y="T5"/>
                </a:cxn>
                <a:cxn ang="T13">
                  <a:pos x="T6" y="T7"/>
                </a:cxn>
                <a:cxn ang="T14">
                  <a:pos x="T8" y="T9"/>
                </a:cxn>
              </a:cxnLst>
              <a:rect l="T15" t="T16" r="T17" b="T18"/>
              <a:pathLst>
                <a:path w="2048" h="286">
                  <a:moveTo>
                    <a:pt x="1742" y="286"/>
                  </a:moveTo>
                  <a:lnTo>
                    <a:pt x="0" y="286"/>
                  </a:lnTo>
                  <a:lnTo>
                    <a:pt x="446" y="0"/>
                  </a:lnTo>
                  <a:lnTo>
                    <a:pt x="2048" y="0"/>
                  </a:lnTo>
                  <a:lnTo>
                    <a:pt x="1742" y="286"/>
                  </a:lnTo>
                  <a:close/>
                </a:path>
              </a:pathLst>
            </a:custGeom>
            <a:solidFill>
              <a:srgbClr val="FF9966"/>
            </a:solidFill>
            <a:ln w="0">
              <a:noFill/>
              <a:prstDash val="solid"/>
              <a:round/>
              <a:headEnd/>
              <a:tailEnd/>
            </a:ln>
          </p:spPr>
          <p:txBody>
            <a:bodyPr/>
            <a:lstStyle/>
            <a:p>
              <a:endParaRPr lang="en-US"/>
            </a:p>
          </p:txBody>
        </p:sp>
        <p:sp>
          <p:nvSpPr>
            <p:cNvPr id="23582" name="Rectangle 28"/>
            <p:cNvSpPr>
              <a:spLocks noChangeArrowheads="1"/>
            </p:cNvSpPr>
            <p:nvPr/>
          </p:nvSpPr>
          <p:spPr bwMode="gray">
            <a:xfrm>
              <a:off x="2038" y="2836"/>
              <a:ext cx="2056" cy="188"/>
            </a:xfrm>
            <a:prstGeom prst="rect">
              <a:avLst/>
            </a:prstGeom>
            <a:gradFill rotWithShape="1">
              <a:gsLst>
                <a:gs pos="0">
                  <a:srgbClr val="A0523A"/>
                </a:gs>
                <a:gs pos="50000">
                  <a:srgbClr val="DC7150"/>
                </a:gs>
                <a:gs pos="100000">
                  <a:srgbClr val="A0523A"/>
                </a:gs>
              </a:gsLst>
              <a:lin ang="2700000" scaled="1"/>
            </a:gradFill>
            <a:ln w="9525">
              <a:noFill/>
              <a:miter lim="800000"/>
              <a:headEnd/>
              <a:tailEnd/>
            </a:ln>
          </p:spPr>
          <p:txBody>
            <a:bodyPr wrap="none" anchor="ctr"/>
            <a:lstStyle/>
            <a:p>
              <a:pPr algn="ctr" eaLnBrk="0" hangingPunct="0"/>
              <a:r>
                <a:rPr lang="en-US">
                  <a:solidFill>
                    <a:schemeClr val="bg1"/>
                  </a:solidFill>
                  <a:latin typeface="Calibri" pitchFamily="34" charset="0"/>
                </a:rPr>
                <a:t>Position Specific Training</a:t>
              </a:r>
            </a:p>
          </p:txBody>
        </p:sp>
        <p:sp>
          <p:nvSpPr>
            <p:cNvPr id="23583" name="Rectangle 29"/>
            <p:cNvSpPr>
              <a:spLocks noChangeArrowheads="1"/>
            </p:cNvSpPr>
            <p:nvPr/>
          </p:nvSpPr>
          <p:spPr bwMode="gray">
            <a:xfrm>
              <a:off x="1514" y="3363"/>
              <a:ext cx="2213" cy="187"/>
            </a:xfrm>
            <a:prstGeom prst="rect">
              <a:avLst/>
            </a:prstGeom>
            <a:gradFill rotWithShape="1">
              <a:gsLst>
                <a:gs pos="0">
                  <a:srgbClr val="977514"/>
                </a:gs>
                <a:gs pos="50000">
                  <a:srgbClr val="D0A11C"/>
                </a:gs>
                <a:gs pos="100000">
                  <a:srgbClr val="977514"/>
                </a:gs>
              </a:gsLst>
              <a:lin ang="2700000" scaled="1"/>
            </a:gradFill>
            <a:ln w="9525">
              <a:noFill/>
              <a:miter lim="800000"/>
              <a:headEnd/>
              <a:tailEnd/>
            </a:ln>
          </p:spPr>
          <p:txBody>
            <a:bodyPr wrap="none" anchor="ctr"/>
            <a:lstStyle/>
            <a:p>
              <a:pPr algn="ctr" eaLnBrk="0" hangingPunct="0"/>
              <a:r>
                <a:rPr lang="en-US">
                  <a:solidFill>
                    <a:schemeClr val="bg1"/>
                  </a:solidFill>
                  <a:latin typeface="Calibri" pitchFamily="34" charset="0"/>
                </a:rPr>
                <a:t>Entry Level Orientation</a:t>
              </a: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9" name="Rectangle 3"/>
          <p:cNvSpPr>
            <a:spLocks noGrp="1" noChangeArrowheads="1"/>
          </p:cNvSpPr>
          <p:nvPr>
            <p:ph idx="1"/>
          </p:nvPr>
        </p:nvSpPr>
        <p:spPr>
          <a:xfrm>
            <a:off x="457200" y="1066800"/>
            <a:ext cx="8267700" cy="5486400"/>
          </a:xfrm>
        </p:spPr>
        <p:txBody>
          <a:bodyPr/>
          <a:lstStyle/>
          <a:p>
            <a:pPr eaLnBrk="1" hangingPunct="1">
              <a:lnSpc>
                <a:spcPct val="90000"/>
              </a:lnSpc>
              <a:buFont typeface="Wingdings" pitchFamily="2" charset="2"/>
              <a:buNone/>
            </a:pPr>
            <a:r>
              <a:rPr lang="en-US" b="1" dirty="0" smtClean="0">
                <a:solidFill>
                  <a:srgbClr val="040916"/>
                </a:solidFill>
              </a:rPr>
              <a:t>EGPP -</a:t>
            </a:r>
            <a:r>
              <a:rPr lang="en-US" dirty="0" smtClean="0"/>
              <a:t> </a:t>
            </a:r>
            <a:r>
              <a:rPr lang="en-US" b="1" dirty="0" smtClean="0">
                <a:solidFill>
                  <a:srgbClr val="040916"/>
                </a:solidFill>
              </a:rPr>
              <a:t>Key Elements</a:t>
            </a:r>
          </a:p>
          <a:p>
            <a:pPr eaLnBrk="1" hangingPunct="1">
              <a:lnSpc>
                <a:spcPct val="90000"/>
              </a:lnSpc>
            </a:pPr>
            <a:r>
              <a:rPr lang="en-US" sz="2400" b="1" dirty="0" smtClean="0"/>
              <a:t>Mentors</a:t>
            </a:r>
          </a:p>
          <a:p>
            <a:pPr eaLnBrk="1" hangingPunct="1">
              <a:lnSpc>
                <a:spcPct val="90000"/>
              </a:lnSpc>
            </a:pPr>
            <a:endParaRPr lang="en-US" sz="2400" dirty="0" smtClean="0"/>
          </a:p>
          <a:p>
            <a:pPr eaLnBrk="1" hangingPunct="1">
              <a:lnSpc>
                <a:spcPct val="90000"/>
              </a:lnSpc>
            </a:pPr>
            <a:r>
              <a:rPr lang="en-US" sz="2400" b="1" dirty="0" smtClean="0"/>
              <a:t>Technical Experts</a:t>
            </a:r>
            <a:r>
              <a:rPr lang="en-US" sz="2400" dirty="0" smtClean="0"/>
              <a:t> - Assist the graduate in performing specific technical </a:t>
            </a:r>
            <a:r>
              <a:rPr lang="en-US" sz="2400" dirty="0" smtClean="0"/>
              <a:t>assignments</a:t>
            </a:r>
          </a:p>
          <a:p>
            <a:pPr eaLnBrk="1" hangingPunct="1">
              <a:lnSpc>
                <a:spcPct val="90000"/>
              </a:lnSpc>
            </a:pPr>
            <a:endParaRPr lang="en-US" sz="2400" dirty="0" smtClean="0"/>
          </a:p>
          <a:p>
            <a:pPr eaLnBrk="1" hangingPunct="1">
              <a:lnSpc>
                <a:spcPct val="90000"/>
              </a:lnSpc>
            </a:pPr>
            <a:r>
              <a:rPr lang="en-US" sz="2400" b="1" dirty="0" smtClean="0"/>
              <a:t>Individual </a:t>
            </a:r>
            <a:r>
              <a:rPr lang="en-US" sz="2400" b="1" dirty="0" smtClean="0"/>
              <a:t>Development Plans</a:t>
            </a:r>
            <a:r>
              <a:rPr lang="en-US" sz="2400" dirty="0" smtClean="0"/>
              <a:t> – IDP </a:t>
            </a:r>
            <a:r>
              <a:rPr lang="en-US" sz="2400" dirty="0" smtClean="0"/>
              <a:t>- Specific to each</a:t>
            </a:r>
            <a:r>
              <a:rPr lang="en-US" sz="2400" dirty="0" smtClean="0"/>
              <a:t> entry level </a:t>
            </a:r>
            <a:r>
              <a:rPr lang="en-US" sz="2400" dirty="0" smtClean="0"/>
              <a:t>engineer and is discipline </a:t>
            </a:r>
            <a:r>
              <a:rPr lang="en-US" sz="2400" dirty="0" smtClean="0"/>
              <a:t>specific</a:t>
            </a:r>
          </a:p>
          <a:p>
            <a:pPr eaLnBrk="1" hangingPunct="1">
              <a:lnSpc>
                <a:spcPct val="90000"/>
              </a:lnSpc>
            </a:pPr>
            <a:endParaRPr lang="en-US" sz="2400" dirty="0" smtClean="0"/>
          </a:p>
          <a:p>
            <a:pPr eaLnBrk="1" hangingPunct="1">
              <a:lnSpc>
                <a:spcPct val="90000"/>
              </a:lnSpc>
            </a:pPr>
            <a:r>
              <a:rPr lang="en-US" sz="2400" b="1" dirty="0" smtClean="0"/>
              <a:t>Engineering Review Board</a:t>
            </a:r>
            <a:r>
              <a:rPr lang="en-US" sz="2400" dirty="0" smtClean="0"/>
              <a:t> – Approves all reclassification to</a:t>
            </a:r>
            <a:r>
              <a:rPr lang="en-US" sz="2400" dirty="0" smtClean="0"/>
              <a:t> fully competent level </a:t>
            </a:r>
            <a:r>
              <a:rPr lang="en-US" sz="2400" dirty="0" smtClean="0"/>
              <a:t>(fully competent) when all training and qualifications are completed</a:t>
            </a:r>
          </a:p>
          <a:p>
            <a:pPr eaLnBrk="1" hangingPunct="1">
              <a:lnSpc>
                <a:spcPct val="90000"/>
              </a:lnSpc>
            </a:pPr>
            <a:endParaRPr lang="en-US" sz="2400" dirty="0" smtClean="0"/>
          </a:p>
          <a:p>
            <a:pPr eaLnBrk="1" hangingPunct="1">
              <a:lnSpc>
                <a:spcPct val="90000"/>
              </a:lnSpc>
            </a:pPr>
            <a:endParaRPr lang="en-US" sz="2400" dirty="0" smtClean="0"/>
          </a:p>
          <a:p>
            <a:pPr eaLnBrk="1" hangingPunct="1">
              <a:lnSpc>
                <a:spcPct val="90000"/>
              </a:lnSpc>
            </a:pPr>
            <a:endParaRPr lang="en-US" sz="2500" dirty="0" smtClean="0"/>
          </a:p>
        </p:txBody>
      </p:sp>
      <p:sp>
        <p:nvSpPr>
          <p:cNvPr id="6" name="Slide Number Placeholder 5"/>
          <p:cNvSpPr>
            <a:spLocks noGrp="1"/>
          </p:cNvSpPr>
          <p:nvPr>
            <p:ph type="sldNum" sz="quarter" idx="12"/>
          </p:nvPr>
        </p:nvSpPr>
        <p:spPr/>
        <p:txBody>
          <a:bodyPr/>
          <a:lstStyle/>
          <a:p>
            <a:pPr>
              <a:defRPr/>
            </a:pPr>
            <a:fld id="{CF5E8D9C-5D84-4348-9444-ADCDF240D1E3}" type="slidenum">
              <a:rPr lang="en-US"/>
              <a:pPr>
                <a:defRPr/>
              </a:pPr>
              <a:t>28</a:t>
            </a:fld>
            <a:endParaRPr lang="en-US"/>
          </a:p>
        </p:txBody>
      </p:sp>
      <p:sp>
        <p:nvSpPr>
          <p:cNvPr id="220162" name="Rectangle 2"/>
          <p:cNvSpPr>
            <a:spLocks noGrp="1" noChangeArrowheads="1"/>
          </p:cNvSpPr>
          <p:nvPr>
            <p:ph type="title"/>
          </p:nvPr>
        </p:nvSpPr>
        <p:spPr>
          <a:xfrm>
            <a:off x="457200" y="274638"/>
            <a:ext cx="8229600" cy="639762"/>
          </a:xfrm>
        </p:spPr>
        <p:txBody>
          <a:bodyPr rtlCol="0">
            <a:normAutofit/>
          </a:bodyPr>
          <a:lstStyle/>
          <a:p>
            <a:pPr algn="l" eaLnBrk="1" fontAlgn="auto" hangingPunct="1">
              <a:spcAft>
                <a:spcPts val="0"/>
              </a:spcAft>
              <a:defRPr/>
            </a:pPr>
            <a:r>
              <a:rPr lang="en-US" sz="3200" b="1" dirty="0">
                <a:effectLst>
                  <a:outerShdw blurRad="38100" dist="38100" dir="2700000" algn="tl">
                    <a:srgbClr val="000000">
                      <a:alpha val="43137"/>
                    </a:srgbClr>
                  </a:outerShdw>
                </a:effectLst>
              </a:rPr>
              <a:t>Engineering Graduate Progression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p:txBody>
          <a:bodyPr/>
          <a:lstStyle/>
          <a:p>
            <a:pPr eaLnBrk="1" hangingPunct="1">
              <a:buFont typeface="Wingdings" pitchFamily="2" charset="2"/>
              <a:buNone/>
            </a:pPr>
            <a:r>
              <a:rPr lang="en-US" smtClean="0"/>
              <a:t> </a:t>
            </a:r>
          </a:p>
        </p:txBody>
      </p:sp>
      <p:sp>
        <p:nvSpPr>
          <p:cNvPr id="35" name="Slide Number Placeholder 34"/>
          <p:cNvSpPr>
            <a:spLocks noGrp="1"/>
          </p:cNvSpPr>
          <p:nvPr>
            <p:ph type="sldNum" sz="quarter" idx="12"/>
          </p:nvPr>
        </p:nvSpPr>
        <p:spPr/>
        <p:txBody>
          <a:bodyPr/>
          <a:lstStyle/>
          <a:p>
            <a:pPr>
              <a:defRPr/>
            </a:pPr>
            <a:fld id="{9EC617A2-21EE-4312-BACA-1088A174A4C4}" type="slidenum">
              <a:rPr lang="en-US"/>
              <a:pPr>
                <a:defRPr/>
              </a:pPr>
              <a:t>29</a:t>
            </a:fld>
            <a:endParaRPr lang="en-US"/>
          </a:p>
        </p:txBody>
      </p:sp>
      <p:sp>
        <p:nvSpPr>
          <p:cNvPr id="224258" name="Rectangle 2"/>
          <p:cNvSpPr>
            <a:spLocks noGrp="1" noChangeArrowheads="1"/>
          </p:cNvSpPr>
          <p:nvPr>
            <p:ph type="title"/>
          </p:nvPr>
        </p:nvSpPr>
        <p:spPr>
          <a:xfrm>
            <a:off x="457200" y="0"/>
            <a:ext cx="8229600" cy="914400"/>
          </a:xfrm>
        </p:spPr>
        <p:txBody>
          <a:bodyPr rtlCol="0">
            <a:normAutofit/>
          </a:bodyPr>
          <a:lstStyle/>
          <a:p>
            <a:pPr algn="l" eaLnBrk="1" fontAlgn="auto" hangingPunct="1">
              <a:spcAft>
                <a:spcPts val="0"/>
              </a:spcAft>
              <a:defRPr/>
            </a:pPr>
            <a:r>
              <a:rPr lang="en-US" sz="3200" b="1" dirty="0">
                <a:effectLst>
                  <a:outerShdw blurRad="38100" dist="38100" dir="2700000" algn="tl">
                    <a:srgbClr val="000000">
                      <a:alpha val="43137"/>
                    </a:srgbClr>
                  </a:outerShdw>
                </a:effectLst>
              </a:rPr>
              <a:t>Engineering Graduate Progression</a:t>
            </a:r>
          </a:p>
        </p:txBody>
      </p:sp>
      <p:grpSp>
        <p:nvGrpSpPr>
          <p:cNvPr id="25604" name="Group 4"/>
          <p:cNvGrpSpPr>
            <a:grpSpLocks noChangeAspect="1"/>
          </p:cNvGrpSpPr>
          <p:nvPr/>
        </p:nvGrpSpPr>
        <p:grpSpPr bwMode="auto">
          <a:xfrm>
            <a:off x="304800" y="762000"/>
            <a:ext cx="8839200" cy="6692900"/>
            <a:chOff x="4299" y="8681"/>
            <a:chExt cx="7573" cy="5516"/>
          </a:xfrm>
        </p:grpSpPr>
        <p:sp>
          <p:nvSpPr>
            <p:cNvPr id="25607" name="AutoShape 5"/>
            <p:cNvSpPr>
              <a:spLocks noChangeAspect="1" noChangeArrowheads="1"/>
            </p:cNvSpPr>
            <p:nvPr/>
          </p:nvSpPr>
          <p:spPr bwMode="auto">
            <a:xfrm>
              <a:off x="4299" y="8681"/>
              <a:ext cx="7573" cy="5516"/>
            </a:xfrm>
            <a:prstGeom prst="rect">
              <a:avLst/>
            </a:prstGeom>
            <a:noFill/>
            <a:ln w="9525">
              <a:noFill/>
              <a:miter lim="800000"/>
              <a:headEnd/>
              <a:tailEnd/>
            </a:ln>
          </p:spPr>
          <p:txBody>
            <a:bodyPr/>
            <a:lstStyle/>
            <a:p>
              <a:endParaRPr lang="en-US">
                <a:latin typeface="Calibri" pitchFamily="34" charset="0"/>
              </a:endParaRPr>
            </a:p>
          </p:txBody>
        </p:sp>
        <p:sp>
          <p:nvSpPr>
            <p:cNvPr id="25608" name="Rectangle 6"/>
            <p:cNvSpPr>
              <a:spLocks noChangeArrowheads="1"/>
            </p:cNvSpPr>
            <p:nvPr/>
          </p:nvSpPr>
          <p:spPr bwMode="auto">
            <a:xfrm>
              <a:off x="5455" y="8748"/>
              <a:ext cx="5320" cy="272"/>
            </a:xfrm>
            <a:prstGeom prst="rect">
              <a:avLst/>
            </a:prstGeom>
            <a:noFill/>
            <a:ln w="9525">
              <a:noFill/>
              <a:miter lim="800000"/>
              <a:headEnd/>
              <a:tailEnd/>
            </a:ln>
          </p:spPr>
          <p:txBody>
            <a:bodyPr lIns="86868" tIns="42672" rIns="86868" bIns="42672">
              <a:spAutoFit/>
            </a:bodyPr>
            <a:lstStyle/>
            <a:p>
              <a:r>
                <a:rPr lang="en-US" sz="1500" b="1">
                  <a:solidFill>
                    <a:srgbClr val="000000"/>
                  </a:solidFill>
                </a:rPr>
                <a:t>TVA Engineering Graduate Progression Plan (EGPP) Model</a:t>
              </a:r>
              <a:endParaRPr lang="en-US" b="1"/>
            </a:p>
          </p:txBody>
        </p:sp>
        <p:sp>
          <p:nvSpPr>
            <p:cNvPr id="25609" name="Rectangle 7"/>
            <p:cNvSpPr>
              <a:spLocks noChangeArrowheads="1"/>
            </p:cNvSpPr>
            <p:nvPr/>
          </p:nvSpPr>
          <p:spPr bwMode="auto">
            <a:xfrm>
              <a:off x="4358" y="9472"/>
              <a:ext cx="5372" cy="256"/>
            </a:xfrm>
            <a:prstGeom prst="rect">
              <a:avLst/>
            </a:prstGeom>
            <a:noFill/>
            <a:ln w="12700">
              <a:solidFill>
                <a:srgbClr val="000000"/>
              </a:solidFill>
              <a:miter lim="800000"/>
              <a:headEnd/>
              <a:tailEnd/>
            </a:ln>
          </p:spPr>
          <p:txBody>
            <a:bodyPr lIns="86868" tIns="42672" rIns="86868" bIns="42672">
              <a:spAutoFit/>
            </a:bodyPr>
            <a:lstStyle/>
            <a:p>
              <a:r>
                <a:rPr lang="en-US" sz="1300" b="1">
                  <a:solidFill>
                    <a:srgbClr val="000000"/>
                  </a:solidFill>
                </a:rPr>
                <a:t>Eligible for annual increases and EA Off-Cycle Pay Adjustments</a:t>
              </a:r>
              <a:endParaRPr lang="en-US" b="1"/>
            </a:p>
          </p:txBody>
        </p:sp>
        <p:sp>
          <p:nvSpPr>
            <p:cNvPr id="25610" name="Rectangle 8"/>
            <p:cNvSpPr>
              <a:spLocks noChangeArrowheads="1"/>
            </p:cNvSpPr>
            <p:nvPr/>
          </p:nvSpPr>
          <p:spPr bwMode="auto">
            <a:xfrm>
              <a:off x="9741" y="9472"/>
              <a:ext cx="2131" cy="256"/>
            </a:xfrm>
            <a:prstGeom prst="rect">
              <a:avLst/>
            </a:prstGeom>
            <a:noFill/>
            <a:ln w="12700">
              <a:solidFill>
                <a:srgbClr val="000000"/>
              </a:solidFill>
              <a:miter lim="800000"/>
              <a:headEnd/>
              <a:tailEnd/>
            </a:ln>
          </p:spPr>
          <p:txBody>
            <a:bodyPr lIns="86868" tIns="42672" rIns="86868" bIns="42672">
              <a:spAutoFit/>
            </a:bodyPr>
            <a:lstStyle/>
            <a:p>
              <a:r>
                <a:rPr lang="en-US" sz="1300" b="1">
                  <a:solidFill>
                    <a:srgbClr val="000000"/>
                  </a:solidFill>
                </a:rPr>
                <a:t>Reclassification to Level B</a:t>
              </a:r>
              <a:endParaRPr lang="en-US" b="1"/>
            </a:p>
          </p:txBody>
        </p:sp>
        <p:sp>
          <p:nvSpPr>
            <p:cNvPr id="25611" name="Rectangle 9"/>
            <p:cNvSpPr>
              <a:spLocks noChangeArrowheads="1"/>
            </p:cNvSpPr>
            <p:nvPr/>
          </p:nvSpPr>
          <p:spPr bwMode="auto">
            <a:xfrm>
              <a:off x="4358" y="9148"/>
              <a:ext cx="5372" cy="257"/>
            </a:xfrm>
            <a:prstGeom prst="rect">
              <a:avLst/>
            </a:prstGeom>
            <a:noFill/>
            <a:ln w="12700">
              <a:solidFill>
                <a:srgbClr val="000000"/>
              </a:solidFill>
              <a:miter lim="800000"/>
              <a:headEnd/>
              <a:tailEnd/>
            </a:ln>
          </p:spPr>
          <p:txBody>
            <a:bodyPr lIns="86868" tIns="42672" rIns="86868" bIns="42672">
              <a:spAutoFit/>
            </a:bodyPr>
            <a:lstStyle/>
            <a:p>
              <a:r>
                <a:rPr lang="en-US" sz="1300" b="1">
                  <a:solidFill>
                    <a:srgbClr val="000000"/>
                  </a:solidFill>
                </a:rPr>
                <a:t>                                         Engineer - Level A </a:t>
              </a:r>
              <a:endParaRPr lang="en-US" b="1"/>
            </a:p>
          </p:txBody>
        </p:sp>
        <p:sp>
          <p:nvSpPr>
            <p:cNvPr id="25612" name="Rectangle 10"/>
            <p:cNvSpPr>
              <a:spLocks noChangeArrowheads="1"/>
            </p:cNvSpPr>
            <p:nvPr/>
          </p:nvSpPr>
          <p:spPr bwMode="auto">
            <a:xfrm>
              <a:off x="9741" y="9148"/>
              <a:ext cx="2130" cy="257"/>
            </a:xfrm>
            <a:prstGeom prst="rect">
              <a:avLst/>
            </a:prstGeom>
            <a:noFill/>
            <a:ln w="12700">
              <a:solidFill>
                <a:srgbClr val="000000"/>
              </a:solidFill>
              <a:miter lim="800000"/>
              <a:headEnd/>
              <a:tailEnd/>
            </a:ln>
          </p:spPr>
          <p:txBody>
            <a:bodyPr lIns="86868" tIns="42672" rIns="86868" bIns="42672">
              <a:spAutoFit/>
            </a:bodyPr>
            <a:lstStyle/>
            <a:p>
              <a:r>
                <a:rPr lang="en-US" sz="1300" b="1">
                  <a:solidFill>
                    <a:srgbClr val="000000"/>
                  </a:solidFill>
                </a:rPr>
                <a:t>Engineer - Level B </a:t>
              </a:r>
              <a:endParaRPr lang="en-US" b="1"/>
            </a:p>
          </p:txBody>
        </p:sp>
        <p:sp>
          <p:nvSpPr>
            <p:cNvPr id="25613" name="Line 11"/>
            <p:cNvSpPr>
              <a:spLocks noChangeShapeType="1"/>
            </p:cNvSpPr>
            <p:nvPr/>
          </p:nvSpPr>
          <p:spPr bwMode="auto">
            <a:xfrm>
              <a:off x="9737" y="9205"/>
              <a:ext cx="0" cy="3403"/>
            </a:xfrm>
            <a:prstGeom prst="line">
              <a:avLst/>
            </a:prstGeom>
            <a:noFill/>
            <a:ln w="12700">
              <a:solidFill>
                <a:srgbClr val="000000"/>
              </a:solidFill>
              <a:round/>
              <a:headEnd type="none" w="sm" len="sm"/>
              <a:tailEnd type="none" w="sm" len="sm"/>
            </a:ln>
          </p:spPr>
          <p:txBody>
            <a:bodyPr/>
            <a:lstStyle/>
            <a:p>
              <a:endParaRPr lang="en-US"/>
            </a:p>
          </p:txBody>
        </p:sp>
        <p:sp>
          <p:nvSpPr>
            <p:cNvPr id="25614" name="Rectangle 12"/>
            <p:cNvSpPr>
              <a:spLocks noChangeArrowheads="1"/>
            </p:cNvSpPr>
            <p:nvPr/>
          </p:nvSpPr>
          <p:spPr bwMode="auto">
            <a:xfrm>
              <a:off x="4483" y="9791"/>
              <a:ext cx="2012" cy="220"/>
            </a:xfrm>
            <a:prstGeom prst="rect">
              <a:avLst/>
            </a:prstGeom>
            <a:noFill/>
            <a:ln w="9525">
              <a:noFill/>
              <a:miter lim="800000"/>
              <a:headEnd/>
              <a:tailEnd/>
            </a:ln>
          </p:spPr>
          <p:txBody>
            <a:bodyPr lIns="86868" tIns="42672" rIns="86868" bIns="42672">
              <a:spAutoFit/>
            </a:bodyPr>
            <a:lstStyle/>
            <a:p>
              <a:r>
                <a:rPr lang="en-US" sz="1100" b="1" u="sng">
                  <a:solidFill>
                    <a:srgbClr val="000000"/>
                  </a:solidFill>
                </a:rPr>
                <a:t>Phase I (12-18 Months)</a:t>
              </a:r>
              <a:endParaRPr lang="en-US" b="1"/>
            </a:p>
          </p:txBody>
        </p:sp>
        <p:sp>
          <p:nvSpPr>
            <p:cNvPr id="25615" name="Rectangle 13"/>
            <p:cNvSpPr>
              <a:spLocks noChangeArrowheads="1"/>
            </p:cNvSpPr>
            <p:nvPr/>
          </p:nvSpPr>
          <p:spPr bwMode="auto">
            <a:xfrm>
              <a:off x="6495" y="9791"/>
              <a:ext cx="1880" cy="220"/>
            </a:xfrm>
            <a:prstGeom prst="rect">
              <a:avLst/>
            </a:prstGeom>
            <a:noFill/>
            <a:ln w="9525">
              <a:noFill/>
              <a:miter lim="800000"/>
              <a:headEnd/>
              <a:tailEnd/>
            </a:ln>
          </p:spPr>
          <p:txBody>
            <a:bodyPr lIns="86868" tIns="42672" rIns="86868" bIns="42672">
              <a:spAutoFit/>
            </a:bodyPr>
            <a:lstStyle/>
            <a:p>
              <a:r>
                <a:rPr lang="en-US" sz="1100" b="1" u="sng">
                  <a:solidFill>
                    <a:srgbClr val="000000"/>
                  </a:solidFill>
                </a:rPr>
                <a:t>Phase II (18-24 Months)</a:t>
              </a:r>
              <a:endParaRPr lang="en-US" b="1"/>
            </a:p>
          </p:txBody>
        </p:sp>
        <p:sp>
          <p:nvSpPr>
            <p:cNvPr id="25616" name="Line 14"/>
            <p:cNvSpPr>
              <a:spLocks noChangeShapeType="1"/>
            </p:cNvSpPr>
            <p:nvPr/>
          </p:nvSpPr>
          <p:spPr bwMode="auto">
            <a:xfrm>
              <a:off x="6429" y="9859"/>
              <a:ext cx="0" cy="2749"/>
            </a:xfrm>
            <a:prstGeom prst="line">
              <a:avLst/>
            </a:prstGeom>
            <a:noFill/>
            <a:ln w="12700">
              <a:solidFill>
                <a:srgbClr val="000000"/>
              </a:solidFill>
              <a:prstDash val="dash"/>
              <a:round/>
              <a:headEnd type="none" w="sm" len="sm"/>
              <a:tailEnd type="none" w="sm" len="sm"/>
            </a:ln>
          </p:spPr>
          <p:txBody>
            <a:bodyPr/>
            <a:lstStyle/>
            <a:p>
              <a:endParaRPr lang="en-US"/>
            </a:p>
          </p:txBody>
        </p:sp>
        <p:sp>
          <p:nvSpPr>
            <p:cNvPr id="25617" name="Rectangle 15"/>
            <p:cNvSpPr>
              <a:spLocks noChangeArrowheads="1"/>
            </p:cNvSpPr>
            <p:nvPr/>
          </p:nvSpPr>
          <p:spPr bwMode="auto">
            <a:xfrm>
              <a:off x="4299" y="10002"/>
              <a:ext cx="2065" cy="2201"/>
            </a:xfrm>
            <a:prstGeom prst="rect">
              <a:avLst/>
            </a:prstGeom>
            <a:noFill/>
            <a:ln w="9525">
              <a:noFill/>
              <a:miter lim="800000"/>
              <a:headEnd/>
              <a:tailEnd/>
            </a:ln>
          </p:spPr>
          <p:txBody>
            <a:bodyPr lIns="86868" tIns="42672" rIns="86868" bIns="42672">
              <a:spAutoFit/>
            </a:bodyPr>
            <a:lstStyle/>
            <a:p>
              <a:pPr algn="ctr"/>
              <a:r>
                <a:rPr lang="en-US" sz="1100" b="1">
                  <a:solidFill>
                    <a:srgbClr val="000000"/>
                  </a:solidFill>
                </a:rPr>
                <a:t>TVA ORIENTATION AND INITIAL ENGINEERING ACTIVITIES</a:t>
              </a:r>
            </a:p>
            <a:p>
              <a:r>
                <a:rPr lang="en-US" sz="1100">
                  <a:solidFill>
                    <a:srgbClr val="000000"/>
                  </a:solidFill>
                </a:rPr>
                <a:t>e.g.   New Employee Experience</a:t>
              </a:r>
            </a:p>
            <a:p>
              <a:r>
                <a:rPr lang="en-US" sz="1100">
                  <a:solidFill>
                    <a:srgbClr val="000000"/>
                  </a:solidFill>
                </a:rPr>
                <a:t>        STAR 7</a:t>
              </a:r>
            </a:p>
            <a:p>
              <a:r>
                <a:rPr lang="en-US" sz="1100">
                  <a:solidFill>
                    <a:srgbClr val="000000"/>
                  </a:solidFill>
                </a:rPr>
                <a:t>Technical Administrative Training:</a:t>
              </a:r>
            </a:p>
            <a:p>
              <a:r>
                <a:rPr lang="en-US" sz="1100">
                  <a:solidFill>
                    <a:srgbClr val="000000"/>
                  </a:solidFill>
                </a:rPr>
                <a:t>e.g.   Health &amp; Safety</a:t>
              </a:r>
            </a:p>
            <a:p>
              <a:r>
                <a:rPr lang="en-US" sz="1100">
                  <a:solidFill>
                    <a:srgbClr val="000000"/>
                  </a:solidFill>
                </a:rPr>
                <a:t>        Environmental</a:t>
              </a:r>
            </a:p>
            <a:p>
              <a:r>
                <a:rPr lang="en-US" sz="1100">
                  <a:solidFill>
                    <a:srgbClr val="000000"/>
                  </a:solidFill>
                </a:rPr>
                <a:t>        Business Processes</a:t>
              </a:r>
            </a:p>
            <a:p>
              <a:r>
                <a:rPr lang="en-US" sz="1100">
                  <a:solidFill>
                    <a:srgbClr val="000000"/>
                  </a:solidFill>
                </a:rPr>
                <a:t>        Work Management Systems</a:t>
              </a:r>
            </a:p>
            <a:p>
              <a:r>
                <a:rPr lang="en-US" sz="1100">
                  <a:solidFill>
                    <a:srgbClr val="000000"/>
                  </a:solidFill>
                </a:rPr>
                <a:t>Technical Fundamentals: </a:t>
              </a:r>
            </a:p>
            <a:p>
              <a:r>
                <a:rPr lang="en-US" sz="1100">
                  <a:solidFill>
                    <a:srgbClr val="000000"/>
                  </a:solidFill>
                </a:rPr>
                <a:t>e.g. Systems Training</a:t>
              </a:r>
            </a:p>
            <a:p>
              <a:r>
                <a:rPr lang="en-US" sz="1100">
                  <a:solidFill>
                    <a:srgbClr val="000000"/>
                  </a:solidFill>
                </a:rPr>
                <a:t>Developmental Work Assignments</a:t>
              </a:r>
            </a:p>
            <a:p>
              <a:r>
                <a:rPr lang="en-US" sz="1100">
                  <a:solidFill>
                    <a:srgbClr val="000000"/>
                  </a:solidFill>
                </a:rPr>
                <a:t>Mentor Assigned</a:t>
              </a:r>
            </a:p>
            <a:p>
              <a:endParaRPr lang="en-US" b="1"/>
            </a:p>
          </p:txBody>
        </p:sp>
        <p:sp>
          <p:nvSpPr>
            <p:cNvPr id="25618" name="Rectangle 16"/>
            <p:cNvSpPr>
              <a:spLocks noChangeArrowheads="1"/>
            </p:cNvSpPr>
            <p:nvPr/>
          </p:nvSpPr>
          <p:spPr bwMode="auto">
            <a:xfrm>
              <a:off x="6502" y="10002"/>
              <a:ext cx="1547" cy="1527"/>
            </a:xfrm>
            <a:prstGeom prst="rect">
              <a:avLst/>
            </a:prstGeom>
            <a:noFill/>
            <a:ln w="9525">
              <a:noFill/>
              <a:miter lim="800000"/>
              <a:headEnd/>
              <a:tailEnd/>
            </a:ln>
          </p:spPr>
          <p:txBody>
            <a:bodyPr lIns="86868" tIns="42672" rIns="86868" bIns="42672">
              <a:spAutoFit/>
            </a:bodyPr>
            <a:lstStyle/>
            <a:p>
              <a:pPr algn="ctr"/>
              <a:r>
                <a:rPr lang="en-US" sz="1100" b="1">
                  <a:solidFill>
                    <a:srgbClr val="000000"/>
                  </a:solidFill>
                </a:rPr>
                <a:t>POSITION SPECIFIC-       DISCIPLINE ACTIVITIES</a:t>
              </a:r>
            </a:p>
            <a:p>
              <a:r>
                <a:rPr lang="en-US" sz="1100">
                  <a:solidFill>
                    <a:srgbClr val="000000"/>
                  </a:solidFill>
                </a:rPr>
                <a:t>e.g. Root Cause Analysis</a:t>
              </a:r>
              <a:endParaRPr lang="en-US" sz="1100" b="1">
                <a:solidFill>
                  <a:srgbClr val="000000"/>
                </a:solidFill>
              </a:endParaRPr>
            </a:p>
            <a:p>
              <a:r>
                <a:rPr lang="en-US" sz="1100">
                  <a:solidFill>
                    <a:srgbClr val="000000"/>
                  </a:solidFill>
                </a:rPr>
                <a:t>Regulatory Project Support</a:t>
              </a:r>
            </a:p>
            <a:p>
              <a:r>
                <a:rPr lang="en-US" sz="1100">
                  <a:solidFill>
                    <a:srgbClr val="000000"/>
                  </a:solidFill>
                </a:rPr>
                <a:t>System Analysis</a:t>
              </a:r>
            </a:p>
            <a:p>
              <a:r>
                <a:rPr lang="en-US" sz="1100">
                  <a:solidFill>
                    <a:srgbClr val="000000"/>
                  </a:solidFill>
                </a:rPr>
                <a:t>Qualification Cards</a:t>
              </a:r>
            </a:p>
            <a:p>
              <a:r>
                <a:rPr lang="en-US" sz="1100">
                  <a:solidFill>
                    <a:srgbClr val="000000"/>
                  </a:solidFill>
                </a:rPr>
                <a:t>On-the-Job Training</a:t>
              </a:r>
            </a:p>
            <a:p>
              <a:r>
                <a:rPr lang="en-US" sz="1100">
                  <a:solidFill>
                    <a:srgbClr val="000000"/>
                  </a:solidFill>
                </a:rPr>
                <a:t>Developmental Work                        Assignments </a:t>
              </a:r>
              <a:endParaRPr lang="en-US" b="1"/>
            </a:p>
          </p:txBody>
        </p:sp>
        <p:sp>
          <p:nvSpPr>
            <p:cNvPr id="25619" name="Rectangle 17"/>
            <p:cNvSpPr>
              <a:spLocks noChangeArrowheads="1"/>
            </p:cNvSpPr>
            <p:nvPr/>
          </p:nvSpPr>
          <p:spPr bwMode="auto">
            <a:xfrm>
              <a:off x="9822" y="9791"/>
              <a:ext cx="1861" cy="390"/>
            </a:xfrm>
            <a:prstGeom prst="rect">
              <a:avLst/>
            </a:prstGeom>
            <a:noFill/>
            <a:ln w="9525">
              <a:noFill/>
              <a:miter lim="800000"/>
              <a:headEnd/>
              <a:tailEnd/>
            </a:ln>
          </p:spPr>
          <p:txBody>
            <a:bodyPr lIns="86868" tIns="42672" rIns="86868" bIns="42672">
              <a:spAutoFit/>
            </a:bodyPr>
            <a:lstStyle/>
            <a:p>
              <a:r>
                <a:rPr lang="en-US" sz="1200" b="1" u="sng">
                  <a:solidFill>
                    <a:srgbClr val="000000"/>
                  </a:solidFill>
                </a:rPr>
                <a:t>Approval by  Engineering Review Board</a:t>
              </a:r>
              <a:endParaRPr lang="en-US" b="1"/>
            </a:p>
          </p:txBody>
        </p:sp>
        <p:sp>
          <p:nvSpPr>
            <p:cNvPr id="25620" name="Rectangle 18"/>
            <p:cNvSpPr>
              <a:spLocks noChangeArrowheads="1"/>
            </p:cNvSpPr>
            <p:nvPr/>
          </p:nvSpPr>
          <p:spPr bwMode="auto">
            <a:xfrm>
              <a:off x="9727" y="10185"/>
              <a:ext cx="2138" cy="1381"/>
            </a:xfrm>
            <a:prstGeom prst="rect">
              <a:avLst/>
            </a:prstGeom>
            <a:noFill/>
            <a:ln w="9525">
              <a:noFill/>
              <a:miter lim="800000"/>
              <a:headEnd/>
              <a:tailEnd/>
            </a:ln>
          </p:spPr>
          <p:txBody>
            <a:bodyPr lIns="86868" tIns="42672" rIns="86868" bIns="42672">
              <a:spAutoFit/>
            </a:bodyPr>
            <a:lstStyle/>
            <a:p>
              <a:r>
                <a:rPr lang="en-US" sz="1100">
                  <a:solidFill>
                    <a:srgbClr val="000000"/>
                  </a:solidFill>
                </a:rPr>
                <a:t> Phase I, II &amp; III Training complete</a:t>
              </a:r>
            </a:p>
            <a:p>
              <a:endParaRPr lang="en-US" sz="1100">
                <a:solidFill>
                  <a:srgbClr val="000000"/>
                </a:solidFill>
              </a:endParaRPr>
            </a:p>
            <a:p>
              <a:r>
                <a:rPr lang="en-US" sz="1100">
                  <a:solidFill>
                    <a:srgbClr val="000000"/>
                  </a:solidFill>
                </a:rPr>
                <a:t> Qualification Requirements Met</a:t>
              </a:r>
            </a:p>
            <a:p>
              <a:endParaRPr lang="en-US" sz="1100">
                <a:solidFill>
                  <a:srgbClr val="000000"/>
                </a:solidFill>
              </a:endParaRPr>
            </a:p>
            <a:p>
              <a:r>
                <a:rPr lang="en-US" sz="1100">
                  <a:solidFill>
                    <a:srgbClr val="000000"/>
                  </a:solidFill>
                </a:rPr>
                <a:t> Fully competent engineer by </a:t>
              </a:r>
            </a:p>
            <a:p>
              <a:r>
                <a:rPr lang="en-US" sz="1100">
                  <a:solidFill>
                    <a:srgbClr val="000000"/>
                  </a:solidFill>
                </a:rPr>
                <a:t>  demonstrated proficiency, (e.g. </a:t>
              </a:r>
            </a:p>
            <a:p>
              <a:r>
                <a:rPr lang="en-US" sz="1100">
                  <a:solidFill>
                    <a:srgbClr val="000000"/>
                  </a:solidFill>
                </a:rPr>
                <a:t>  Achievement of PE license)</a:t>
              </a:r>
            </a:p>
            <a:p>
              <a:endParaRPr lang="en-US" sz="1100">
                <a:solidFill>
                  <a:srgbClr val="000000"/>
                </a:solidFill>
              </a:endParaRPr>
            </a:p>
            <a:p>
              <a:r>
                <a:rPr lang="en-US" sz="1100">
                  <a:solidFill>
                    <a:srgbClr val="000000"/>
                  </a:solidFill>
                </a:rPr>
                <a:t> Minimum 4 years of experience      </a:t>
              </a:r>
              <a:endParaRPr lang="en-US" b="1"/>
            </a:p>
          </p:txBody>
        </p:sp>
        <p:sp>
          <p:nvSpPr>
            <p:cNvPr id="25621" name="Rectangle 19"/>
            <p:cNvSpPr>
              <a:spLocks noChangeArrowheads="1"/>
            </p:cNvSpPr>
            <p:nvPr/>
          </p:nvSpPr>
          <p:spPr bwMode="auto">
            <a:xfrm>
              <a:off x="10772" y="13942"/>
              <a:ext cx="867" cy="245"/>
            </a:xfrm>
            <a:prstGeom prst="rect">
              <a:avLst/>
            </a:prstGeom>
            <a:noFill/>
            <a:ln w="9525">
              <a:noFill/>
              <a:miter lim="800000"/>
              <a:headEnd/>
              <a:tailEnd/>
            </a:ln>
          </p:spPr>
          <p:txBody>
            <a:bodyPr lIns="86868" tIns="42672" rIns="86868" bIns="42672">
              <a:spAutoFit/>
            </a:bodyPr>
            <a:lstStyle/>
            <a:p>
              <a:r>
                <a:rPr lang="en-US" sz="1300">
                  <a:solidFill>
                    <a:srgbClr val="000000"/>
                  </a:solidFill>
                </a:rPr>
                <a:t>11/27/02</a:t>
              </a:r>
              <a:endParaRPr lang="en-US" b="1"/>
            </a:p>
          </p:txBody>
        </p:sp>
        <p:sp>
          <p:nvSpPr>
            <p:cNvPr id="25622" name="Rectangle 20"/>
            <p:cNvSpPr>
              <a:spLocks noChangeArrowheads="1"/>
            </p:cNvSpPr>
            <p:nvPr/>
          </p:nvSpPr>
          <p:spPr bwMode="auto">
            <a:xfrm>
              <a:off x="8114" y="9791"/>
              <a:ext cx="1753" cy="220"/>
            </a:xfrm>
            <a:prstGeom prst="rect">
              <a:avLst/>
            </a:prstGeom>
            <a:noFill/>
            <a:ln w="9525">
              <a:noFill/>
              <a:miter lim="800000"/>
              <a:headEnd/>
              <a:tailEnd/>
            </a:ln>
          </p:spPr>
          <p:txBody>
            <a:bodyPr lIns="86868" tIns="42672" rIns="86868" bIns="42672">
              <a:spAutoFit/>
            </a:bodyPr>
            <a:lstStyle/>
            <a:p>
              <a:r>
                <a:rPr lang="en-US" sz="1100" b="1" u="sng">
                  <a:solidFill>
                    <a:srgbClr val="000000"/>
                  </a:solidFill>
                </a:rPr>
                <a:t>Phase III (18-24 Months)</a:t>
              </a:r>
              <a:endParaRPr lang="en-US" b="1"/>
            </a:p>
          </p:txBody>
        </p:sp>
        <p:sp>
          <p:nvSpPr>
            <p:cNvPr id="25623" name="Line 21"/>
            <p:cNvSpPr>
              <a:spLocks noChangeShapeType="1"/>
            </p:cNvSpPr>
            <p:nvPr/>
          </p:nvSpPr>
          <p:spPr bwMode="auto">
            <a:xfrm>
              <a:off x="8115" y="9794"/>
              <a:ext cx="0" cy="2814"/>
            </a:xfrm>
            <a:prstGeom prst="line">
              <a:avLst/>
            </a:prstGeom>
            <a:noFill/>
            <a:ln w="12700">
              <a:solidFill>
                <a:srgbClr val="000000"/>
              </a:solidFill>
              <a:prstDash val="dash"/>
              <a:round/>
              <a:headEnd type="none" w="sm" len="sm"/>
              <a:tailEnd type="none" w="sm" len="sm"/>
            </a:ln>
          </p:spPr>
          <p:txBody>
            <a:bodyPr/>
            <a:lstStyle/>
            <a:p>
              <a:endParaRPr lang="en-US"/>
            </a:p>
          </p:txBody>
        </p:sp>
        <p:sp>
          <p:nvSpPr>
            <p:cNvPr id="25624" name="Rectangle 22"/>
            <p:cNvSpPr>
              <a:spLocks noChangeArrowheads="1"/>
            </p:cNvSpPr>
            <p:nvPr/>
          </p:nvSpPr>
          <p:spPr bwMode="auto">
            <a:xfrm>
              <a:off x="8125" y="10004"/>
              <a:ext cx="1677" cy="2544"/>
            </a:xfrm>
            <a:prstGeom prst="rect">
              <a:avLst/>
            </a:prstGeom>
            <a:noFill/>
            <a:ln w="9525">
              <a:noFill/>
              <a:miter lim="800000"/>
              <a:headEnd/>
              <a:tailEnd/>
            </a:ln>
          </p:spPr>
          <p:txBody>
            <a:bodyPr lIns="86868" tIns="42672" rIns="86868" bIns="42672">
              <a:spAutoFit/>
            </a:bodyPr>
            <a:lstStyle/>
            <a:p>
              <a:pPr algn="ctr"/>
              <a:r>
                <a:rPr lang="en-US" sz="1100" b="1">
                  <a:solidFill>
                    <a:srgbClr val="000000"/>
                  </a:solidFill>
                </a:rPr>
                <a:t>ADVANCED POSITION        SPECIFIC QUALIFICATIONS AND DEMONSTRATED PROFICIENCY</a:t>
              </a:r>
            </a:p>
            <a:p>
              <a:endParaRPr lang="en-US" sz="1100" b="1">
                <a:solidFill>
                  <a:srgbClr val="000000"/>
                </a:solidFill>
              </a:endParaRPr>
            </a:p>
            <a:p>
              <a:r>
                <a:rPr lang="en-US" sz="1100">
                  <a:solidFill>
                    <a:srgbClr val="000000"/>
                  </a:solidFill>
                </a:rPr>
                <a:t>e.g. Advanced Regulatory          Projects</a:t>
              </a:r>
            </a:p>
            <a:p>
              <a:r>
                <a:rPr lang="en-US" sz="1100">
                  <a:solidFill>
                    <a:srgbClr val="000000"/>
                  </a:solidFill>
                </a:rPr>
                <a:t>Systems Analysis</a:t>
              </a:r>
            </a:p>
            <a:p>
              <a:r>
                <a:rPr lang="en-US" sz="1100">
                  <a:solidFill>
                    <a:srgbClr val="000000"/>
                  </a:solidFill>
                </a:rPr>
                <a:t>Advanced Qualification Cards</a:t>
              </a:r>
            </a:p>
            <a:p>
              <a:r>
                <a:rPr lang="en-US" sz="1100">
                  <a:solidFill>
                    <a:srgbClr val="000000"/>
                  </a:solidFill>
                </a:rPr>
                <a:t>In-depth On-the-Job Training</a:t>
              </a:r>
            </a:p>
            <a:p>
              <a:r>
                <a:rPr lang="en-US" sz="1100">
                  <a:solidFill>
                    <a:srgbClr val="000000"/>
                  </a:solidFill>
                </a:rPr>
                <a:t>Developmental Work      Assignments</a:t>
              </a:r>
            </a:p>
            <a:p>
              <a:endParaRPr lang="en-US" sz="1100">
                <a:solidFill>
                  <a:srgbClr val="000000"/>
                </a:solidFill>
              </a:endParaRPr>
            </a:p>
            <a:p>
              <a:r>
                <a:rPr lang="en-US" sz="1100">
                  <a:solidFill>
                    <a:srgbClr val="000000"/>
                  </a:solidFill>
                </a:rPr>
                <a:t>        </a:t>
              </a:r>
              <a:endParaRPr lang="en-US" b="1"/>
            </a:p>
          </p:txBody>
        </p:sp>
        <p:sp>
          <p:nvSpPr>
            <p:cNvPr id="25625" name="Line 23"/>
            <p:cNvSpPr>
              <a:spLocks noChangeShapeType="1"/>
            </p:cNvSpPr>
            <p:nvPr/>
          </p:nvSpPr>
          <p:spPr bwMode="auto">
            <a:xfrm>
              <a:off x="4353" y="12608"/>
              <a:ext cx="7330" cy="0"/>
            </a:xfrm>
            <a:prstGeom prst="line">
              <a:avLst/>
            </a:prstGeom>
            <a:noFill/>
            <a:ln w="25400">
              <a:solidFill>
                <a:srgbClr val="000000"/>
              </a:solidFill>
              <a:round/>
              <a:headEnd type="none" w="sm" len="sm"/>
              <a:tailEnd type="stealth" w="med" len="lg"/>
            </a:ln>
          </p:spPr>
          <p:txBody>
            <a:bodyPr/>
            <a:lstStyle/>
            <a:p>
              <a:endParaRPr lang="en-US"/>
            </a:p>
          </p:txBody>
        </p:sp>
        <p:sp>
          <p:nvSpPr>
            <p:cNvPr id="25626" name="Rectangle 24"/>
            <p:cNvSpPr>
              <a:spLocks noChangeArrowheads="1"/>
            </p:cNvSpPr>
            <p:nvPr/>
          </p:nvSpPr>
          <p:spPr bwMode="auto">
            <a:xfrm>
              <a:off x="4357" y="12623"/>
              <a:ext cx="1293" cy="804"/>
            </a:xfrm>
            <a:prstGeom prst="rect">
              <a:avLst/>
            </a:prstGeom>
            <a:noFill/>
            <a:ln w="9525">
              <a:noFill/>
              <a:miter lim="800000"/>
              <a:headEnd/>
              <a:tailEnd/>
            </a:ln>
          </p:spPr>
          <p:txBody>
            <a:bodyPr lIns="88392" tIns="44196" rIns="88392" bIns="44196">
              <a:spAutoFit/>
            </a:bodyPr>
            <a:lstStyle/>
            <a:p>
              <a:r>
                <a:rPr lang="en-US" sz="1100" i="1">
                  <a:solidFill>
                    <a:srgbClr val="000000"/>
                  </a:solidFill>
                </a:rPr>
                <a:t>PHASE 1</a:t>
              </a:r>
            </a:p>
            <a:p>
              <a:r>
                <a:rPr lang="en-US" sz="1100" i="1">
                  <a:solidFill>
                    <a:srgbClr val="000000"/>
                  </a:solidFill>
                </a:rPr>
                <a:t>A - LEVEL Entry Rate</a:t>
              </a:r>
            </a:p>
            <a:p>
              <a:r>
                <a:rPr lang="en-US" sz="1100" i="1">
                  <a:solidFill>
                    <a:srgbClr val="000000"/>
                  </a:solidFill>
                </a:rPr>
                <a:t>80 - 100%</a:t>
              </a:r>
            </a:p>
            <a:p>
              <a:r>
                <a:rPr lang="en-US" sz="1100" i="1">
                  <a:solidFill>
                    <a:srgbClr val="000000"/>
                  </a:solidFill>
                </a:rPr>
                <a:t>min - max</a:t>
              </a:r>
              <a:endParaRPr lang="en-US" b="1"/>
            </a:p>
          </p:txBody>
        </p:sp>
        <p:sp>
          <p:nvSpPr>
            <p:cNvPr id="25627" name="Rectangle 25"/>
            <p:cNvSpPr>
              <a:spLocks noChangeArrowheads="1"/>
            </p:cNvSpPr>
            <p:nvPr/>
          </p:nvSpPr>
          <p:spPr bwMode="auto">
            <a:xfrm>
              <a:off x="6191" y="12623"/>
              <a:ext cx="706" cy="658"/>
            </a:xfrm>
            <a:prstGeom prst="rect">
              <a:avLst/>
            </a:prstGeom>
            <a:noFill/>
            <a:ln w="9525">
              <a:noFill/>
              <a:miter lim="800000"/>
              <a:headEnd/>
              <a:tailEnd/>
            </a:ln>
          </p:spPr>
          <p:txBody>
            <a:bodyPr wrap="none" lIns="88392" tIns="44196" rIns="88392" bIns="44196">
              <a:spAutoFit/>
            </a:bodyPr>
            <a:lstStyle/>
            <a:p>
              <a:pPr algn="ctr"/>
              <a:r>
                <a:rPr lang="en-US" sz="1100" i="1">
                  <a:solidFill>
                    <a:srgbClr val="000000"/>
                  </a:solidFill>
                </a:rPr>
                <a:t>*PHASE 2</a:t>
              </a:r>
            </a:p>
            <a:p>
              <a:pPr algn="ctr"/>
              <a:r>
                <a:rPr lang="en-US" sz="1100" i="1">
                  <a:solidFill>
                    <a:srgbClr val="000000"/>
                  </a:solidFill>
                </a:rPr>
                <a:t>A-LEVEL</a:t>
              </a:r>
            </a:p>
            <a:p>
              <a:pPr algn="ctr"/>
              <a:r>
                <a:rPr lang="en-US" sz="1100" i="1">
                  <a:solidFill>
                    <a:srgbClr val="000000"/>
                  </a:solidFill>
                </a:rPr>
                <a:t>95 -110%</a:t>
              </a:r>
            </a:p>
            <a:p>
              <a:pPr algn="ctr"/>
              <a:r>
                <a:rPr lang="en-US" sz="1100" i="1">
                  <a:solidFill>
                    <a:srgbClr val="000000"/>
                  </a:solidFill>
                </a:rPr>
                <a:t>min - max</a:t>
              </a:r>
              <a:endParaRPr lang="en-US" b="1"/>
            </a:p>
          </p:txBody>
        </p:sp>
        <p:sp>
          <p:nvSpPr>
            <p:cNvPr id="25628" name="Rectangle 26"/>
            <p:cNvSpPr>
              <a:spLocks noChangeArrowheads="1"/>
            </p:cNvSpPr>
            <p:nvPr/>
          </p:nvSpPr>
          <p:spPr bwMode="auto">
            <a:xfrm>
              <a:off x="7589" y="12623"/>
              <a:ext cx="1052" cy="658"/>
            </a:xfrm>
            <a:prstGeom prst="rect">
              <a:avLst/>
            </a:prstGeom>
            <a:noFill/>
            <a:ln w="9525">
              <a:noFill/>
              <a:miter lim="800000"/>
              <a:headEnd/>
              <a:tailEnd/>
            </a:ln>
          </p:spPr>
          <p:txBody>
            <a:bodyPr lIns="88392" tIns="44196" rIns="88392" bIns="44196">
              <a:spAutoFit/>
            </a:bodyPr>
            <a:lstStyle/>
            <a:p>
              <a:pPr algn="ctr"/>
              <a:r>
                <a:rPr lang="en-US" sz="1100" i="1">
                  <a:solidFill>
                    <a:srgbClr val="000000"/>
                  </a:solidFill>
                </a:rPr>
                <a:t>*PHASE 3</a:t>
              </a:r>
            </a:p>
            <a:p>
              <a:pPr algn="ctr"/>
              <a:r>
                <a:rPr lang="en-US" sz="1100" i="1">
                  <a:solidFill>
                    <a:srgbClr val="000000"/>
                  </a:solidFill>
                </a:rPr>
                <a:t>A-LEVEL</a:t>
              </a:r>
            </a:p>
            <a:p>
              <a:pPr algn="ctr"/>
              <a:r>
                <a:rPr lang="en-US" sz="1100" i="1">
                  <a:solidFill>
                    <a:srgbClr val="000000"/>
                  </a:solidFill>
                </a:rPr>
                <a:t>100 -120%</a:t>
              </a:r>
            </a:p>
            <a:p>
              <a:pPr algn="ctr"/>
              <a:r>
                <a:rPr lang="en-US" sz="1100" i="1">
                  <a:solidFill>
                    <a:srgbClr val="000000"/>
                  </a:solidFill>
                </a:rPr>
                <a:t>min - max</a:t>
              </a:r>
              <a:endParaRPr lang="en-US" b="1"/>
            </a:p>
          </p:txBody>
        </p:sp>
        <p:sp>
          <p:nvSpPr>
            <p:cNvPr id="25629" name="Rectangle 27"/>
            <p:cNvSpPr>
              <a:spLocks noChangeArrowheads="1"/>
            </p:cNvSpPr>
            <p:nvPr/>
          </p:nvSpPr>
          <p:spPr bwMode="auto">
            <a:xfrm>
              <a:off x="8960" y="12623"/>
              <a:ext cx="1685" cy="658"/>
            </a:xfrm>
            <a:prstGeom prst="rect">
              <a:avLst/>
            </a:prstGeom>
            <a:noFill/>
            <a:ln w="9525">
              <a:noFill/>
              <a:miter lim="800000"/>
              <a:headEnd/>
              <a:tailEnd/>
            </a:ln>
          </p:spPr>
          <p:txBody>
            <a:bodyPr lIns="88392" tIns="44196" rIns="88392" bIns="44196">
              <a:spAutoFit/>
            </a:bodyPr>
            <a:lstStyle/>
            <a:p>
              <a:pPr algn="ctr"/>
              <a:r>
                <a:rPr lang="en-US" sz="1100" i="1">
                  <a:solidFill>
                    <a:srgbClr val="000000"/>
                  </a:solidFill>
                </a:rPr>
                <a:t>*Reclassify to  Engineer</a:t>
              </a:r>
            </a:p>
            <a:p>
              <a:pPr algn="ctr"/>
              <a:r>
                <a:rPr lang="en-US" sz="1100" i="1">
                  <a:solidFill>
                    <a:srgbClr val="000000"/>
                  </a:solidFill>
                </a:rPr>
                <a:t>B-LEVEL</a:t>
              </a:r>
            </a:p>
            <a:p>
              <a:pPr algn="ctr"/>
              <a:r>
                <a:rPr lang="en-US" sz="1100" i="1">
                  <a:solidFill>
                    <a:srgbClr val="000000"/>
                  </a:solidFill>
                </a:rPr>
                <a:t>80-100%</a:t>
              </a:r>
            </a:p>
            <a:p>
              <a:pPr algn="ctr"/>
              <a:r>
                <a:rPr lang="en-US" sz="1100" i="1">
                  <a:solidFill>
                    <a:srgbClr val="000000"/>
                  </a:solidFill>
                </a:rPr>
                <a:t>min - max</a:t>
              </a:r>
              <a:endParaRPr lang="en-US" b="1"/>
            </a:p>
          </p:txBody>
        </p:sp>
        <p:sp>
          <p:nvSpPr>
            <p:cNvPr id="25630" name="Line 28"/>
            <p:cNvSpPr>
              <a:spLocks noChangeShapeType="1"/>
            </p:cNvSpPr>
            <p:nvPr/>
          </p:nvSpPr>
          <p:spPr bwMode="auto">
            <a:xfrm>
              <a:off x="4477" y="13328"/>
              <a:ext cx="7395" cy="1"/>
            </a:xfrm>
            <a:prstGeom prst="line">
              <a:avLst/>
            </a:prstGeom>
            <a:noFill/>
            <a:ln w="25400">
              <a:solidFill>
                <a:srgbClr val="000000"/>
              </a:solidFill>
              <a:round/>
              <a:headEnd type="none" w="sm" len="sm"/>
              <a:tailEnd type="stealth" w="med" len="lg"/>
            </a:ln>
          </p:spPr>
          <p:txBody>
            <a:bodyPr/>
            <a:lstStyle/>
            <a:p>
              <a:endParaRPr lang="en-US"/>
            </a:p>
          </p:txBody>
        </p:sp>
        <p:sp>
          <p:nvSpPr>
            <p:cNvPr id="25631" name="Rectangle 29"/>
            <p:cNvSpPr>
              <a:spLocks noChangeArrowheads="1"/>
            </p:cNvSpPr>
            <p:nvPr/>
          </p:nvSpPr>
          <p:spPr bwMode="auto">
            <a:xfrm rot="-5400000">
              <a:off x="6117" y="12112"/>
              <a:ext cx="550" cy="233"/>
            </a:xfrm>
            <a:prstGeom prst="rect">
              <a:avLst/>
            </a:prstGeom>
            <a:noFill/>
            <a:ln w="9525">
              <a:noFill/>
              <a:miter lim="800000"/>
              <a:headEnd/>
              <a:tailEnd/>
            </a:ln>
          </p:spPr>
          <p:txBody>
            <a:bodyPr lIns="88392" tIns="44196" rIns="88392" bIns="44196">
              <a:spAutoFit/>
            </a:bodyPr>
            <a:lstStyle/>
            <a:p>
              <a:r>
                <a:rPr lang="en-US" sz="1200" i="1">
                  <a:solidFill>
                    <a:srgbClr val="000000"/>
                  </a:solidFill>
                </a:rPr>
                <a:t>OPA</a:t>
              </a:r>
              <a:endParaRPr lang="en-US" b="1"/>
            </a:p>
          </p:txBody>
        </p:sp>
        <p:sp>
          <p:nvSpPr>
            <p:cNvPr id="25632" name="Rectangle 30"/>
            <p:cNvSpPr>
              <a:spLocks noChangeArrowheads="1"/>
            </p:cNvSpPr>
            <p:nvPr/>
          </p:nvSpPr>
          <p:spPr bwMode="auto">
            <a:xfrm rot="-5400000">
              <a:off x="7740" y="12106"/>
              <a:ext cx="554" cy="232"/>
            </a:xfrm>
            <a:prstGeom prst="rect">
              <a:avLst/>
            </a:prstGeom>
            <a:noFill/>
            <a:ln w="9525">
              <a:noFill/>
              <a:miter lim="800000"/>
              <a:headEnd/>
              <a:tailEnd/>
            </a:ln>
          </p:spPr>
          <p:txBody>
            <a:bodyPr lIns="88392" tIns="44196" rIns="88392" bIns="44196">
              <a:spAutoFit/>
            </a:bodyPr>
            <a:lstStyle/>
            <a:p>
              <a:r>
                <a:rPr lang="en-US" sz="1200" i="1">
                  <a:solidFill>
                    <a:srgbClr val="000000"/>
                  </a:solidFill>
                </a:rPr>
                <a:t>OPA</a:t>
              </a:r>
              <a:endParaRPr lang="en-US" b="1"/>
            </a:p>
          </p:txBody>
        </p:sp>
        <p:sp>
          <p:nvSpPr>
            <p:cNvPr id="25633" name="Rectangle 31"/>
            <p:cNvSpPr>
              <a:spLocks noChangeArrowheads="1"/>
            </p:cNvSpPr>
            <p:nvPr/>
          </p:nvSpPr>
          <p:spPr bwMode="auto">
            <a:xfrm rot="-5400000">
              <a:off x="9382" y="12046"/>
              <a:ext cx="1077" cy="232"/>
            </a:xfrm>
            <a:prstGeom prst="rect">
              <a:avLst/>
            </a:prstGeom>
            <a:noFill/>
            <a:ln w="9525">
              <a:noFill/>
              <a:miter lim="800000"/>
              <a:headEnd/>
              <a:tailEnd/>
            </a:ln>
          </p:spPr>
          <p:txBody>
            <a:bodyPr lIns="88392" tIns="44196" rIns="88392" bIns="44196">
              <a:spAutoFit/>
            </a:bodyPr>
            <a:lstStyle/>
            <a:p>
              <a:r>
                <a:rPr lang="en-US" sz="1200" i="1">
                  <a:solidFill>
                    <a:srgbClr val="000000"/>
                  </a:solidFill>
                </a:rPr>
                <a:t>    RECLASS</a:t>
              </a:r>
              <a:endParaRPr lang="en-US" b="1"/>
            </a:p>
          </p:txBody>
        </p:sp>
        <p:sp>
          <p:nvSpPr>
            <p:cNvPr id="25634" name="Text Box 32"/>
            <p:cNvSpPr txBox="1">
              <a:spLocks noChangeArrowheads="1"/>
            </p:cNvSpPr>
            <p:nvPr/>
          </p:nvSpPr>
          <p:spPr bwMode="auto">
            <a:xfrm>
              <a:off x="10580" y="8681"/>
              <a:ext cx="1103" cy="248"/>
            </a:xfrm>
            <a:prstGeom prst="rect">
              <a:avLst/>
            </a:prstGeom>
            <a:noFill/>
            <a:ln w="12700">
              <a:noFill/>
              <a:miter lim="800000"/>
              <a:headEnd type="none" w="sm" len="sm"/>
              <a:tailEnd type="none" w="sm" len="sm"/>
            </a:ln>
          </p:spPr>
          <p:txBody>
            <a:bodyPr lIns="87782" tIns="43891" rIns="87782" bIns="43891">
              <a:spAutoFit/>
            </a:bodyPr>
            <a:lstStyle/>
            <a:p>
              <a:r>
                <a:rPr lang="en-US" sz="1300" b="1" i="1" u="sng">
                  <a:solidFill>
                    <a:srgbClr val="000000"/>
                  </a:solidFill>
                </a:rPr>
                <a:t>Appendix A</a:t>
              </a:r>
              <a:endParaRPr lang="en-US" b="1"/>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42" name="Straight Connector 41"/>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7410" name="Freeform 2"/>
          <p:cNvSpPr>
            <a:spLocks/>
          </p:cNvSpPr>
          <p:nvPr/>
        </p:nvSpPr>
        <p:spPr bwMode="auto">
          <a:xfrm>
            <a:off x="2278063" y="2787650"/>
            <a:ext cx="1587" cy="1077913"/>
          </a:xfrm>
          <a:custGeom>
            <a:avLst/>
            <a:gdLst>
              <a:gd name="T0" fmla="*/ 0 w 1587"/>
              <a:gd name="T1" fmla="*/ 0 h 679"/>
              <a:gd name="T2" fmla="*/ 0 w 1587"/>
              <a:gd name="T3" fmla="*/ 2147483647 h 679"/>
              <a:gd name="T4" fmla="*/ 0 w 1587"/>
              <a:gd name="T5" fmla="*/ 2147483647 h 679"/>
              <a:gd name="T6" fmla="*/ 0 w 1587"/>
              <a:gd name="T7" fmla="*/ 2147483647 h 679"/>
              <a:gd name="T8" fmla="*/ 0 w 1587"/>
              <a:gd name="T9" fmla="*/ 0 h 679"/>
              <a:gd name="T10" fmla="*/ 0 60000 65536"/>
              <a:gd name="T11" fmla="*/ 0 60000 65536"/>
              <a:gd name="T12" fmla="*/ 0 60000 65536"/>
              <a:gd name="T13" fmla="*/ 0 60000 65536"/>
              <a:gd name="T14" fmla="*/ 0 60000 65536"/>
              <a:gd name="T15" fmla="*/ 0 w 1587"/>
              <a:gd name="T16" fmla="*/ 0 h 679"/>
              <a:gd name="T17" fmla="*/ 1587 w 1587"/>
              <a:gd name="T18" fmla="*/ 679 h 679"/>
            </a:gdLst>
            <a:ahLst/>
            <a:cxnLst>
              <a:cxn ang="T10">
                <a:pos x="T0" y="T1"/>
              </a:cxn>
              <a:cxn ang="T11">
                <a:pos x="T2" y="T3"/>
              </a:cxn>
              <a:cxn ang="T12">
                <a:pos x="T4" y="T5"/>
              </a:cxn>
              <a:cxn ang="T13">
                <a:pos x="T6" y="T7"/>
              </a:cxn>
              <a:cxn ang="T14">
                <a:pos x="T8" y="T9"/>
              </a:cxn>
            </a:cxnLst>
            <a:rect l="T15" t="T16" r="T17" b="T18"/>
            <a:pathLst>
              <a:path w="1587" h="679">
                <a:moveTo>
                  <a:pt x="0" y="0"/>
                </a:moveTo>
                <a:lnTo>
                  <a:pt x="0" y="116"/>
                </a:lnTo>
                <a:lnTo>
                  <a:pt x="0" y="679"/>
                </a:lnTo>
                <a:lnTo>
                  <a:pt x="0" y="567"/>
                </a:lnTo>
                <a:lnTo>
                  <a:pt x="0" y="0"/>
                </a:lnTo>
                <a:close/>
              </a:path>
            </a:pathLst>
          </a:custGeom>
          <a:solidFill>
            <a:srgbClr val="FFFF7F"/>
          </a:solidFill>
          <a:ln w="9525">
            <a:noFill/>
            <a:round/>
            <a:headEnd/>
            <a:tailEnd/>
          </a:ln>
        </p:spPr>
        <p:txBody>
          <a:bodyPr/>
          <a:lstStyle/>
          <a:p>
            <a:endParaRPr lang="en-US" sz="1800" dirty="0"/>
          </a:p>
        </p:txBody>
      </p:sp>
      <p:cxnSp>
        <p:nvCxnSpPr>
          <p:cNvPr id="22" name="Straight Connector 21"/>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7411" name="Freeform 3"/>
          <p:cNvSpPr>
            <a:spLocks/>
          </p:cNvSpPr>
          <p:nvPr/>
        </p:nvSpPr>
        <p:spPr bwMode="auto">
          <a:xfrm>
            <a:off x="2278063" y="2787650"/>
            <a:ext cx="1587" cy="1077913"/>
          </a:xfrm>
          <a:custGeom>
            <a:avLst/>
            <a:gdLst>
              <a:gd name="T0" fmla="*/ 0 w 1587"/>
              <a:gd name="T1" fmla="*/ 0 h 679"/>
              <a:gd name="T2" fmla="*/ 0 w 1587"/>
              <a:gd name="T3" fmla="*/ 2147483647 h 679"/>
              <a:gd name="T4" fmla="*/ 0 w 1587"/>
              <a:gd name="T5" fmla="*/ 2147483647 h 679"/>
              <a:gd name="T6" fmla="*/ 0 w 1587"/>
              <a:gd name="T7" fmla="*/ 2147483647 h 679"/>
              <a:gd name="T8" fmla="*/ 0 w 1587"/>
              <a:gd name="T9" fmla="*/ 0 h 679"/>
              <a:gd name="T10" fmla="*/ 0 60000 65536"/>
              <a:gd name="T11" fmla="*/ 0 60000 65536"/>
              <a:gd name="T12" fmla="*/ 0 60000 65536"/>
              <a:gd name="T13" fmla="*/ 0 60000 65536"/>
              <a:gd name="T14" fmla="*/ 0 60000 65536"/>
              <a:gd name="T15" fmla="*/ 0 w 1587"/>
              <a:gd name="T16" fmla="*/ 0 h 679"/>
              <a:gd name="T17" fmla="*/ 1587 w 1587"/>
              <a:gd name="T18" fmla="*/ 679 h 679"/>
            </a:gdLst>
            <a:ahLst/>
            <a:cxnLst>
              <a:cxn ang="T10">
                <a:pos x="T0" y="T1"/>
              </a:cxn>
              <a:cxn ang="T11">
                <a:pos x="T2" y="T3"/>
              </a:cxn>
              <a:cxn ang="T12">
                <a:pos x="T4" y="T5"/>
              </a:cxn>
              <a:cxn ang="T13">
                <a:pos x="T6" y="T7"/>
              </a:cxn>
              <a:cxn ang="T14">
                <a:pos x="T8" y="T9"/>
              </a:cxn>
            </a:cxnLst>
            <a:rect l="T15" t="T16" r="T17" b="T18"/>
            <a:pathLst>
              <a:path w="1587" h="679">
                <a:moveTo>
                  <a:pt x="0" y="0"/>
                </a:moveTo>
                <a:lnTo>
                  <a:pt x="0" y="116"/>
                </a:lnTo>
                <a:lnTo>
                  <a:pt x="0" y="679"/>
                </a:lnTo>
                <a:lnTo>
                  <a:pt x="0" y="567"/>
                </a:lnTo>
                <a:lnTo>
                  <a:pt x="0" y="0"/>
                </a:lnTo>
                <a:close/>
              </a:path>
            </a:pathLst>
          </a:custGeom>
          <a:solidFill>
            <a:srgbClr val="00D468"/>
          </a:solidFill>
          <a:ln w="9525">
            <a:noFill/>
            <a:round/>
            <a:headEnd/>
            <a:tailEnd/>
          </a:ln>
        </p:spPr>
        <p:txBody>
          <a:bodyPr/>
          <a:lstStyle/>
          <a:p>
            <a:endParaRPr lang="en-US" sz="1800" dirty="0"/>
          </a:p>
        </p:txBody>
      </p:sp>
      <p:cxnSp>
        <p:nvCxnSpPr>
          <p:cNvPr id="23" name="Straight Connector 22"/>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7412" name="Text Box 11"/>
          <p:cNvSpPr txBox="1">
            <a:spLocks noChangeArrowheads="1"/>
          </p:cNvSpPr>
          <p:nvPr/>
        </p:nvSpPr>
        <p:spPr bwMode="auto">
          <a:xfrm>
            <a:off x="4171950" y="1820863"/>
            <a:ext cx="1222375" cy="581025"/>
          </a:xfrm>
          <a:prstGeom prst="rect">
            <a:avLst/>
          </a:prstGeom>
          <a:noFill/>
          <a:ln w="9525">
            <a:noFill/>
            <a:miter lim="800000"/>
            <a:headEnd/>
            <a:tailEnd/>
          </a:ln>
        </p:spPr>
        <p:txBody>
          <a:bodyPr>
            <a:spAutoFit/>
          </a:bodyPr>
          <a:lstStyle/>
          <a:p>
            <a:r>
              <a:rPr lang="en-US" sz="1600" b="1" dirty="0">
                <a:latin typeface="Calibri" charset="0"/>
              </a:rPr>
              <a:t>Fossil Plants</a:t>
            </a:r>
          </a:p>
        </p:txBody>
      </p:sp>
      <p:cxnSp>
        <p:nvCxnSpPr>
          <p:cNvPr id="24" name="Straight Connector 23"/>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7413" name="Text Box 12"/>
          <p:cNvSpPr txBox="1">
            <a:spLocks noChangeArrowheads="1"/>
          </p:cNvSpPr>
          <p:nvPr/>
        </p:nvSpPr>
        <p:spPr bwMode="auto">
          <a:xfrm>
            <a:off x="5770563" y="1809750"/>
            <a:ext cx="1370012" cy="581025"/>
          </a:xfrm>
          <a:prstGeom prst="rect">
            <a:avLst/>
          </a:prstGeom>
          <a:noFill/>
          <a:ln w="9525">
            <a:noFill/>
            <a:miter lim="800000"/>
            <a:headEnd/>
            <a:tailEnd/>
          </a:ln>
        </p:spPr>
        <p:txBody>
          <a:bodyPr>
            <a:spAutoFit/>
          </a:bodyPr>
          <a:lstStyle/>
          <a:p>
            <a:r>
              <a:rPr lang="en-US" sz="1600" b="1" dirty="0">
                <a:latin typeface="Calibri" charset="0"/>
              </a:rPr>
              <a:t>Combustion</a:t>
            </a:r>
          </a:p>
          <a:p>
            <a:r>
              <a:rPr lang="en-US" sz="1600" b="1" dirty="0">
                <a:latin typeface="Calibri" charset="0"/>
              </a:rPr>
              <a:t>Turbines</a:t>
            </a:r>
          </a:p>
        </p:txBody>
      </p:sp>
      <p:cxnSp>
        <p:nvCxnSpPr>
          <p:cNvPr id="25" name="Straight Connector 24"/>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7414" name="Text Box 13"/>
          <p:cNvSpPr txBox="1">
            <a:spLocks noChangeArrowheads="1"/>
          </p:cNvSpPr>
          <p:nvPr/>
        </p:nvSpPr>
        <p:spPr bwMode="auto">
          <a:xfrm>
            <a:off x="7575550" y="1808163"/>
            <a:ext cx="1082675" cy="581025"/>
          </a:xfrm>
          <a:prstGeom prst="rect">
            <a:avLst/>
          </a:prstGeom>
          <a:noFill/>
          <a:ln w="9525">
            <a:noFill/>
            <a:miter lim="800000"/>
            <a:headEnd/>
            <a:tailEnd/>
          </a:ln>
        </p:spPr>
        <p:txBody>
          <a:bodyPr>
            <a:spAutoFit/>
          </a:bodyPr>
          <a:lstStyle/>
          <a:p>
            <a:r>
              <a:rPr lang="en-US" sz="1600" b="1" dirty="0">
                <a:latin typeface="Calibri" charset="0"/>
              </a:rPr>
              <a:t>Nuclear</a:t>
            </a:r>
          </a:p>
          <a:p>
            <a:r>
              <a:rPr lang="en-US" sz="1600" b="1" dirty="0">
                <a:solidFill>
                  <a:schemeClr val="bg1"/>
                </a:solidFill>
                <a:latin typeface="Calibri" charset="0"/>
              </a:rPr>
              <a:t> </a:t>
            </a:r>
            <a:r>
              <a:rPr lang="en-US" sz="1600" b="1" dirty="0">
                <a:latin typeface="Calibri" charset="0"/>
              </a:rPr>
              <a:t>Plants</a:t>
            </a:r>
          </a:p>
        </p:txBody>
      </p:sp>
      <p:cxnSp>
        <p:nvCxnSpPr>
          <p:cNvPr id="26" name="Straight Connector 25"/>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7415" name="Text Box 14"/>
          <p:cNvSpPr txBox="1">
            <a:spLocks noChangeArrowheads="1"/>
          </p:cNvSpPr>
          <p:nvPr/>
        </p:nvSpPr>
        <p:spPr bwMode="auto">
          <a:xfrm>
            <a:off x="3990975" y="4068763"/>
            <a:ext cx="1539875" cy="581025"/>
          </a:xfrm>
          <a:prstGeom prst="rect">
            <a:avLst/>
          </a:prstGeom>
          <a:noFill/>
          <a:ln w="9525">
            <a:noFill/>
            <a:miter lim="800000"/>
            <a:headEnd/>
            <a:tailEnd/>
          </a:ln>
        </p:spPr>
        <p:txBody>
          <a:bodyPr wrap="none">
            <a:spAutoFit/>
          </a:bodyPr>
          <a:lstStyle/>
          <a:p>
            <a:r>
              <a:rPr lang="en-US" sz="1600" b="1" dirty="0">
                <a:latin typeface="Calibri" charset="0"/>
              </a:rPr>
              <a:t>Hydroelectric </a:t>
            </a:r>
          </a:p>
          <a:p>
            <a:r>
              <a:rPr lang="en-US" sz="1600" b="1" dirty="0">
                <a:latin typeface="Calibri" charset="0"/>
              </a:rPr>
              <a:t>Dams</a:t>
            </a:r>
          </a:p>
        </p:txBody>
      </p:sp>
      <p:cxnSp>
        <p:nvCxnSpPr>
          <p:cNvPr id="27" name="Straight Connector 26"/>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7416" name="Text Box 15"/>
          <p:cNvSpPr txBox="1">
            <a:spLocks noChangeArrowheads="1"/>
          </p:cNvSpPr>
          <p:nvPr/>
        </p:nvSpPr>
        <p:spPr bwMode="auto">
          <a:xfrm>
            <a:off x="5934075" y="4075113"/>
            <a:ext cx="1052513" cy="581025"/>
          </a:xfrm>
          <a:prstGeom prst="rect">
            <a:avLst/>
          </a:prstGeom>
          <a:noFill/>
          <a:ln w="9525">
            <a:noFill/>
            <a:miter lim="800000"/>
            <a:headEnd/>
            <a:tailEnd/>
          </a:ln>
        </p:spPr>
        <p:txBody>
          <a:bodyPr wrap="none">
            <a:spAutoFit/>
          </a:bodyPr>
          <a:lstStyle/>
          <a:p>
            <a:r>
              <a:rPr lang="en-US" sz="1600" b="1" dirty="0">
                <a:latin typeface="Calibri" charset="0"/>
              </a:rPr>
              <a:t>Pumped-</a:t>
            </a:r>
            <a:br>
              <a:rPr lang="en-US" sz="1600" b="1" dirty="0">
                <a:latin typeface="Calibri" charset="0"/>
              </a:rPr>
            </a:br>
            <a:r>
              <a:rPr lang="en-US" sz="1600" b="1" dirty="0">
                <a:latin typeface="Calibri" charset="0"/>
              </a:rPr>
              <a:t>Storage</a:t>
            </a:r>
          </a:p>
        </p:txBody>
      </p:sp>
      <p:cxnSp>
        <p:nvCxnSpPr>
          <p:cNvPr id="28" name="Straight Connector 27"/>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7417" name="Text Box 16"/>
          <p:cNvSpPr txBox="1">
            <a:spLocks noChangeArrowheads="1"/>
          </p:cNvSpPr>
          <p:nvPr/>
        </p:nvSpPr>
        <p:spPr bwMode="auto">
          <a:xfrm>
            <a:off x="7397750" y="4243388"/>
            <a:ext cx="1438275" cy="336550"/>
          </a:xfrm>
          <a:prstGeom prst="rect">
            <a:avLst/>
          </a:prstGeom>
          <a:noFill/>
          <a:ln w="9525">
            <a:noFill/>
            <a:miter lim="800000"/>
            <a:headEnd/>
            <a:tailEnd/>
          </a:ln>
        </p:spPr>
        <p:txBody>
          <a:bodyPr>
            <a:spAutoFit/>
          </a:bodyPr>
          <a:lstStyle/>
          <a:p>
            <a:r>
              <a:rPr lang="en-US" sz="1600" b="1" dirty="0">
                <a:latin typeface="Calibri" charset="0"/>
              </a:rPr>
              <a:t>Green Power</a:t>
            </a:r>
          </a:p>
        </p:txBody>
      </p:sp>
      <p:cxnSp>
        <p:nvCxnSpPr>
          <p:cNvPr id="30" name="Straight Connector 29"/>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17418" name="Picture 17"/>
          <p:cNvPicPr>
            <a:picLocks noChangeAspect="1" noChangeArrowheads="1"/>
          </p:cNvPicPr>
          <p:nvPr/>
        </p:nvPicPr>
        <p:blipFill>
          <a:blip r:embed="rId3" cstate="print">
            <a:lum bright="-2000" contrast="-2000"/>
          </a:blip>
          <a:srcRect/>
          <a:stretch>
            <a:fillRect/>
          </a:stretch>
        </p:blipFill>
        <p:spPr bwMode="auto">
          <a:xfrm>
            <a:off x="4171950" y="2393950"/>
            <a:ext cx="1244600" cy="1244600"/>
          </a:xfrm>
          <a:prstGeom prst="rect">
            <a:avLst/>
          </a:prstGeom>
          <a:noFill/>
          <a:ln w="9525">
            <a:noFill/>
            <a:miter lim="800000"/>
            <a:headEnd/>
            <a:tailEnd/>
          </a:ln>
        </p:spPr>
      </p:pic>
      <p:cxnSp>
        <p:nvCxnSpPr>
          <p:cNvPr id="31" name="Straight Connector 30"/>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17419" name="Picture 18"/>
          <p:cNvPicPr>
            <a:picLocks noChangeAspect="1" noChangeArrowheads="1"/>
          </p:cNvPicPr>
          <p:nvPr/>
        </p:nvPicPr>
        <p:blipFill>
          <a:blip r:embed="rId4" cstate="print">
            <a:lum bright="-2000" contrast="-2000"/>
          </a:blip>
          <a:srcRect/>
          <a:stretch>
            <a:fillRect/>
          </a:stretch>
        </p:blipFill>
        <p:spPr bwMode="auto">
          <a:xfrm>
            <a:off x="4171950" y="4718050"/>
            <a:ext cx="1244600" cy="1244600"/>
          </a:xfrm>
          <a:prstGeom prst="rect">
            <a:avLst/>
          </a:prstGeom>
          <a:noFill/>
          <a:ln w="9525">
            <a:noFill/>
            <a:miter lim="800000"/>
            <a:headEnd/>
            <a:tailEnd/>
          </a:ln>
        </p:spPr>
      </p:pic>
      <p:cxnSp>
        <p:nvCxnSpPr>
          <p:cNvPr id="32" name="Straight Connector 31"/>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17420" name="Picture 19"/>
          <p:cNvPicPr>
            <a:picLocks noChangeAspect="1" noChangeArrowheads="1"/>
          </p:cNvPicPr>
          <p:nvPr/>
        </p:nvPicPr>
        <p:blipFill>
          <a:blip r:embed="rId5" cstate="print"/>
          <a:srcRect/>
          <a:stretch>
            <a:fillRect/>
          </a:stretch>
        </p:blipFill>
        <p:spPr bwMode="auto">
          <a:xfrm>
            <a:off x="5845175" y="2393950"/>
            <a:ext cx="1244600" cy="1244600"/>
          </a:xfrm>
          <a:prstGeom prst="rect">
            <a:avLst/>
          </a:prstGeom>
          <a:noFill/>
          <a:ln w="9525">
            <a:noFill/>
            <a:miter lim="800000"/>
            <a:headEnd/>
            <a:tailEnd/>
          </a:ln>
        </p:spPr>
      </p:pic>
      <p:cxnSp>
        <p:nvCxnSpPr>
          <p:cNvPr id="33" name="Straight Connector 32"/>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17421" name="Picture 20"/>
          <p:cNvPicPr>
            <a:picLocks noChangeAspect="1" noChangeArrowheads="1"/>
          </p:cNvPicPr>
          <p:nvPr/>
        </p:nvPicPr>
        <p:blipFill>
          <a:blip r:embed="rId6" cstate="print"/>
          <a:srcRect/>
          <a:stretch>
            <a:fillRect/>
          </a:stretch>
        </p:blipFill>
        <p:spPr bwMode="auto">
          <a:xfrm>
            <a:off x="7507288" y="2393950"/>
            <a:ext cx="1246187" cy="1244600"/>
          </a:xfrm>
          <a:prstGeom prst="rect">
            <a:avLst/>
          </a:prstGeom>
          <a:noFill/>
          <a:ln w="9525">
            <a:noFill/>
            <a:miter lim="800000"/>
            <a:headEnd/>
            <a:tailEnd/>
          </a:ln>
        </p:spPr>
      </p:pic>
      <p:cxnSp>
        <p:nvCxnSpPr>
          <p:cNvPr id="34" name="Straight Connector 33"/>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17422" name="Picture 21"/>
          <p:cNvPicPr>
            <a:picLocks noChangeAspect="1" noChangeArrowheads="1"/>
          </p:cNvPicPr>
          <p:nvPr/>
        </p:nvPicPr>
        <p:blipFill>
          <a:blip r:embed="rId7" cstate="print"/>
          <a:srcRect/>
          <a:stretch>
            <a:fillRect/>
          </a:stretch>
        </p:blipFill>
        <p:spPr bwMode="auto">
          <a:xfrm>
            <a:off x="5845175" y="4749800"/>
            <a:ext cx="1244600" cy="1244600"/>
          </a:xfrm>
          <a:prstGeom prst="rect">
            <a:avLst/>
          </a:prstGeom>
          <a:noFill/>
          <a:ln w="9525">
            <a:noFill/>
            <a:miter lim="800000"/>
            <a:headEnd/>
            <a:tailEnd/>
          </a:ln>
        </p:spPr>
      </p:pic>
      <p:cxnSp>
        <p:nvCxnSpPr>
          <p:cNvPr id="35" name="Straight Connector 34"/>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17423" name="Picture 26"/>
          <p:cNvPicPr>
            <a:picLocks noChangeAspect="1" noChangeArrowheads="1"/>
          </p:cNvPicPr>
          <p:nvPr/>
        </p:nvPicPr>
        <p:blipFill>
          <a:blip r:embed="rId8" cstate="print"/>
          <a:srcRect/>
          <a:stretch>
            <a:fillRect/>
          </a:stretch>
        </p:blipFill>
        <p:spPr bwMode="auto">
          <a:xfrm>
            <a:off x="7507288" y="4711700"/>
            <a:ext cx="1252537" cy="1252538"/>
          </a:xfrm>
          <a:prstGeom prst="rect">
            <a:avLst/>
          </a:prstGeom>
          <a:noFill/>
          <a:ln w="9525">
            <a:noFill/>
            <a:miter lim="800000"/>
            <a:headEnd/>
            <a:tailEnd/>
          </a:ln>
        </p:spPr>
      </p:pic>
      <p:cxnSp>
        <p:nvCxnSpPr>
          <p:cNvPr id="36" name="Straight Connector 35"/>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466972" name="Rectangle 28"/>
          <p:cNvSpPr>
            <a:spLocks noChangeArrowheads="1"/>
          </p:cNvSpPr>
          <p:nvPr/>
        </p:nvSpPr>
        <p:spPr bwMode="auto">
          <a:xfrm>
            <a:off x="381000" y="304800"/>
            <a:ext cx="8382000" cy="585788"/>
          </a:xfrm>
          <a:prstGeom prst="rect">
            <a:avLst/>
          </a:prstGeom>
          <a:noFill/>
          <a:ln w="9525">
            <a:noFill/>
            <a:miter lim="800000"/>
            <a:headEnd/>
            <a:tailEnd/>
          </a:ln>
          <a:effectLst/>
        </p:spPr>
        <p:txBody>
          <a:bodyPr lIns="92075" tIns="46038" rIns="92075" bIns="46038">
            <a:spAutoFit/>
          </a:bodyPr>
          <a:lstStyle/>
          <a:p>
            <a:pPr algn="ctr">
              <a:spcBef>
                <a:spcPct val="50000"/>
              </a:spcBef>
            </a:pPr>
            <a:r>
              <a:rPr lang="en-US" sz="3200" b="1" dirty="0">
                <a:effectLst>
                  <a:outerShdw blurRad="38100" dist="38100" dir="2700000" algn="tl">
                    <a:srgbClr val="FFFFFF"/>
                  </a:outerShdw>
                </a:effectLst>
                <a:latin typeface="Calibri" charset="0"/>
              </a:rPr>
              <a:t>TVA’s Diversified Generation Portfolio</a:t>
            </a:r>
          </a:p>
        </p:txBody>
      </p:sp>
      <p:cxnSp>
        <p:nvCxnSpPr>
          <p:cNvPr id="37" name="Straight Connector 36"/>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7425" name="Text Box 29"/>
          <p:cNvSpPr txBox="1">
            <a:spLocks noChangeArrowheads="1"/>
          </p:cNvSpPr>
          <p:nvPr/>
        </p:nvSpPr>
        <p:spPr bwMode="auto">
          <a:xfrm>
            <a:off x="1001713" y="5594350"/>
            <a:ext cx="1724025" cy="274638"/>
          </a:xfrm>
          <a:prstGeom prst="rect">
            <a:avLst/>
          </a:prstGeom>
          <a:noFill/>
          <a:ln w="9525">
            <a:noFill/>
            <a:miter lim="800000"/>
            <a:headEnd/>
            <a:tailEnd/>
          </a:ln>
        </p:spPr>
        <p:txBody>
          <a:bodyPr wrap="none">
            <a:spAutoFit/>
          </a:bodyPr>
          <a:lstStyle/>
          <a:p>
            <a:r>
              <a:rPr lang="en-US" sz="1200" b="1" dirty="0">
                <a:latin typeface="Calibri" charset="0"/>
              </a:rPr>
              <a:t>Generation(Capacity)</a:t>
            </a:r>
          </a:p>
        </p:txBody>
      </p:sp>
      <p:cxnSp>
        <p:nvCxnSpPr>
          <p:cNvPr id="38" name="Straight Connector 37"/>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17426" name="Slide Number Placeholder 3"/>
          <p:cNvSpPr>
            <a:spLocks noGrp="1"/>
          </p:cNvSpPr>
          <p:nvPr>
            <p:ph type="sldNum" sz="quarter" idx="12"/>
          </p:nvPr>
        </p:nvSpPr>
        <p:spPr bwMode="auto">
          <a:xfrm>
            <a:off x="457200" y="6356350"/>
            <a:ext cx="381000" cy="365125"/>
          </a:xfrm>
          <a:ln>
            <a:miter lim="800000"/>
            <a:headEnd/>
            <a:tailEnd/>
          </a:ln>
        </p:spPr>
        <p:txBody>
          <a:bodyPr/>
          <a:lstStyle/>
          <a:p>
            <a:fld id="{8E7A169D-D753-4455-8FC7-61E4A76EF180}" type="slidenum">
              <a:rPr lang="en-US" sz="1400"/>
              <a:pPr/>
              <a:t>3</a:t>
            </a:fld>
            <a:endParaRPr lang="en-US" sz="1400" dirty="0"/>
          </a:p>
        </p:txBody>
      </p:sp>
      <p:cxnSp>
        <p:nvCxnSpPr>
          <p:cNvPr id="39" name="Straight Connector 38"/>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graphicFrame>
        <p:nvGraphicFramePr>
          <p:cNvPr id="29" name="Chart 28"/>
          <p:cNvGraphicFramePr/>
          <p:nvPr/>
        </p:nvGraphicFramePr>
        <p:xfrm>
          <a:off x="0" y="1752600"/>
          <a:ext cx="4133850" cy="3657600"/>
        </p:xfrm>
        <a:graphic>
          <a:graphicData uri="http://schemas.openxmlformats.org/drawingml/2006/chart">
            <c:chart xmlns:c="http://schemas.openxmlformats.org/drawingml/2006/chart" xmlns:r="http://schemas.openxmlformats.org/officeDocument/2006/relationships" r:id="rId9"/>
          </a:graphicData>
        </a:graphic>
      </p:graphicFrame>
      <p:cxnSp>
        <p:nvCxnSpPr>
          <p:cNvPr id="40" name="Straight Connector 39"/>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0" y="912813"/>
            <a:ext cx="9144000" cy="1587"/>
          </a:xfrm>
          <a:prstGeom prst="line">
            <a:avLst/>
          </a:prstGeom>
          <a:ln w="19050" cap="flat">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0"/>
            <a:ext cx="0" cy="457200"/>
          </a:xfrm>
          <a:prstGeom prst="line">
            <a:avLst/>
          </a:prstGeom>
          <a:ln w="0" cap="flat" cmpd="sng" algn="ctr">
            <a:solidFill>
              <a:srgbClr val="FD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7" name="Rectangle 3"/>
          <p:cNvSpPr>
            <a:spLocks noGrp="1" noChangeArrowheads="1"/>
          </p:cNvSpPr>
          <p:nvPr>
            <p:ph idx="1"/>
          </p:nvPr>
        </p:nvSpPr>
        <p:spPr/>
        <p:txBody>
          <a:bodyPr/>
          <a:lstStyle/>
          <a:p>
            <a:pPr algn="ctr" eaLnBrk="1" hangingPunct="1">
              <a:buFont typeface="Wingdings" pitchFamily="2" charset="2"/>
              <a:buNone/>
            </a:pPr>
            <a:endParaRPr lang="en-US" smtClean="0"/>
          </a:p>
          <a:p>
            <a:pPr algn="ctr" eaLnBrk="1" hangingPunct="1">
              <a:buFont typeface="Wingdings" pitchFamily="2" charset="2"/>
              <a:buNone/>
            </a:pPr>
            <a:r>
              <a:rPr lang="en-US" sz="3600" b="1" smtClean="0"/>
              <a:t>9 Box Tool</a:t>
            </a:r>
          </a:p>
          <a:p>
            <a:pPr algn="ctr" eaLnBrk="1" hangingPunct="1">
              <a:buFont typeface="Wingdings" pitchFamily="2" charset="2"/>
              <a:buNone/>
            </a:pPr>
            <a:endParaRPr lang="en-US" smtClean="0"/>
          </a:p>
          <a:p>
            <a:pPr algn="ctr" eaLnBrk="1" hangingPunct="1">
              <a:buFont typeface="Wingdings" pitchFamily="2" charset="2"/>
              <a:buNone/>
            </a:pPr>
            <a:r>
              <a:rPr lang="en-US" b="1" smtClean="0"/>
              <a:t>TVA’s program to assess and development top </a:t>
            </a:r>
            <a:r>
              <a:rPr lang="en-US" b="1" i="1" u="sng" smtClean="0"/>
              <a:t>management</a:t>
            </a:r>
            <a:r>
              <a:rPr lang="en-US" b="1" smtClean="0"/>
              <a:t> talent</a:t>
            </a:r>
          </a:p>
        </p:txBody>
      </p:sp>
      <p:sp>
        <p:nvSpPr>
          <p:cNvPr id="6" name="Slide Number Placeholder 5"/>
          <p:cNvSpPr>
            <a:spLocks noGrp="1"/>
          </p:cNvSpPr>
          <p:nvPr>
            <p:ph type="sldNum" sz="quarter" idx="12"/>
          </p:nvPr>
        </p:nvSpPr>
        <p:spPr/>
        <p:txBody>
          <a:bodyPr/>
          <a:lstStyle/>
          <a:p>
            <a:pPr>
              <a:defRPr/>
            </a:pPr>
            <a:fld id="{9BF8028A-497E-4E77-A35F-9D77602B2A95}" type="slidenum">
              <a:rPr lang="en-US"/>
              <a:pPr>
                <a:defRPr/>
              </a:pPr>
              <a:t>30</a:t>
            </a:fld>
            <a:endParaRPr lang="en-US"/>
          </a:p>
        </p:txBody>
      </p:sp>
      <p:sp>
        <p:nvSpPr>
          <p:cNvPr id="311298" name="Rectangle 2"/>
          <p:cNvSpPr>
            <a:spLocks noGrp="1" noChangeArrowheads="1"/>
          </p:cNvSpPr>
          <p:nvPr>
            <p:ph type="title"/>
          </p:nvPr>
        </p:nvSpPr>
        <p:spPr>
          <a:xfrm>
            <a:off x="228600" y="274638"/>
            <a:ext cx="8458200" cy="868362"/>
          </a:xfrm>
        </p:spPr>
        <p:txBody>
          <a:bodyPr rtlCol="0">
            <a:normAutofit/>
          </a:bodyPr>
          <a:lstStyle/>
          <a:p>
            <a:pPr algn="l" eaLnBrk="1" fontAlgn="auto" hangingPunct="1">
              <a:spcAft>
                <a:spcPts val="0"/>
              </a:spcAft>
              <a:defRPr/>
            </a:pPr>
            <a:r>
              <a:rPr lang="en-US" sz="3600" b="1" dirty="0">
                <a:effectLst>
                  <a:outerShdw blurRad="38100" dist="38100" dir="2700000" algn="tl">
                    <a:srgbClr val="000000">
                      <a:alpha val="43137"/>
                    </a:srgbClr>
                  </a:outerShdw>
                </a:effectLst>
              </a:rPr>
              <a:t>Selecting </a:t>
            </a:r>
            <a:r>
              <a:rPr lang="en-US" sz="3600" b="1" dirty="0" smtClean="0">
                <a:effectLst>
                  <a:outerShdw blurRad="38100" dist="38100" dir="2700000" algn="tl">
                    <a:srgbClr val="000000">
                      <a:alpha val="43137"/>
                    </a:srgbClr>
                  </a:outerShdw>
                </a:effectLst>
              </a:rPr>
              <a:t>and Evaluating Leaders</a:t>
            </a:r>
            <a:endParaRPr lang="en-US" sz="36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idx="1"/>
          </p:nvPr>
        </p:nvSpPr>
        <p:spPr>
          <a:xfrm>
            <a:off x="762000" y="1143000"/>
            <a:ext cx="7848600" cy="5562600"/>
          </a:xfrm>
        </p:spPr>
        <p:txBody>
          <a:bodyPr/>
          <a:lstStyle/>
          <a:p>
            <a:pPr marL="346075" indent="-346075" defTabSz="1019175" eaLnBrk="1" hangingPunct="1">
              <a:lnSpc>
                <a:spcPct val="110000"/>
              </a:lnSpc>
              <a:buFont typeface="Wingdings" pitchFamily="2" charset="2"/>
              <a:buChar char="§"/>
            </a:pPr>
            <a:r>
              <a:rPr lang="en-US" sz="2500" smtClean="0">
                <a:latin typeface="Arial" charset="0"/>
              </a:rPr>
              <a:t>Managers are assessed on </a:t>
            </a:r>
            <a:r>
              <a:rPr lang="en-US" sz="2500" b="1" i="1" smtClean="0">
                <a:latin typeface="Arial" charset="0"/>
              </a:rPr>
              <a:t>Performance</a:t>
            </a:r>
            <a:r>
              <a:rPr lang="en-US" sz="2500" smtClean="0">
                <a:latin typeface="Arial" charset="0"/>
              </a:rPr>
              <a:t> and </a:t>
            </a:r>
            <a:r>
              <a:rPr lang="en-US" sz="2500" b="1" i="1" smtClean="0">
                <a:latin typeface="Arial" charset="0"/>
              </a:rPr>
              <a:t>Leadership</a:t>
            </a:r>
            <a:r>
              <a:rPr lang="en-US" sz="2500" smtClean="0">
                <a:latin typeface="Arial" charset="0"/>
              </a:rPr>
              <a:t> Potential using “Nine-Box” Model</a:t>
            </a:r>
          </a:p>
          <a:p>
            <a:pPr marL="346075" indent="-346075" defTabSz="1019175" eaLnBrk="1" hangingPunct="1">
              <a:lnSpc>
                <a:spcPct val="110000"/>
              </a:lnSpc>
              <a:buFont typeface="Wingdings" pitchFamily="2" charset="2"/>
              <a:buChar char="§"/>
            </a:pPr>
            <a:r>
              <a:rPr lang="en-US" sz="2500" smtClean="0">
                <a:latin typeface="Arial" charset="0"/>
              </a:rPr>
              <a:t>Regular reviews and discussions occur among executives and senior managers</a:t>
            </a:r>
          </a:p>
          <a:p>
            <a:pPr marL="346075" indent="-346075" defTabSz="1019175" eaLnBrk="1" hangingPunct="1">
              <a:lnSpc>
                <a:spcPct val="110000"/>
              </a:lnSpc>
              <a:buFont typeface="Wingdings" pitchFamily="2" charset="2"/>
              <a:buChar char="§"/>
            </a:pPr>
            <a:r>
              <a:rPr lang="en-US" sz="2500" smtClean="0">
                <a:latin typeface="Arial" charset="0"/>
              </a:rPr>
              <a:t>Strengths and development needs are openly discussed</a:t>
            </a:r>
          </a:p>
          <a:p>
            <a:pPr marL="346075" indent="-346075" defTabSz="1019175" eaLnBrk="1" hangingPunct="1">
              <a:lnSpc>
                <a:spcPct val="110000"/>
              </a:lnSpc>
              <a:buFont typeface="Wingdings" pitchFamily="2" charset="2"/>
              <a:buChar char="§"/>
            </a:pPr>
            <a:r>
              <a:rPr lang="en-US" sz="2500" smtClean="0">
                <a:latin typeface="Arial" charset="0"/>
              </a:rPr>
              <a:t>“Ready Now” and “Ready Long Term” succession candidates are identified for key positions</a:t>
            </a:r>
          </a:p>
          <a:p>
            <a:pPr marL="346075" indent="-346075" defTabSz="1019175" eaLnBrk="1" hangingPunct="1">
              <a:lnSpc>
                <a:spcPct val="110000"/>
              </a:lnSpc>
              <a:buFont typeface="Wingdings" pitchFamily="2" charset="2"/>
              <a:buChar char="§"/>
            </a:pPr>
            <a:r>
              <a:rPr lang="en-US" sz="2500" smtClean="0">
                <a:latin typeface="Arial" charset="0"/>
              </a:rPr>
              <a:t>Greatest investment in developing top talent</a:t>
            </a:r>
          </a:p>
        </p:txBody>
      </p:sp>
      <p:sp>
        <p:nvSpPr>
          <p:cNvPr id="6" name="Slide Number Placeholder 5"/>
          <p:cNvSpPr>
            <a:spLocks noGrp="1"/>
          </p:cNvSpPr>
          <p:nvPr>
            <p:ph type="sldNum" sz="quarter" idx="12"/>
          </p:nvPr>
        </p:nvSpPr>
        <p:spPr/>
        <p:txBody>
          <a:bodyPr/>
          <a:lstStyle/>
          <a:p>
            <a:pPr>
              <a:defRPr/>
            </a:pPr>
            <a:fld id="{60D6F91E-EEDC-4B54-B709-D29E841ED2E0}" type="slidenum">
              <a:rPr lang="en-US"/>
              <a:pPr>
                <a:defRPr/>
              </a:pPr>
              <a:t>31</a:t>
            </a:fld>
            <a:endParaRPr lang="en-US"/>
          </a:p>
        </p:txBody>
      </p:sp>
      <p:sp>
        <p:nvSpPr>
          <p:cNvPr id="27651" name="Text Box 3"/>
          <p:cNvSpPr txBox="1">
            <a:spLocks noChangeArrowheads="1"/>
          </p:cNvSpPr>
          <p:nvPr/>
        </p:nvSpPr>
        <p:spPr bwMode="auto">
          <a:xfrm>
            <a:off x="457200" y="228600"/>
            <a:ext cx="7986713" cy="519113"/>
          </a:xfrm>
          <a:prstGeom prst="rect">
            <a:avLst/>
          </a:prstGeom>
          <a:noFill/>
          <a:ln w="12700" algn="ctr">
            <a:noFill/>
            <a:miter lim="800000"/>
            <a:headEnd/>
            <a:tailEnd/>
          </a:ln>
        </p:spPr>
        <p:txBody>
          <a:bodyPr>
            <a:spAutoFit/>
          </a:bodyPr>
          <a:lstStyle/>
          <a:p>
            <a:pPr algn="ctr"/>
            <a:r>
              <a:rPr lang="en-US" sz="2800" b="1">
                <a:solidFill>
                  <a:schemeClr val="bg1"/>
                </a:solidFill>
              </a:rPr>
              <a:t>Key Components</a:t>
            </a:r>
          </a:p>
        </p:txBody>
      </p:sp>
      <p:sp>
        <p:nvSpPr>
          <p:cNvPr id="8" name="Rectangle 7"/>
          <p:cNvSpPr/>
          <p:nvPr/>
        </p:nvSpPr>
        <p:spPr>
          <a:xfrm>
            <a:off x="152400" y="228600"/>
            <a:ext cx="6411913" cy="646113"/>
          </a:xfrm>
          <a:prstGeom prst="rect">
            <a:avLst/>
          </a:prstGeom>
        </p:spPr>
        <p:txBody>
          <a:bodyPr wrap="none">
            <a:spAutoFit/>
          </a:bodyPr>
          <a:lstStyle/>
          <a:p>
            <a:pPr fontAlgn="auto">
              <a:spcBef>
                <a:spcPts val="0"/>
              </a:spcBef>
              <a:spcAft>
                <a:spcPts val="0"/>
              </a:spcAft>
              <a:defRPr/>
            </a:pPr>
            <a:r>
              <a:rPr lang="en-US" sz="3600" b="1" dirty="0">
                <a:effectLst>
                  <a:outerShdw blurRad="38100" dist="38100" dir="2700000" algn="tl">
                    <a:srgbClr val="000000">
                      <a:alpha val="43137"/>
                    </a:srgbClr>
                  </a:outerShdw>
                </a:effectLst>
                <a:latin typeface="+mn-lt"/>
                <a:cs typeface="+mn-cs"/>
              </a:rPr>
              <a:t>Selecting and Evaluating Leaders</a:t>
            </a:r>
            <a:endParaRPr lang="en-US" sz="3600" dirty="0">
              <a:latin typeface="+mn-lt"/>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8674" name="Group 2"/>
          <p:cNvGrpSpPr>
            <a:grpSpLocks/>
          </p:cNvGrpSpPr>
          <p:nvPr/>
        </p:nvGrpSpPr>
        <p:grpSpPr bwMode="auto">
          <a:xfrm>
            <a:off x="2514600" y="1082675"/>
            <a:ext cx="1857375" cy="114300"/>
            <a:chOff x="2018" y="954"/>
            <a:chExt cx="1288" cy="130"/>
          </a:xfrm>
        </p:grpSpPr>
        <p:sp>
          <p:nvSpPr>
            <p:cNvPr id="28706" name="Rectangle 3"/>
            <p:cNvSpPr>
              <a:spLocks noChangeArrowheads="1"/>
            </p:cNvSpPr>
            <p:nvPr/>
          </p:nvSpPr>
          <p:spPr bwMode="auto">
            <a:xfrm>
              <a:off x="2159" y="1001"/>
              <a:ext cx="1147" cy="35"/>
            </a:xfrm>
            <a:prstGeom prst="rect">
              <a:avLst/>
            </a:prstGeom>
            <a:solidFill>
              <a:srgbClr val="000000"/>
            </a:solidFill>
            <a:ln w="9525">
              <a:noFill/>
              <a:miter lim="800000"/>
              <a:headEnd/>
              <a:tailEnd/>
            </a:ln>
          </p:spPr>
          <p:txBody>
            <a:bodyPr wrap="none" anchor="ctr"/>
            <a:lstStyle/>
            <a:p>
              <a:endParaRPr lang="en-US">
                <a:latin typeface="Calibri" pitchFamily="34" charset="0"/>
              </a:endParaRPr>
            </a:p>
          </p:txBody>
        </p:sp>
        <p:sp>
          <p:nvSpPr>
            <p:cNvPr id="28707" name="Freeform 4"/>
            <p:cNvSpPr>
              <a:spLocks/>
            </p:cNvSpPr>
            <p:nvPr/>
          </p:nvSpPr>
          <p:spPr bwMode="auto">
            <a:xfrm>
              <a:off x="2018" y="954"/>
              <a:ext cx="144" cy="130"/>
            </a:xfrm>
            <a:custGeom>
              <a:avLst/>
              <a:gdLst>
                <a:gd name="T0" fmla="*/ 143 w 144"/>
                <a:gd name="T1" fmla="*/ 0 h 130"/>
                <a:gd name="T2" fmla="*/ 0 w 144"/>
                <a:gd name="T3" fmla="*/ 65 h 130"/>
                <a:gd name="T4" fmla="*/ 143 w 144"/>
                <a:gd name="T5" fmla="*/ 129 h 130"/>
                <a:gd name="T6" fmla="*/ 143 w 144"/>
                <a:gd name="T7" fmla="*/ 0 h 130"/>
                <a:gd name="T8" fmla="*/ 0 60000 65536"/>
                <a:gd name="T9" fmla="*/ 0 60000 65536"/>
                <a:gd name="T10" fmla="*/ 0 60000 65536"/>
                <a:gd name="T11" fmla="*/ 0 60000 65536"/>
                <a:gd name="T12" fmla="*/ 0 w 144"/>
                <a:gd name="T13" fmla="*/ 0 h 130"/>
                <a:gd name="T14" fmla="*/ 144 w 144"/>
                <a:gd name="T15" fmla="*/ 130 h 130"/>
              </a:gdLst>
              <a:ahLst/>
              <a:cxnLst>
                <a:cxn ang="T8">
                  <a:pos x="T0" y="T1"/>
                </a:cxn>
                <a:cxn ang="T9">
                  <a:pos x="T2" y="T3"/>
                </a:cxn>
                <a:cxn ang="T10">
                  <a:pos x="T4" y="T5"/>
                </a:cxn>
                <a:cxn ang="T11">
                  <a:pos x="T6" y="T7"/>
                </a:cxn>
              </a:cxnLst>
              <a:rect l="T12" t="T13" r="T14" b="T15"/>
              <a:pathLst>
                <a:path w="144" h="130">
                  <a:moveTo>
                    <a:pt x="143" y="0"/>
                  </a:moveTo>
                  <a:lnTo>
                    <a:pt x="0" y="65"/>
                  </a:lnTo>
                  <a:lnTo>
                    <a:pt x="143" y="129"/>
                  </a:lnTo>
                  <a:lnTo>
                    <a:pt x="143" y="0"/>
                  </a:lnTo>
                </a:path>
              </a:pathLst>
            </a:custGeom>
            <a:solidFill>
              <a:srgbClr val="000000"/>
            </a:solidFill>
            <a:ln w="9525" cap="rnd">
              <a:noFill/>
              <a:round/>
              <a:headEnd type="none" w="sm" len="sm"/>
              <a:tailEnd type="none" w="sm" len="sm"/>
            </a:ln>
          </p:spPr>
          <p:txBody>
            <a:bodyPr/>
            <a:lstStyle/>
            <a:p>
              <a:endParaRPr lang="en-US"/>
            </a:p>
          </p:txBody>
        </p:sp>
      </p:grpSp>
      <p:sp>
        <p:nvSpPr>
          <p:cNvPr id="28675" name="Rectangle 5"/>
          <p:cNvSpPr>
            <a:spLocks noChangeArrowheads="1"/>
          </p:cNvSpPr>
          <p:nvPr/>
        </p:nvSpPr>
        <p:spPr bwMode="auto">
          <a:xfrm>
            <a:off x="919163" y="3275013"/>
            <a:ext cx="2644775" cy="1770062"/>
          </a:xfrm>
          <a:prstGeom prst="rect">
            <a:avLst/>
          </a:prstGeom>
          <a:solidFill>
            <a:schemeClr val="bg1"/>
          </a:solidFill>
          <a:ln w="9525">
            <a:solidFill>
              <a:schemeClr val="tx1"/>
            </a:solidFill>
            <a:miter lim="800000"/>
            <a:headEnd/>
            <a:tailEnd/>
          </a:ln>
        </p:spPr>
        <p:txBody>
          <a:bodyPr wrap="none" lIns="82058" tIns="41029" rIns="82058" bIns="41029" anchor="ctr"/>
          <a:lstStyle/>
          <a:p>
            <a:pPr algn="ctr" defTabSz="820738" eaLnBrk="0" hangingPunct="0"/>
            <a:endParaRPr lang="en-US" sz="700" b="1">
              <a:latin typeface="Times New Roman" pitchFamily="18" charset="0"/>
            </a:endParaRPr>
          </a:p>
        </p:txBody>
      </p:sp>
      <p:sp>
        <p:nvSpPr>
          <p:cNvPr id="28676" name="Rectangle 6"/>
          <p:cNvSpPr>
            <a:spLocks noChangeArrowheads="1"/>
          </p:cNvSpPr>
          <p:nvPr/>
        </p:nvSpPr>
        <p:spPr bwMode="auto">
          <a:xfrm>
            <a:off x="914400" y="1295400"/>
            <a:ext cx="2647950" cy="1978025"/>
          </a:xfrm>
          <a:prstGeom prst="rect">
            <a:avLst/>
          </a:prstGeom>
          <a:solidFill>
            <a:schemeClr val="bg1"/>
          </a:solidFill>
          <a:ln w="9525">
            <a:solidFill>
              <a:schemeClr val="tx1"/>
            </a:solidFill>
            <a:miter lim="800000"/>
            <a:headEnd/>
            <a:tailEnd/>
          </a:ln>
        </p:spPr>
        <p:txBody>
          <a:bodyPr wrap="none" lIns="82058" tIns="41029" rIns="82058" bIns="41029" anchor="ctr"/>
          <a:lstStyle/>
          <a:p>
            <a:pPr algn="ctr" defTabSz="820738" eaLnBrk="0" hangingPunct="0"/>
            <a:endParaRPr lang="en-US" b="1">
              <a:latin typeface="Times New Roman" pitchFamily="18" charset="0"/>
            </a:endParaRPr>
          </a:p>
        </p:txBody>
      </p:sp>
      <p:sp>
        <p:nvSpPr>
          <p:cNvPr id="28677" name="Rectangle 7"/>
          <p:cNvSpPr>
            <a:spLocks noChangeArrowheads="1"/>
          </p:cNvSpPr>
          <p:nvPr/>
        </p:nvSpPr>
        <p:spPr bwMode="auto">
          <a:xfrm>
            <a:off x="3384550" y="1168400"/>
            <a:ext cx="1174750" cy="306388"/>
          </a:xfrm>
          <a:prstGeom prst="rect">
            <a:avLst/>
          </a:prstGeom>
          <a:noFill/>
          <a:ln w="9525">
            <a:noFill/>
            <a:miter lim="800000"/>
            <a:headEnd/>
            <a:tailEnd/>
          </a:ln>
        </p:spPr>
        <p:txBody>
          <a:bodyPr wrap="none" anchor="ctr"/>
          <a:lstStyle/>
          <a:p>
            <a:endParaRPr lang="en-US">
              <a:latin typeface="Calibri" pitchFamily="34" charset="0"/>
            </a:endParaRPr>
          </a:p>
        </p:txBody>
      </p:sp>
      <p:sp>
        <p:nvSpPr>
          <p:cNvPr id="28678" name="Rectangle 8"/>
          <p:cNvSpPr>
            <a:spLocks noChangeArrowheads="1"/>
          </p:cNvSpPr>
          <p:nvPr/>
        </p:nvSpPr>
        <p:spPr bwMode="auto">
          <a:xfrm rot="-5400000">
            <a:off x="-73818" y="4574381"/>
            <a:ext cx="1397000" cy="274637"/>
          </a:xfrm>
          <a:prstGeom prst="rect">
            <a:avLst/>
          </a:prstGeom>
          <a:noFill/>
          <a:ln w="9525">
            <a:noFill/>
            <a:miter lim="800000"/>
            <a:headEnd/>
            <a:tailEnd/>
          </a:ln>
        </p:spPr>
        <p:txBody>
          <a:bodyPr lIns="0" tIns="0" rIns="0" bIns="0">
            <a:spAutoFit/>
          </a:bodyPr>
          <a:lstStyle/>
          <a:p>
            <a:pPr defTabSz="820738" eaLnBrk="0" hangingPunct="0"/>
            <a:r>
              <a:rPr lang="en-US" b="1">
                <a:solidFill>
                  <a:srgbClr val="000000"/>
                </a:solidFill>
              </a:rPr>
              <a:t>Performance</a:t>
            </a:r>
          </a:p>
        </p:txBody>
      </p:sp>
      <p:grpSp>
        <p:nvGrpSpPr>
          <p:cNvPr id="28679" name="Group 9"/>
          <p:cNvGrpSpPr>
            <a:grpSpLocks/>
          </p:cNvGrpSpPr>
          <p:nvPr/>
        </p:nvGrpSpPr>
        <p:grpSpPr bwMode="auto">
          <a:xfrm>
            <a:off x="609600" y="2149475"/>
            <a:ext cx="133350" cy="1757363"/>
            <a:chOff x="433" y="1727"/>
            <a:chExt cx="143" cy="1165"/>
          </a:xfrm>
        </p:grpSpPr>
        <p:sp>
          <p:nvSpPr>
            <p:cNvPr id="28704" name="Freeform 10"/>
            <p:cNvSpPr>
              <a:spLocks/>
            </p:cNvSpPr>
            <p:nvPr/>
          </p:nvSpPr>
          <p:spPr bwMode="auto">
            <a:xfrm>
              <a:off x="484" y="1854"/>
              <a:ext cx="41" cy="1038"/>
            </a:xfrm>
            <a:custGeom>
              <a:avLst/>
              <a:gdLst>
                <a:gd name="T0" fmla="*/ 1 w 41"/>
                <a:gd name="T1" fmla="*/ 1037 h 1038"/>
                <a:gd name="T2" fmla="*/ 40 w 41"/>
                <a:gd name="T3" fmla="*/ 1037 h 1038"/>
                <a:gd name="T4" fmla="*/ 39 w 41"/>
                <a:gd name="T5" fmla="*/ 0 h 1038"/>
                <a:gd name="T6" fmla="*/ 0 w 41"/>
                <a:gd name="T7" fmla="*/ 0 h 1038"/>
                <a:gd name="T8" fmla="*/ 1 w 41"/>
                <a:gd name="T9" fmla="*/ 1037 h 1038"/>
                <a:gd name="T10" fmla="*/ 0 60000 65536"/>
                <a:gd name="T11" fmla="*/ 0 60000 65536"/>
                <a:gd name="T12" fmla="*/ 0 60000 65536"/>
                <a:gd name="T13" fmla="*/ 0 60000 65536"/>
                <a:gd name="T14" fmla="*/ 0 60000 65536"/>
                <a:gd name="T15" fmla="*/ 0 w 41"/>
                <a:gd name="T16" fmla="*/ 0 h 1038"/>
                <a:gd name="T17" fmla="*/ 41 w 41"/>
                <a:gd name="T18" fmla="*/ 1038 h 1038"/>
              </a:gdLst>
              <a:ahLst/>
              <a:cxnLst>
                <a:cxn ang="T10">
                  <a:pos x="T0" y="T1"/>
                </a:cxn>
                <a:cxn ang="T11">
                  <a:pos x="T2" y="T3"/>
                </a:cxn>
                <a:cxn ang="T12">
                  <a:pos x="T4" y="T5"/>
                </a:cxn>
                <a:cxn ang="T13">
                  <a:pos x="T6" y="T7"/>
                </a:cxn>
                <a:cxn ang="T14">
                  <a:pos x="T8" y="T9"/>
                </a:cxn>
              </a:cxnLst>
              <a:rect l="T15" t="T16" r="T17" b="T18"/>
              <a:pathLst>
                <a:path w="41" h="1038">
                  <a:moveTo>
                    <a:pt x="1" y="1037"/>
                  </a:moveTo>
                  <a:lnTo>
                    <a:pt x="40" y="1037"/>
                  </a:lnTo>
                  <a:lnTo>
                    <a:pt x="39" y="0"/>
                  </a:lnTo>
                  <a:lnTo>
                    <a:pt x="0" y="0"/>
                  </a:lnTo>
                  <a:lnTo>
                    <a:pt x="1" y="1037"/>
                  </a:lnTo>
                </a:path>
              </a:pathLst>
            </a:custGeom>
            <a:solidFill>
              <a:srgbClr val="000000"/>
            </a:solidFill>
            <a:ln w="9525" cap="rnd">
              <a:noFill/>
              <a:round/>
              <a:headEnd type="none" w="sm" len="sm"/>
              <a:tailEnd type="none" w="sm" len="sm"/>
            </a:ln>
          </p:spPr>
          <p:txBody>
            <a:bodyPr/>
            <a:lstStyle/>
            <a:p>
              <a:endParaRPr lang="en-US"/>
            </a:p>
          </p:txBody>
        </p:sp>
        <p:sp>
          <p:nvSpPr>
            <p:cNvPr id="28705" name="Freeform 11"/>
            <p:cNvSpPr>
              <a:spLocks/>
            </p:cNvSpPr>
            <p:nvPr/>
          </p:nvSpPr>
          <p:spPr bwMode="auto">
            <a:xfrm>
              <a:off x="433" y="1727"/>
              <a:ext cx="143" cy="130"/>
            </a:xfrm>
            <a:custGeom>
              <a:avLst/>
              <a:gdLst>
                <a:gd name="T0" fmla="*/ 142 w 143"/>
                <a:gd name="T1" fmla="*/ 129 h 130"/>
                <a:gd name="T2" fmla="*/ 70 w 143"/>
                <a:gd name="T3" fmla="*/ 0 h 130"/>
                <a:gd name="T4" fmla="*/ 0 w 143"/>
                <a:gd name="T5" fmla="*/ 129 h 130"/>
                <a:gd name="T6" fmla="*/ 142 w 143"/>
                <a:gd name="T7" fmla="*/ 129 h 130"/>
                <a:gd name="T8" fmla="*/ 0 60000 65536"/>
                <a:gd name="T9" fmla="*/ 0 60000 65536"/>
                <a:gd name="T10" fmla="*/ 0 60000 65536"/>
                <a:gd name="T11" fmla="*/ 0 60000 65536"/>
                <a:gd name="T12" fmla="*/ 0 w 143"/>
                <a:gd name="T13" fmla="*/ 0 h 130"/>
                <a:gd name="T14" fmla="*/ 143 w 143"/>
                <a:gd name="T15" fmla="*/ 130 h 130"/>
              </a:gdLst>
              <a:ahLst/>
              <a:cxnLst>
                <a:cxn ang="T8">
                  <a:pos x="T0" y="T1"/>
                </a:cxn>
                <a:cxn ang="T9">
                  <a:pos x="T2" y="T3"/>
                </a:cxn>
                <a:cxn ang="T10">
                  <a:pos x="T4" y="T5"/>
                </a:cxn>
                <a:cxn ang="T11">
                  <a:pos x="T6" y="T7"/>
                </a:cxn>
              </a:cxnLst>
              <a:rect l="T12" t="T13" r="T14" b="T15"/>
              <a:pathLst>
                <a:path w="143" h="130">
                  <a:moveTo>
                    <a:pt x="142" y="129"/>
                  </a:moveTo>
                  <a:lnTo>
                    <a:pt x="70" y="0"/>
                  </a:lnTo>
                  <a:lnTo>
                    <a:pt x="0" y="129"/>
                  </a:lnTo>
                  <a:lnTo>
                    <a:pt x="142" y="129"/>
                  </a:lnTo>
                </a:path>
              </a:pathLst>
            </a:custGeom>
            <a:solidFill>
              <a:srgbClr val="000000"/>
            </a:solidFill>
            <a:ln w="9525" cap="rnd">
              <a:noFill/>
              <a:round/>
              <a:headEnd type="none" w="sm" len="sm"/>
              <a:tailEnd type="none" w="sm" len="sm"/>
            </a:ln>
          </p:spPr>
          <p:txBody>
            <a:bodyPr/>
            <a:lstStyle/>
            <a:p>
              <a:endParaRPr lang="en-US"/>
            </a:p>
          </p:txBody>
        </p:sp>
      </p:grpSp>
      <p:sp>
        <p:nvSpPr>
          <p:cNvPr id="28680" name="Rectangle 12"/>
          <p:cNvSpPr>
            <a:spLocks noChangeArrowheads="1"/>
          </p:cNvSpPr>
          <p:nvPr/>
        </p:nvSpPr>
        <p:spPr bwMode="auto">
          <a:xfrm>
            <a:off x="1538288" y="2133600"/>
            <a:ext cx="290512" cy="260350"/>
          </a:xfrm>
          <a:prstGeom prst="rect">
            <a:avLst/>
          </a:prstGeom>
          <a:noFill/>
          <a:ln w="9525">
            <a:noFill/>
            <a:miter lim="800000"/>
            <a:headEnd/>
            <a:tailEnd/>
          </a:ln>
        </p:spPr>
        <p:txBody>
          <a:bodyPr wrap="none" anchor="ctr"/>
          <a:lstStyle/>
          <a:p>
            <a:endParaRPr lang="en-US">
              <a:latin typeface="Calibri" pitchFamily="34" charset="0"/>
            </a:endParaRPr>
          </a:p>
        </p:txBody>
      </p:sp>
      <p:sp>
        <p:nvSpPr>
          <p:cNvPr id="28681" name="Rectangle 13"/>
          <p:cNvSpPr>
            <a:spLocks noChangeArrowheads="1"/>
          </p:cNvSpPr>
          <p:nvPr/>
        </p:nvSpPr>
        <p:spPr bwMode="auto">
          <a:xfrm>
            <a:off x="1522413" y="3052763"/>
            <a:ext cx="261937" cy="236537"/>
          </a:xfrm>
          <a:prstGeom prst="rect">
            <a:avLst/>
          </a:prstGeom>
          <a:noFill/>
          <a:ln w="9525">
            <a:noFill/>
            <a:miter lim="800000"/>
            <a:headEnd/>
            <a:tailEnd/>
          </a:ln>
        </p:spPr>
        <p:txBody>
          <a:bodyPr wrap="none" anchor="ctr"/>
          <a:lstStyle/>
          <a:p>
            <a:endParaRPr lang="en-US">
              <a:latin typeface="Calibri" pitchFamily="34" charset="0"/>
            </a:endParaRPr>
          </a:p>
        </p:txBody>
      </p:sp>
      <p:sp>
        <p:nvSpPr>
          <p:cNvPr id="28682" name="Rectangle 14"/>
          <p:cNvSpPr>
            <a:spLocks noChangeArrowheads="1"/>
          </p:cNvSpPr>
          <p:nvPr/>
        </p:nvSpPr>
        <p:spPr bwMode="auto">
          <a:xfrm>
            <a:off x="3094038" y="2127250"/>
            <a:ext cx="263525" cy="236538"/>
          </a:xfrm>
          <a:prstGeom prst="rect">
            <a:avLst/>
          </a:prstGeom>
          <a:noFill/>
          <a:ln w="9525">
            <a:noFill/>
            <a:miter lim="800000"/>
            <a:headEnd/>
            <a:tailEnd/>
          </a:ln>
        </p:spPr>
        <p:txBody>
          <a:bodyPr wrap="none" anchor="ctr"/>
          <a:lstStyle/>
          <a:p>
            <a:endParaRPr lang="en-US">
              <a:latin typeface="Calibri" pitchFamily="34" charset="0"/>
            </a:endParaRPr>
          </a:p>
        </p:txBody>
      </p:sp>
      <p:sp>
        <p:nvSpPr>
          <p:cNvPr id="28683" name="Rectangle 15"/>
          <p:cNvSpPr>
            <a:spLocks noChangeArrowheads="1"/>
          </p:cNvSpPr>
          <p:nvPr/>
        </p:nvSpPr>
        <p:spPr bwMode="auto">
          <a:xfrm>
            <a:off x="2290763" y="4360863"/>
            <a:ext cx="263525" cy="234950"/>
          </a:xfrm>
          <a:prstGeom prst="rect">
            <a:avLst/>
          </a:prstGeom>
          <a:noFill/>
          <a:ln w="9525">
            <a:noFill/>
            <a:miter lim="800000"/>
            <a:headEnd/>
            <a:tailEnd/>
          </a:ln>
        </p:spPr>
        <p:txBody>
          <a:bodyPr wrap="none" anchor="ctr"/>
          <a:lstStyle/>
          <a:p>
            <a:endParaRPr lang="en-US">
              <a:latin typeface="Calibri" pitchFamily="34" charset="0"/>
            </a:endParaRPr>
          </a:p>
        </p:txBody>
      </p:sp>
      <p:sp>
        <p:nvSpPr>
          <p:cNvPr id="28684" name="Rectangle 16"/>
          <p:cNvSpPr>
            <a:spLocks noChangeArrowheads="1"/>
          </p:cNvSpPr>
          <p:nvPr/>
        </p:nvSpPr>
        <p:spPr bwMode="auto">
          <a:xfrm>
            <a:off x="1676400" y="301625"/>
            <a:ext cx="5181600" cy="539750"/>
          </a:xfrm>
          <a:prstGeom prst="rect">
            <a:avLst/>
          </a:prstGeom>
          <a:noFill/>
          <a:ln w="9525">
            <a:noFill/>
            <a:miter lim="800000"/>
            <a:headEnd/>
            <a:tailEnd/>
          </a:ln>
        </p:spPr>
        <p:txBody>
          <a:bodyPr lIns="92064" tIns="46033" rIns="92064" bIns="46033" anchor="ctr">
            <a:spAutoFit/>
          </a:bodyPr>
          <a:lstStyle/>
          <a:p>
            <a:pPr algn="ctr" eaLnBrk="0" hangingPunct="0">
              <a:spcBef>
                <a:spcPct val="50000"/>
              </a:spcBef>
            </a:pPr>
            <a:r>
              <a:rPr lang="en-US" sz="2900" b="1"/>
              <a:t>9-Box Template</a:t>
            </a:r>
          </a:p>
        </p:txBody>
      </p:sp>
      <p:sp>
        <p:nvSpPr>
          <p:cNvPr id="28685" name="Rectangle 17"/>
          <p:cNvSpPr>
            <a:spLocks noChangeArrowheads="1"/>
          </p:cNvSpPr>
          <p:nvPr/>
        </p:nvSpPr>
        <p:spPr bwMode="auto">
          <a:xfrm>
            <a:off x="3543300" y="1311275"/>
            <a:ext cx="2662238" cy="1978025"/>
          </a:xfrm>
          <a:prstGeom prst="rect">
            <a:avLst/>
          </a:prstGeom>
          <a:solidFill>
            <a:schemeClr val="bg1"/>
          </a:solidFill>
          <a:ln w="9525">
            <a:solidFill>
              <a:schemeClr val="tx1"/>
            </a:solidFill>
            <a:miter lim="800000"/>
            <a:headEnd/>
            <a:tailEnd/>
          </a:ln>
        </p:spPr>
        <p:txBody>
          <a:bodyPr wrap="none" lIns="82058" tIns="41029" rIns="82058" bIns="41029" anchor="ctr"/>
          <a:lstStyle/>
          <a:p>
            <a:pPr defTabSz="820738" eaLnBrk="0" hangingPunct="0"/>
            <a:endParaRPr lang="en-US" sz="700" b="1">
              <a:latin typeface="Times New Roman" pitchFamily="18" charset="0"/>
            </a:endParaRPr>
          </a:p>
        </p:txBody>
      </p:sp>
      <p:sp>
        <p:nvSpPr>
          <p:cNvPr id="28686" name="Rectangle 18"/>
          <p:cNvSpPr>
            <a:spLocks noChangeArrowheads="1"/>
          </p:cNvSpPr>
          <p:nvPr/>
        </p:nvSpPr>
        <p:spPr bwMode="auto">
          <a:xfrm>
            <a:off x="6186488" y="3289300"/>
            <a:ext cx="2790825" cy="1755775"/>
          </a:xfrm>
          <a:prstGeom prst="rect">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28687" name="Rectangle 19"/>
          <p:cNvSpPr>
            <a:spLocks noChangeArrowheads="1"/>
          </p:cNvSpPr>
          <p:nvPr/>
        </p:nvSpPr>
        <p:spPr bwMode="auto">
          <a:xfrm>
            <a:off x="6207125" y="1311275"/>
            <a:ext cx="2762250" cy="1978025"/>
          </a:xfrm>
          <a:prstGeom prst="rect">
            <a:avLst/>
          </a:prstGeom>
          <a:solidFill>
            <a:schemeClr val="bg1"/>
          </a:solidFill>
          <a:ln w="9525">
            <a:solidFill>
              <a:schemeClr val="tx1"/>
            </a:solidFill>
            <a:miter lim="800000"/>
            <a:headEnd/>
            <a:tailEnd/>
          </a:ln>
        </p:spPr>
        <p:txBody>
          <a:bodyPr wrap="none" anchor="ctr"/>
          <a:lstStyle/>
          <a:p>
            <a:endParaRPr lang="en-US">
              <a:latin typeface="Calibri" pitchFamily="34" charset="0"/>
            </a:endParaRPr>
          </a:p>
        </p:txBody>
      </p:sp>
      <p:sp>
        <p:nvSpPr>
          <p:cNvPr id="28688" name="Rectangle 20"/>
          <p:cNvSpPr>
            <a:spLocks noChangeArrowheads="1"/>
          </p:cNvSpPr>
          <p:nvPr/>
        </p:nvSpPr>
        <p:spPr bwMode="auto">
          <a:xfrm>
            <a:off x="3543300" y="3289300"/>
            <a:ext cx="2662238" cy="1755775"/>
          </a:xfrm>
          <a:prstGeom prst="rect">
            <a:avLst/>
          </a:prstGeom>
          <a:solidFill>
            <a:schemeClr val="bg1"/>
          </a:solidFill>
          <a:ln w="9525">
            <a:solidFill>
              <a:schemeClr val="tx1"/>
            </a:solidFill>
            <a:miter lim="800000"/>
            <a:headEnd/>
            <a:tailEnd/>
          </a:ln>
        </p:spPr>
        <p:txBody>
          <a:bodyPr wrap="none" lIns="82058" tIns="41029" rIns="82058" bIns="41029" anchor="ctr"/>
          <a:lstStyle/>
          <a:p>
            <a:pPr algn="ctr" defTabSz="820738" eaLnBrk="0" hangingPunct="0"/>
            <a:endParaRPr lang="en-US" b="1">
              <a:latin typeface="Times New Roman" pitchFamily="18" charset="0"/>
            </a:endParaRPr>
          </a:p>
        </p:txBody>
      </p:sp>
      <p:sp>
        <p:nvSpPr>
          <p:cNvPr id="28689" name="Rectangle 21"/>
          <p:cNvSpPr>
            <a:spLocks noChangeArrowheads="1"/>
          </p:cNvSpPr>
          <p:nvPr/>
        </p:nvSpPr>
        <p:spPr bwMode="auto">
          <a:xfrm>
            <a:off x="3540125" y="5045075"/>
            <a:ext cx="2665413" cy="1676400"/>
          </a:xfrm>
          <a:prstGeom prst="rect">
            <a:avLst/>
          </a:prstGeom>
          <a:solidFill>
            <a:schemeClr val="bg1"/>
          </a:solidFill>
          <a:ln w="9525">
            <a:solidFill>
              <a:schemeClr val="tx1"/>
            </a:solidFill>
            <a:miter lim="800000"/>
            <a:headEnd/>
            <a:tailEnd/>
          </a:ln>
        </p:spPr>
        <p:txBody>
          <a:bodyPr wrap="none" lIns="82058" tIns="41029" rIns="82058" bIns="41029" anchor="ctr"/>
          <a:lstStyle/>
          <a:p>
            <a:pPr defTabSz="820738" eaLnBrk="0" hangingPunct="0"/>
            <a:endParaRPr lang="en-US" sz="700">
              <a:latin typeface="Arial Narrow" pitchFamily="34" charset="0"/>
            </a:endParaRPr>
          </a:p>
        </p:txBody>
      </p:sp>
      <p:sp>
        <p:nvSpPr>
          <p:cNvPr id="28690" name="Rectangle 22"/>
          <p:cNvSpPr>
            <a:spLocks noChangeArrowheads="1"/>
          </p:cNvSpPr>
          <p:nvPr/>
        </p:nvSpPr>
        <p:spPr bwMode="auto">
          <a:xfrm>
            <a:off x="919163" y="5045075"/>
            <a:ext cx="2620962" cy="1676400"/>
          </a:xfrm>
          <a:prstGeom prst="rect">
            <a:avLst/>
          </a:prstGeom>
          <a:solidFill>
            <a:schemeClr val="bg1"/>
          </a:solidFill>
          <a:ln w="9525">
            <a:solidFill>
              <a:schemeClr val="tx1"/>
            </a:solidFill>
            <a:miter lim="800000"/>
            <a:headEnd/>
            <a:tailEnd/>
          </a:ln>
        </p:spPr>
        <p:txBody>
          <a:bodyPr wrap="none" lIns="82058" tIns="41029" rIns="82058" bIns="41029" anchor="ctr"/>
          <a:lstStyle/>
          <a:p>
            <a:pPr algn="ctr" defTabSz="820738" eaLnBrk="0" hangingPunct="0"/>
            <a:endParaRPr lang="en-US" b="1">
              <a:latin typeface="Times New Roman" pitchFamily="18" charset="0"/>
            </a:endParaRPr>
          </a:p>
        </p:txBody>
      </p:sp>
      <p:sp>
        <p:nvSpPr>
          <p:cNvPr id="28691" name="Rectangle 23"/>
          <p:cNvSpPr>
            <a:spLocks noChangeArrowheads="1"/>
          </p:cNvSpPr>
          <p:nvPr/>
        </p:nvSpPr>
        <p:spPr bwMode="auto">
          <a:xfrm>
            <a:off x="6205538" y="5045075"/>
            <a:ext cx="2771775" cy="1676400"/>
          </a:xfrm>
          <a:prstGeom prst="rect">
            <a:avLst/>
          </a:prstGeom>
          <a:solidFill>
            <a:schemeClr val="bg1"/>
          </a:solidFill>
          <a:ln w="9525">
            <a:solidFill>
              <a:schemeClr val="tx1"/>
            </a:solidFill>
            <a:miter lim="800000"/>
            <a:headEnd/>
            <a:tailEnd/>
          </a:ln>
        </p:spPr>
        <p:txBody>
          <a:bodyPr wrap="none" lIns="82058" tIns="41029" rIns="82058" bIns="41029" anchor="ctr"/>
          <a:lstStyle/>
          <a:p>
            <a:pPr algn="ctr" defTabSz="820738" eaLnBrk="0" hangingPunct="0"/>
            <a:endParaRPr lang="en-US" b="1">
              <a:latin typeface="Times New Roman" pitchFamily="18" charset="0"/>
            </a:endParaRPr>
          </a:p>
        </p:txBody>
      </p:sp>
      <p:sp>
        <p:nvSpPr>
          <p:cNvPr id="28692" name="Text Box 24"/>
          <p:cNvSpPr txBox="1">
            <a:spLocks noChangeArrowheads="1"/>
          </p:cNvSpPr>
          <p:nvPr/>
        </p:nvSpPr>
        <p:spPr bwMode="auto">
          <a:xfrm>
            <a:off x="873125" y="1311275"/>
            <a:ext cx="21145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1:  High Performance/High Potential</a:t>
            </a:r>
          </a:p>
        </p:txBody>
      </p:sp>
      <p:sp>
        <p:nvSpPr>
          <p:cNvPr id="28693" name="Text Box 25"/>
          <p:cNvSpPr txBox="1">
            <a:spLocks noChangeArrowheads="1"/>
          </p:cNvSpPr>
          <p:nvPr/>
        </p:nvSpPr>
        <p:spPr bwMode="auto">
          <a:xfrm>
            <a:off x="3540125" y="1311275"/>
            <a:ext cx="22923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3:  High Performance/Medium Potential</a:t>
            </a:r>
          </a:p>
        </p:txBody>
      </p:sp>
      <p:sp>
        <p:nvSpPr>
          <p:cNvPr id="28694" name="Text Box 26"/>
          <p:cNvSpPr txBox="1">
            <a:spLocks noChangeArrowheads="1"/>
          </p:cNvSpPr>
          <p:nvPr/>
        </p:nvSpPr>
        <p:spPr bwMode="auto">
          <a:xfrm>
            <a:off x="6207125" y="1311275"/>
            <a:ext cx="20891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6:  High Performance/Low Potential</a:t>
            </a:r>
          </a:p>
        </p:txBody>
      </p:sp>
      <p:sp>
        <p:nvSpPr>
          <p:cNvPr id="28695" name="Text Box 27"/>
          <p:cNvSpPr txBox="1">
            <a:spLocks noChangeArrowheads="1"/>
          </p:cNvSpPr>
          <p:nvPr/>
        </p:nvSpPr>
        <p:spPr bwMode="auto">
          <a:xfrm>
            <a:off x="960438" y="3262313"/>
            <a:ext cx="22923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2:  Medium Performance/High Potential</a:t>
            </a:r>
          </a:p>
        </p:txBody>
      </p:sp>
      <p:sp>
        <p:nvSpPr>
          <p:cNvPr id="28696" name="Text Box 28"/>
          <p:cNvSpPr txBox="1">
            <a:spLocks noChangeArrowheads="1"/>
          </p:cNvSpPr>
          <p:nvPr/>
        </p:nvSpPr>
        <p:spPr bwMode="auto">
          <a:xfrm>
            <a:off x="3586163" y="3275013"/>
            <a:ext cx="24701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5:  Medium Performance/Medium Potential</a:t>
            </a:r>
          </a:p>
        </p:txBody>
      </p:sp>
      <p:sp>
        <p:nvSpPr>
          <p:cNvPr id="28697" name="Text Box 29"/>
          <p:cNvSpPr txBox="1">
            <a:spLocks noChangeArrowheads="1"/>
          </p:cNvSpPr>
          <p:nvPr/>
        </p:nvSpPr>
        <p:spPr bwMode="auto">
          <a:xfrm>
            <a:off x="6254750" y="3289300"/>
            <a:ext cx="22669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8:  Medium Performance/Low Potential</a:t>
            </a:r>
          </a:p>
        </p:txBody>
      </p:sp>
      <p:sp>
        <p:nvSpPr>
          <p:cNvPr id="28698" name="Text Box 30"/>
          <p:cNvSpPr txBox="1">
            <a:spLocks noChangeArrowheads="1"/>
          </p:cNvSpPr>
          <p:nvPr/>
        </p:nvSpPr>
        <p:spPr bwMode="auto">
          <a:xfrm>
            <a:off x="949325" y="5045075"/>
            <a:ext cx="2655888" cy="219075"/>
          </a:xfrm>
          <a:prstGeom prst="rect">
            <a:avLst/>
          </a:prstGeom>
          <a:noFill/>
          <a:ln w="9525">
            <a:noFill/>
            <a:miter lim="800000"/>
            <a:headEnd/>
            <a:tailEnd/>
          </a:ln>
        </p:spPr>
        <p:txBody>
          <a:bodyPr lIns="82058" tIns="41029" rIns="82058" bIns="41029">
            <a:spAutoFit/>
          </a:bodyPr>
          <a:lstStyle/>
          <a:p>
            <a:pPr defTabSz="820738" eaLnBrk="0" hangingPunct="0"/>
            <a:r>
              <a:rPr lang="en-US" sz="900" b="1">
                <a:solidFill>
                  <a:schemeClr val="tx2"/>
                </a:solidFill>
              </a:rPr>
              <a:t>4:  New in Position (No longer than 6 mos.)</a:t>
            </a:r>
          </a:p>
        </p:txBody>
      </p:sp>
      <p:sp>
        <p:nvSpPr>
          <p:cNvPr id="28699" name="Text Box 31"/>
          <p:cNvSpPr txBox="1">
            <a:spLocks noChangeArrowheads="1"/>
          </p:cNvSpPr>
          <p:nvPr/>
        </p:nvSpPr>
        <p:spPr bwMode="auto">
          <a:xfrm>
            <a:off x="3616325" y="5045075"/>
            <a:ext cx="22669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7:  Low Performance/Medium Potential</a:t>
            </a:r>
          </a:p>
        </p:txBody>
      </p:sp>
      <p:sp>
        <p:nvSpPr>
          <p:cNvPr id="28700" name="Text Box 32"/>
          <p:cNvSpPr txBox="1">
            <a:spLocks noChangeArrowheads="1"/>
          </p:cNvSpPr>
          <p:nvPr/>
        </p:nvSpPr>
        <p:spPr bwMode="auto">
          <a:xfrm>
            <a:off x="6207125" y="5045075"/>
            <a:ext cx="20637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9:  Low Performance/Low Potential</a:t>
            </a:r>
          </a:p>
        </p:txBody>
      </p:sp>
      <p:sp>
        <p:nvSpPr>
          <p:cNvPr id="28701" name="Rectangle 33"/>
          <p:cNvSpPr>
            <a:spLocks noChangeArrowheads="1"/>
          </p:cNvSpPr>
          <p:nvPr/>
        </p:nvSpPr>
        <p:spPr bwMode="auto">
          <a:xfrm>
            <a:off x="4495800" y="990600"/>
            <a:ext cx="2936875" cy="274638"/>
          </a:xfrm>
          <a:prstGeom prst="rect">
            <a:avLst/>
          </a:prstGeom>
          <a:noFill/>
          <a:ln w="9525">
            <a:noFill/>
            <a:miter lim="800000"/>
            <a:headEnd/>
            <a:tailEnd/>
          </a:ln>
        </p:spPr>
        <p:txBody>
          <a:bodyPr lIns="0" tIns="0" rIns="0" bIns="0">
            <a:spAutoFit/>
          </a:bodyPr>
          <a:lstStyle/>
          <a:p>
            <a:pPr defTabSz="820738" eaLnBrk="0" hangingPunct="0"/>
            <a:r>
              <a:rPr lang="en-US" b="1">
                <a:solidFill>
                  <a:srgbClr val="000000"/>
                </a:solidFill>
              </a:rPr>
              <a:t>Leadership Potential</a:t>
            </a:r>
          </a:p>
        </p:txBody>
      </p:sp>
      <p:sp>
        <p:nvSpPr>
          <p:cNvPr id="36" name="Slide Number Placeholder 35"/>
          <p:cNvSpPr>
            <a:spLocks noGrp="1"/>
          </p:cNvSpPr>
          <p:nvPr>
            <p:ph type="sldNum" sz="quarter" idx="12"/>
          </p:nvPr>
        </p:nvSpPr>
        <p:spPr/>
        <p:txBody>
          <a:bodyPr/>
          <a:lstStyle/>
          <a:p>
            <a:pPr>
              <a:defRPr/>
            </a:pPr>
            <a:fld id="{23085B99-E684-44F4-9000-BE6E6CE42AF5}" type="slidenum">
              <a:rPr lang="en-US"/>
              <a:pPr>
                <a:defRPr/>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3516313" y="1222375"/>
            <a:ext cx="1174750" cy="306388"/>
          </a:xfrm>
          <a:prstGeom prst="rect">
            <a:avLst/>
          </a:prstGeom>
          <a:noFill/>
          <a:ln w="9525">
            <a:noFill/>
            <a:miter lim="800000"/>
            <a:headEnd/>
            <a:tailEnd/>
          </a:ln>
        </p:spPr>
        <p:txBody>
          <a:bodyPr wrap="none" anchor="ctr"/>
          <a:lstStyle/>
          <a:p>
            <a:endParaRPr lang="en-US">
              <a:latin typeface="Calibri" pitchFamily="34" charset="0"/>
            </a:endParaRPr>
          </a:p>
        </p:txBody>
      </p:sp>
      <p:sp>
        <p:nvSpPr>
          <p:cNvPr id="32771" name="Rectangle 3"/>
          <p:cNvSpPr>
            <a:spLocks noChangeArrowheads="1"/>
          </p:cNvSpPr>
          <p:nvPr/>
        </p:nvSpPr>
        <p:spPr bwMode="auto">
          <a:xfrm>
            <a:off x="5486400" y="1185863"/>
            <a:ext cx="2754313" cy="334962"/>
          </a:xfrm>
          <a:prstGeom prst="rect">
            <a:avLst/>
          </a:prstGeom>
          <a:noFill/>
          <a:ln w="9525">
            <a:noFill/>
            <a:miter lim="800000"/>
            <a:headEnd/>
            <a:tailEnd/>
          </a:ln>
        </p:spPr>
        <p:txBody>
          <a:bodyPr wrap="none" lIns="0" tIns="0" rIns="0" bIns="0">
            <a:spAutoFit/>
          </a:bodyPr>
          <a:lstStyle/>
          <a:p>
            <a:pPr defTabSz="820738" eaLnBrk="0" hangingPunct="0"/>
            <a:r>
              <a:rPr lang="en-US" sz="2200" b="1">
                <a:solidFill>
                  <a:srgbClr val="000000"/>
                </a:solidFill>
              </a:rPr>
              <a:t>Leadership Potential</a:t>
            </a:r>
          </a:p>
        </p:txBody>
      </p:sp>
      <p:sp>
        <p:nvSpPr>
          <p:cNvPr id="32772" name="Rectangle 4"/>
          <p:cNvSpPr>
            <a:spLocks noChangeArrowheads="1"/>
          </p:cNvSpPr>
          <p:nvPr/>
        </p:nvSpPr>
        <p:spPr bwMode="auto">
          <a:xfrm rot="-5400000">
            <a:off x="11907" y="4372768"/>
            <a:ext cx="1835150" cy="334963"/>
          </a:xfrm>
          <a:prstGeom prst="rect">
            <a:avLst/>
          </a:prstGeom>
          <a:noFill/>
          <a:ln w="9525">
            <a:noFill/>
            <a:miter lim="800000"/>
            <a:headEnd/>
            <a:tailEnd/>
          </a:ln>
        </p:spPr>
        <p:txBody>
          <a:bodyPr lIns="0" tIns="0" rIns="0" bIns="0">
            <a:spAutoFit/>
          </a:bodyPr>
          <a:lstStyle/>
          <a:p>
            <a:pPr defTabSz="820738" eaLnBrk="0" hangingPunct="0"/>
            <a:r>
              <a:rPr lang="en-US" sz="2200" b="1">
                <a:solidFill>
                  <a:srgbClr val="000000"/>
                </a:solidFill>
              </a:rPr>
              <a:t>Performance</a:t>
            </a:r>
          </a:p>
        </p:txBody>
      </p:sp>
      <p:grpSp>
        <p:nvGrpSpPr>
          <p:cNvPr id="32773" name="Group 5"/>
          <p:cNvGrpSpPr>
            <a:grpSpLocks/>
          </p:cNvGrpSpPr>
          <p:nvPr/>
        </p:nvGrpSpPr>
        <p:grpSpPr bwMode="auto">
          <a:xfrm>
            <a:off x="4953000" y="1490663"/>
            <a:ext cx="2286000" cy="152400"/>
            <a:chOff x="2018" y="954"/>
            <a:chExt cx="1288" cy="130"/>
          </a:xfrm>
        </p:grpSpPr>
        <p:sp>
          <p:nvSpPr>
            <p:cNvPr id="32806" name="Rectangle 6"/>
            <p:cNvSpPr>
              <a:spLocks noChangeArrowheads="1"/>
            </p:cNvSpPr>
            <p:nvPr/>
          </p:nvSpPr>
          <p:spPr bwMode="auto">
            <a:xfrm>
              <a:off x="2159" y="1001"/>
              <a:ext cx="1147" cy="35"/>
            </a:xfrm>
            <a:prstGeom prst="rect">
              <a:avLst/>
            </a:prstGeom>
            <a:solidFill>
              <a:srgbClr val="000000"/>
            </a:solidFill>
            <a:ln w="9525">
              <a:noFill/>
              <a:miter lim="800000"/>
              <a:headEnd/>
              <a:tailEnd/>
            </a:ln>
          </p:spPr>
          <p:txBody>
            <a:bodyPr wrap="none" anchor="ctr"/>
            <a:lstStyle/>
            <a:p>
              <a:endParaRPr lang="en-US">
                <a:latin typeface="Calibri" pitchFamily="34" charset="0"/>
              </a:endParaRPr>
            </a:p>
          </p:txBody>
        </p:sp>
        <p:sp>
          <p:nvSpPr>
            <p:cNvPr id="32807" name="Freeform 7"/>
            <p:cNvSpPr>
              <a:spLocks/>
            </p:cNvSpPr>
            <p:nvPr/>
          </p:nvSpPr>
          <p:spPr bwMode="auto">
            <a:xfrm>
              <a:off x="2018" y="954"/>
              <a:ext cx="144" cy="130"/>
            </a:xfrm>
            <a:custGeom>
              <a:avLst/>
              <a:gdLst>
                <a:gd name="T0" fmla="*/ 143 w 144"/>
                <a:gd name="T1" fmla="*/ 0 h 130"/>
                <a:gd name="T2" fmla="*/ 0 w 144"/>
                <a:gd name="T3" fmla="*/ 65 h 130"/>
                <a:gd name="T4" fmla="*/ 143 w 144"/>
                <a:gd name="T5" fmla="*/ 129 h 130"/>
                <a:gd name="T6" fmla="*/ 143 w 144"/>
                <a:gd name="T7" fmla="*/ 0 h 130"/>
                <a:gd name="T8" fmla="*/ 0 60000 65536"/>
                <a:gd name="T9" fmla="*/ 0 60000 65536"/>
                <a:gd name="T10" fmla="*/ 0 60000 65536"/>
                <a:gd name="T11" fmla="*/ 0 60000 65536"/>
                <a:gd name="T12" fmla="*/ 0 w 144"/>
                <a:gd name="T13" fmla="*/ 0 h 130"/>
                <a:gd name="T14" fmla="*/ 144 w 144"/>
                <a:gd name="T15" fmla="*/ 130 h 130"/>
              </a:gdLst>
              <a:ahLst/>
              <a:cxnLst>
                <a:cxn ang="T8">
                  <a:pos x="T0" y="T1"/>
                </a:cxn>
                <a:cxn ang="T9">
                  <a:pos x="T2" y="T3"/>
                </a:cxn>
                <a:cxn ang="T10">
                  <a:pos x="T4" y="T5"/>
                </a:cxn>
                <a:cxn ang="T11">
                  <a:pos x="T6" y="T7"/>
                </a:cxn>
              </a:cxnLst>
              <a:rect l="T12" t="T13" r="T14" b="T15"/>
              <a:pathLst>
                <a:path w="144" h="130">
                  <a:moveTo>
                    <a:pt x="143" y="0"/>
                  </a:moveTo>
                  <a:lnTo>
                    <a:pt x="0" y="65"/>
                  </a:lnTo>
                  <a:lnTo>
                    <a:pt x="143" y="129"/>
                  </a:lnTo>
                  <a:lnTo>
                    <a:pt x="143" y="0"/>
                  </a:lnTo>
                </a:path>
              </a:pathLst>
            </a:custGeom>
            <a:solidFill>
              <a:srgbClr val="000000"/>
            </a:solidFill>
            <a:ln w="9525" cap="rnd">
              <a:noFill/>
              <a:round/>
              <a:headEnd type="none" w="sm" len="sm"/>
              <a:tailEnd type="none" w="sm" len="sm"/>
            </a:ln>
          </p:spPr>
          <p:txBody>
            <a:bodyPr/>
            <a:lstStyle/>
            <a:p>
              <a:endParaRPr lang="en-US"/>
            </a:p>
          </p:txBody>
        </p:sp>
      </p:grpSp>
      <p:grpSp>
        <p:nvGrpSpPr>
          <p:cNvPr id="32774" name="Group 8"/>
          <p:cNvGrpSpPr>
            <a:grpSpLocks/>
          </p:cNvGrpSpPr>
          <p:nvPr/>
        </p:nvGrpSpPr>
        <p:grpSpPr bwMode="auto">
          <a:xfrm>
            <a:off x="1143000" y="3395663"/>
            <a:ext cx="206375" cy="2090737"/>
            <a:chOff x="433" y="1727"/>
            <a:chExt cx="143" cy="1165"/>
          </a:xfrm>
        </p:grpSpPr>
        <p:sp>
          <p:nvSpPr>
            <p:cNvPr id="32804" name="Freeform 9"/>
            <p:cNvSpPr>
              <a:spLocks/>
            </p:cNvSpPr>
            <p:nvPr/>
          </p:nvSpPr>
          <p:spPr bwMode="auto">
            <a:xfrm>
              <a:off x="484" y="1854"/>
              <a:ext cx="41" cy="1038"/>
            </a:xfrm>
            <a:custGeom>
              <a:avLst/>
              <a:gdLst>
                <a:gd name="T0" fmla="*/ 1 w 41"/>
                <a:gd name="T1" fmla="*/ 1037 h 1038"/>
                <a:gd name="T2" fmla="*/ 40 w 41"/>
                <a:gd name="T3" fmla="*/ 1037 h 1038"/>
                <a:gd name="T4" fmla="*/ 39 w 41"/>
                <a:gd name="T5" fmla="*/ 0 h 1038"/>
                <a:gd name="T6" fmla="*/ 0 w 41"/>
                <a:gd name="T7" fmla="*/ 0 h 1038"/>
                <a:gd name="T8" fmla="*/ 1 w 41"/>
                <a:gd name="T9" fmla="*/ 1037 h 1038"/>
                <a:gd name="T10" fmla="*/ 0 60000 65536"/>
                <a:gd name="T11" fmla="*/ 0 60000 65536"/>
                <a:gd name="T12" fmla="*/ 0 60000 65536"/>
                <a:gd name="T13" fmla="*/ 0 60000 65536"/>
                <a:gd name="T14" fmla="*/ 0 60000 65536"/>
                <a:gd name="T15" fmla="*/ 0 w 41"/>
                <a:gd name="T16" fmla="*/ 0 h 1038"/>
                <a:gd name="T17" fmla="*/ 41 w 41"/>
                <a:gd name="T18" fmla="*/ 1038 h 1038"/>
              </a:gdLst>
              <a:ahLst/>
              <a:cxnLst>
                <a:cxn ang="T10">
                  <a:pos x="T0" y="T1"/>
                </a:cxn>
                <a:cxn ang="T11">
                  <a:pos x="T2" y="T3"/>
                </a:cxn>
                <a:cxn ang="T12">
                  <a:pos x="T4" y="T5"/>
                </a:cxn>
                <a:cxn ang="T13">
                  <a:pos x="T6" y="T7"/>
                </a:cxn>
                <a:cxn ang="T14">
                  <a:pos x="T8" y="T9"/>
                </a:cxn>
              </a:cxnLst>
              <a:rect l="T15" t="T16" r="T17" b="T18"/>
              <a:pathLst>
                <a:path w="41" h="1038">
                  <a:moveTo>
                    <a:pt x="1" y="1037"/>
                  </a:moveTo>
                  <a:lnTo>
                    <a:pt x="40" y="1037"/>
                  </a:lnTo>
                  <a:lnTo>
                    <a:pt x="39" y="0"/>
                  </a:lnTo>
                  <a:lnTo>
                    <a:pt x="0" y="0"/>
                  </a:lnTo>
                  <a:lnTo>
                    <a:pt x="1" y="1037"/>
                  </a:lnTo>
                </a:path>
              </a:pathLst>
            </a:custGeom>
            <a:solidFill>
              <a:srgbClr val="000000"/>
            </a:solidFill>
            <a:ln w="9525" cap="rnd">
              <a:noFill/>
              <a:round/>
              <a:headEnd type="none" w="sm" len="sm"/>
              <a:tailEnd type="none" w="sm" len="sm"/>
            </a:ln>
          </p:spPr>
          <p:txBody>
            <a:bodyPr/>
            <a:lstStyle/>
            <a:p>
              <a:endParaRPr lang="en-US"/>
            </a:p>
          </p:txBody>
        </p:sp>
        <p:sp>
          <p:nvSpPr>
            <p:cNvPr id="32805" name="Freeform 10"/>
            <p:cNvSpPr>
              <a:spLocks/>
            </p:cNvSpPr>
            <p:nvPr/>
          </p:nvSpPr>
          <p:spPr bwMode="auto">
            <a:xfrm>
              <a:off x="433" y="1727"/>
              <a:ext cx="143" cy="130"/>
            </a:xfrm>
            <a:custGeom>
              <a:avLst/>
              <a:gdLst>
                <a:gd name="T0" fmla="*/ 142 w 143"/>
                <a:gd name="T1" fmla="*/ 129 h 130"/>
                <a:gd name="T2" fmla="*/ 70 w 143"/>
                <a:gd name="T3" fmla="*/ 0 h 130"/>
                <a:gd name="T4" fmla="*/ 0 w 143"/>
                <a:gd name="T5" fmla="*/ 129 h 130"/>
                <a:gd name="T6" fmla="*/ 142 w 143"/>
                <a:gd name="T7" fmla="*/ 129 h 130"/>
                <a:gd name="T8" fmla="*/ 0 60000 65536"/>
                <a:gd name="T9" fmla="*/ 0 60000 65536"/>
                <a:gd name="T10" fmla="*/ 0 60000 65536"/>
                <a:gd name="T11" fmla="*/ 0 60000 65536"/>
                <a:gd name="T12" fmla="*/ 0 w 143"/>
                <a:gd name="T13" fmla="*/ 0 h 130"/>
                <a:gd name="T14" fmla="*/ 143 w 143"/>
                <a:gd name="T15" fmla="*/ 130 h 130"/>
              </a:gdLst>
              <a:ahLst/>
              <a:cxnLst>
                <a:cxn ang="T8">
                  <a:pos x="T0" y="T1"/>
                </a:cxn>
                <a:cxn ang="T9">
                  <a:pos x="T2" y="T3"/>
                </a:cxn>
                <a:cxn ang="T10">
                  <a:pos x="T4" y="T5"/>
                </a:cxn>
                <a:cxn ang="T11">
                  <a:pos x="T6" y="T7"/>
                </a:cxn>
              </a:cxnLst>
              <a:rect l="T12" t="T13" r="T14" b="T15"/>
              <a:pathLst>
                <a:path w="143" h="130">
                  <a:moveTo>
                    <a:pt x="142" y="129"/>
                  </a:moveTo>
                  <a:lnTo>
                    <a:pt x="70" y="0"/>
                  </a:lnTo>
                  <a:lnTo>
                    <a:pt x="0" y="129"/>
                  </a:lnTo>
                  <a:lnTo>
                    <a:pt x="142" y="129"/>
                  </a:lnTo>
                </a:path>
              </a:pathLst>
            </a:custGeom>
            <a:solidFill>
              <a:srgbClr val="000000"/>
            </a:solidFill>
            <a:ln w="9525" cap="rnd">
              <a:noFill/>
              <a:round/>
              <a:headEnd type="none" w="sm" len="sm"/>
              <a:tailEnd type="none" w="sm" len="sm"/>
            </a:ln>
          </p:spPr>
          <p:txBody>
            <a:bodyPr/>
            <a:lstStyle/>
            <a:p>
              <a:endParaRPr lang="en-US"/>
            </a:p>
          </p:txBody>
        </p:sp>
      </p:grpSp>
      <p:sp>
        <p:nvSpPr>
          <p:cNvPr id="32775" name="Rectangle 11"/>
          <p:cNvSpPr>
            <a:spLocks noChangeArrowheads="1"/>
          </p:cNvSpPr>
          <p:nvPr/>
        </p:nvSpPr>
        <p:spPr bwMode="auto">
          <a:xfrm>
            <a:off x="1524000" y="1719263"/>
            <a:ext cx="1751013" cy="1438275"/>
          </a:xfrm>
          <a:prstGeom prst="rect">
            <a:avLst/>
          </a:prstGeom>
          <a:noFill/>
          <a:ln w="12700">
            <a:solidFill>
              <a:srgbClr val="000000"/>
            </a:solidFill>
            <a:miter lim="800000"/>
            <a:headEnd/>
            <a:tailEnd/>
          </a:ln>
        </p:spPr>
        <p:txBody>
          <a:bodyPr wrap="none" anchor="ctr"/>
          <a:lstStyle/>
          <a:p>
            <a:endParaRPr lang="en-US">
              <a:latin typeface="Calibri" pitchFamily="34" charset="0"/>
            </a:endParaRPr>
          </a:p>
        </p:txBody>
      </p:sp>
      <p:sp>
        <p:nvSpPr>
          <p:cNvPr id="32776" name="Rectangle 12"/>
          <p:cNvSpPr>
            <a:spLocks noChangeArrowheads="1"/>
          </p:cNvSpPr>
          <p:nvPr/>
        </p:nvSpPr>
        <p:spPr bwMode="auto">
          <a:xfrm>
            <a:off x="1670050" y="2260600"/>
            <a:ext cx="261938" cy="236538"/>
          </a:xfrm>
          <a:prstGeom prst="rect">
            <a:avLst/>
          </a:prstGeom>
          <a:noFill/>
          <a:ln w="9525">
            <a:noFill/>
            <a:miter lim="800000"/>
            <a:headEnd/>
            <a:tailEnd/>
          </a:ln>
        </p:spPr>
        <p:txBody>
          <a:bodyPr wrap="none" anchor="ctr"/>
          <a:lstStyle/>
          <a:p>
            <a:endParaRPr lang="en-US">
              <a:latin typeface="Calibri" pitchFamily="34" charset="0"/>
            </a:endParaRPr>
          </a:p>
        </p:txBody>
      </p:sp>
      <p:sp>
        <p:nvSpPr>
          <p:cNvPr id="32777" name="Rectangle 13"/>
          <p:cNvSpPr>
            <a:spLocks noChangeArrowheads="1"/>
          </p:cNvSpPr>
          <p:nvPr/>
        </p:nvSpPr>
        <p:spPr bwMode="auto">
          <a:xfrm>
            <a:off x="1585913" y="1774825"/>
            <a:ext cx="92075" cy="198438"/>
          </a:xfrm>
          <a:prstGeom prst="rect">
            <a:avLst/>
          </a:prstGeom>
          <a:noFill/>
          <a:ln w="9525">
            <a:noFill/>
            <a:miter lim="800000"/>
            <a:headEnd/>
            <a:tailEnd/>
          </a:ln>
        </p:spPr>
        <p:txBody>
          <a:bodyPr wrap="none" lIns="0" tIns="0" rIns="0" bIns="0">
            <a:spAutoFit/>
          </a:bodyPr>
          <a:lstStyle/>
          <a:p>
            <a:pPr defTabSz="820738" eaLnBrk="0" hangingPunct="0"/>
            <a:r>
              <a:rPr lang="en-US" sz="1300" b="1">
                <a:solidFill>
                  <a:srgbClr val="000000"/>
                </a:solidFill>
              </a:rPr>
              <a:t>1</a:t>
            </a:r>
          </a:p>
        </p:txBody>
      </p:sp>
      <p:sp>
        <p:nvSpPr>
          <p:cNvPr id="32778" name="Rectangle 14"/>
          <p:cNvSpPr>
            <a:spLocks noChangeArrowheads="1"/>
          </p:cNvSpPr>
          <p:nvPr/>
        </p:nvSpPr>
        <p:spPr bwMode="auto">
          <a:xfrm>
            <a:off x="1654175" y="3155950"/>
            <a:ext cx="261938" cy="236538"/>
          </a:xfrm>
          <a:prstGeom prst="rect">
            <a:avLst/>
          </a:prstGeom>
          <a:noFill/>
          <a:ln w="9525">
            <a:noFill/>
            <a:miter lim="800000"/>
            <a:headEnd/>
            <a:tailEnd/>
          </a:ln>
        </p:spPr>
        <p:txBody>
          <a:bodyPr wrap="none" anchor="ctr"/>
          <a:lstStyle/>
          <a:p>
            <a:endParaRPr lang="en-US">
              <a:latin typeface="Calibri" pitchFamily="34" charset="0"/>
            </a:endParaRPr>
          </a:p>
        </p:txBody>
      </p:sp>
      <p:sp>
        <p:nvSpPr>
          <p:cNvPr id="32779" name="Rectangle 15"/>
          <p:cNvSpPr>
            <a:spLocks noChangeArrowheads="1"/>
          </p:cNvSpPr>
          <p:nvPr/>
        </p:nvSpPr>
        <p:spPr bwMode="auto">
          <a:xfrm>
            <a:off x="3227388" y="2230438"/>
            <a:ext cx="261937" cy="236537"/>
          </a:xfrm>
          <a:prstGeom prst="rect">
            <a:avLst/>
          </a:prstGeom>
          <a:noFill/>
          <a:ln w="9525">
            <a:noFill/>
            <a:miter lim="800000"/>
            <a:headEnd/>
            <a:tailEnd/>
          </a:ln>
        </p:spPr>
        <p:txBody>
          <a:bodyPr wrap="none" anchor="ctr"/>
          <a:lstStyle/>
          <a:p>
            <a:endParaRPr lang="en-US">
              <a:latin typeface="Calibri" pitchFamily="34" charset="0"/>
            </a:endParaRPr>
          </a:p>
        </p:txBody>
      </p:sp>
      <p:sp>
        <p:nvSpPr>
          <p:cNvPr id="32780" name="Rectangle 16"/>
          <p:cNvSpPr>
            <a:spLocks noChangeArrowheads="1"/>
          </p:cNvSpPr>
          <p:nvPr/>
        </p:nvSpPr>
        <p:spPr bwMode="auto">
          <a:xfrm>
            <a:off x="2422525" y="4464050"/>
            <a:ext cx="263525" cy="234950"/>
          </a:xfrm>
          <a:prstGeom prst="rect">
            <a:avLst/>
          </a:prstGeom>
          <a:noFill/>
          <a:ln w="9525">
            <a:noFill/>
            <a:miter lim="800000"/>
            <a:headEnd/>
            <a:tailEnd/>
          </a:ln>
        </p:spPr>
        <p:txBody>
          <a:bodyPr wrap="none" anchor="ctr"/>
          <a:lstStyle/>
          <a:p>
            <a:endParaRPr lang="en-US">
              <a:latin typeface="Calibri" pitchFamily="34" charset="0"/>
            </a:endParaRPr>
          </a:p>
        </p:txBody>
      </p:sp>
      <p:sp>
        <p:nvSpPr>
          <p:cNvPr id="32781" name="Rectangle 17"/>
          <p:cNvSpPr>
            <a:spLocks noChangeArrowheads="1"/>
          </p:cNvSpPr>
          <p:nvPr/>
        </p:nvSpPr>
        <p:spPr bwMode="auto">
          <a:xfrm>
            <a:off x="1524000" y="3155950"/>
            <a:ext cx="1755775" cy="1557338"/>
          </a:xfrm>
          <a:prstGeom prst="rect">
            <a:avLst/>
          </a:prstGeom>
          <a:noFill/>
          <a:ln w="12700">
            <a:solidFill>
              <a:srgbClr val="000000"/>
            </a:solidFill>
            <a:miter lim="800000"/>
            <a:headEnd/>
            <a:tailEnd/>
          </a:ln>
        </p:spPr>
        <p:txBody>
          <a:bodyPr wrap="none" anchor="ctr"/>
          <a:lstStyle/>
          <a:p>
            <a:endParaRPr lang="en-US">
              <a:latin typeface="Calibri" pitchFamily="34" charset="0"/>
            </a:endParaRPr>
          </a:p>
        </p:txBody>
      </p:sp>
      <p:sp>
        <p:nvSpPr>
          <p:cNvPr id="32782" name="Rectangle 18"/>
          <p:cNvSpPr>
            <a:spLocks noChangeArrowheads="1"/>
          </p:cNvSpPr>
          <p:nvPr/>
        </p:nvSpPr>
        <p:spPr bwMode="auto">
          <a:xfrm>
            <a:off x="3273425" y="1719263"/>
            <a:ext cx="1855788" cy="1436687"/>
          </a:xfrm>
          <a:prstGeom prst="rect">
            <a:avLst/>
          </a:prstGeom>
          <a:noFill/>
          <a:ln w="12700">
            <a:solidFill>
              <a:srgbClr val="000000"/>
            </a:solidFill>
            <a:miter lim="800000"/>
            <a:headEnd/>
            <a:tailEnd/>
          </a:ln>
        </p:spPr>
        <p:txBody>
          <a:bodyPr wrap="none" anchor="ctr"/>
          <a:lstStyle/>
          <a:p>
            <a:endParaRPr lang="en-US">
              <a:latin typeface="Calibri" pitchFamily="34" charset="0"/>
            </a:endParaRPr>
          </a:p>
        </p:txBody>
      </p:sp>
      <p:sp>
        <p:nvSpPr>
          <p:cNvPr id="32783" name="Rectangle 19"/>
          <p:cNvSpPr>
            <a:spLocks noChangeArrowheads="1"/>
          </p:cNvSpPr>
          <p:nvPr/>
        </p:nvSpPr>
        <p:spPr bwMode="auto">
          <a:xfrm>
            <a:off x="1516063" y="1435100"/>
            <a:ext cx="785812" cy="198438"/>
          </a:xfrm>
          <a:prstGeom prst="rect">
            <a:avLst/>
          </a:prstGeom>
          <a:noFill/>
          <a:ln w="9525">
            <a:noFill/>
            <a:miter lim="800000"/>
            <a:headEnd/>
            <a:tailEnd/>
          </a:ln>
        </p:spPr>
        <p:txBody>
          <a:bodyPr wrap="none" lIns="0" tIns="0" rIns="0" bIns="0">
            <a:spAutoFit/>
          </a:bodyPr>
          <a:lstStyle/>
          <a:p>
            <a:pPr defTabSz="820738" eaLnBrk="0" hangingPunct="0"/>
            <a:r>
              <a:rPr lang="en-US" sz="1300" b="1">
                <a:solidFill>
                  <a:srgbClr val="000000"/>
                </a:solidFill>
                <a:latin typeface="Tahoma" pitchFamily="34" charset="0"/>
              </a:rPr>
              <a:t>Top Third</a:t>
            </a:r>
            <a:endParaRPr lang="en-US" sz="1300">
              <a:latin typeface="Tahoma" pitchFamily="34" charset="0"/>
            </a:endParaRPr>
          </a:p>
        </p:txBody>
      </p:sp>
      <p:sp>
        <p:nvSpPr>
          <p:cNvPr id="32784" name="Rectangle 20"/>
          <p:cNvSpPr>
            <a:spLocks noChangeArrowheads="1"/>
          </p:cNvSpPr>
          <p:nvPr/>
        </p:nvSpPr>
        <p:spPr bwMode="auto">
          <a:xfrm>
            <a:off x="5334000" y="6583363"/>
            <a:ext cx="2978150" cy="198437"/>
          </a:xfrm>
          <a:prstGeom prst="rect">
            <a:avLst/>
          </a:prstGeom>
          <a:noFill/>
          <a:ln w="9525">
            <a:noFill/>
            <a:miter lim="800000"/>
            <a:headEnd/>
            <a:tailEnd/>
          </a:ln>
        </p:spPr>
        <p:txBody>
          <a:bodyPr lIns="0" tIns="0" rIns="0" bIns="0">
            <a:spAutoFit/>
          </a:bodyPr>
          <a:lstStyle/>
          <a:p>
            <a:pPr defTabSz="820738" eaLnBrk="0" hangingPunct="0"/>
            <a:r>
              <a:rPr lang="en-US" sz="1300" b="1">
                <a:solidFill>
                  <a:srgbClr val="000000"/>
                </a:solidFill>
                <a:latin typeface="Tahoma" pitchFamily="34" charset="0"/>
              </a:rPr>
              <a:t>Bottom Third</a:t>
            </a:r>
            <a:endParaRPr lang="en-US" sz="1300">
              <a:latin typeface="Tahoma" pitchFamily="34" charset="0"/>
            </a:endParaRPr>
          </a:p>
        </p:txBody>
      </p:sp>
      <p:sp>
        <p:nvSpPr>
          <p:cNvPr id="32785" name="Rectangle 21"/>
          <p:cNvSpPr>
            <a:spLocks noChangeArrowheads="1"/>
          </p:cNvSpPr>
          <p:nvPr/>
        </p:nvSpPr>
        <p:spPr bwMode="auto">
          <a:xfrm>
            <a:off x="6324600" y="3505200"/>
            <a:ext cx="1766888" cy="1436688"/>
          </a:xfrm>
          <a:prstGeom prst="rect">
            <a:avLst/>
          </a:prstGeom>
          <a:noFill/>
          <a:ln w="12700">
            <a:solidFill>
              <a:srgbClr val="000000"/>
            </a:solidFill>
            <a:miter lim="800000"/>
            <a:headEnd/>
            <a:tailEnd/>
          </a:ln>
        </p:spPr>
        <p:txBody>
          <a:bodyPr wrap="none" anchor="ctr"/>
          <a:lstStyle/>
          <a:p>
            <a:endParaRPr lang="en-US">
              <a:latin typeface="Calibri" pitchFamily="34" charset="0"/>
            </a:endParaRPr>
          </a:p>
        </p:txBody>
      </p:sp>
      <p:sp>
        <p:nvSpPr>
          <p:cNvPr id="32786" name="Rectangle 22"/>
          <p:cNvSpPr>
            <a:spLocks noChangeArrowheads="1"/>
          </p:cNvSpPr>
          <p:nvPr/>
        </p:nvSpPr>
        <p:spPr bwMode="auto">
          <a:xfrm>
            <a:off x="6600825" y="3697288"/>
            <a:ext cx="92075" cy="198437"/>
          </a:xfrm>
          <a:prstGeom prst="rect">
            <a:avLst/>
          </a:prstGeom>
          <a:noFill/>
          <a:ln w="9525">
            <a:noFill/>
            <a:miter lim="800000"/>
            <a:headEnd/>
            <a:tailEnd/>
          </a:ln>
        </p:spPr>
        <p:txBody>
          <a:bodyPr wrap="none" lIns="0" tIns="0" rIns="0" bIns="0">
            <a:spAutoFit/>
          </a:bodyPr>
          <a:lstStyle/>
          <a:p>
            <a:pPr defTabSz="820738" eaLnBrk="0" hangingPunct="0"/>
            <a:r>
              <a:rPr lang="en-US" sz="1300" b="1">
                <a:solidFill>
                  <a:srgbClr val="000000"/>
                </a:solidFill>
              </a:rPr>
              <a:t>8</a:t>
            </a:r>
          </a:p>
        </p:txBody>
      </p:sp>
      <p:sp>
        <p:nvSpPr>
          <p:cNvPr id="32787" name="Rectangle 23"/>
          <p:cNvSpPr>
            <a:spLocks noChangeArrowheads="1"/>
          </p:cNvSpPr>
          <p:nvPr/>
        </p:nvSpPr>
        <p:spPr bwMode="auto">
          <a:xfrm>
            <a:off x="2182813" y="4837113"/>
            <a:ext cx="1749425" cy="1530350"/>
          </a:xfrm>
          <a:prstGeom prst="rect">
            <a:avLst/>
          </a:prstGeom>
          <a:noFill/>
          <a:ln w="12700">
            <a:solidFill>
              <a:srgbClr val="000000"/>
            </a:solidFill>
            <a:miter lim="800000"/>
            <a:headEnd/>
            <a:tailEnd/>
          </a:ln>
        </p:spPr>
        <p:txBody>
          <a:bodyPr wrap="none" anchor="ctr"/>
          <a:lstStyle/>
          <a:p>
            <a:endParaRPr lang="en-US">
              <a:latin typeface="Calibri" pitchFamily="34" charset="0"/>
            </a:endParaRPr>
          </a:p>
        </p:txBody>
      </p:sp>
      <p:sp>
        <p:nvSpPr>
          <p:cNvPr id="32788" name="Rectangle 24"/>
          <p:cNvSpPr>
            <a:spLocks noChangeArrowheads="1"/>
          </p:cNvSpPr>
          <p:nvPr/>
        </p:nvSpPr>
        <p:spPr bwMode="auto">
          <a:xfrm>
            <a:off x="2244725" y="4883150"/>
            <a:ext cx="92075" cy="198438"/>
          </a:xfrm>
          <a:prstGeom prst="rect">
            <a:avLst/>
          </a:prstGeom>
          <a:noFill/>
          <a:ln w="9525">
            <a:noFill/>
            <a:miter lim="800000"/>
            <a:headEnd/>
            <a:tailEnd/>
          </a:ln>
        </p:spPr>
        <p:txBody>
          <a:bodyPr wrap="none" lIns="0" tIns="0" rIns="0" bIns="0">
            <a:spAutoFit/>
          </a:bodyPr>
          <a:lstStyle/>
          <a:p>
            <a:pPr defTabSz="820738" eaLnBrk="0" hangingPunct="0"/>
            <a:r>
              <a:rPr lang="en-US" sz="1300" b="1">
                <a:solidFill>
                  <a:srgbClr val="000000"/>
                </a:solidFill>
              </a:rPr>
              <a:t>4</a:t>
            </a:r>
          </a:p>
        </p:txBody>
      </p:sp>
      <p:sp>
        <p:nvSpPr>
          <p:cNvPr id="32789" name="Rectangle 25"/>
          <p:cNvSpPr>
            <a:spLocks noChangeArrowheads="1"/>
          </p:cNvSpPr>
          <p:nvPr/>
        </p:nvSpPr>
        <p:spPr bwMode="auto">
          <a:xfrm>
            <a:off x="2438400" y="4876800"/>
            <a:ext cx="1600200" cy="320675"/>
          </a:xfrm>
          <a:prstGeom prst="rect">
            <a:avLst/>
          </a:prstGeom>
          <a:noFill/>
          <a:ln w="9525">
            <a:noFill/>
            <a:miter lim="800000"/>
            <a:headEnd/>
            <a:tailEnd/>
          </a:ln>
        </p:spPr>
        <p:txBody>
          <a:bodyPr lIns="0" tIns="0" rIns="0" bIns="0">
            <a:spAutoFit/>
          </a:bodyPr>
          <a:lstStyle/>
          <a:p>
            <a:pPr defTabSz="820738" eaLnBrk="0" hangingPunct="0"/>
            <a:r>
              <a:rPr lang="en-US" sz="1100">
                <a:solidFill>
                  <a:schemeClr val="tx2"/>
                </a:solidFill>
                <a:latin typeface="Tahoma" pitchFamily="34" charset="0"/>
              </a:rPr>
              <a:t>New in Position </a:t>
            </a:r>
            <a:br>
              <a:rPr lang="en-US" sz="1100">
                <a:solidFill>
                  <a:schemeClr val="tx2"/>
                </a:solidFill>
                <a:latin typeface="Tahoma" pitchFamily="34" charset="0"/>
              </a:rPr>
            </a:br>
            <a:r>
              <a:rPr lang="en-US" sz="1000">
                <a:solidFill>
                  <a:schemeClr val="tx2"/>
                </a:solidFill>
                <a:latin typeface="Tahoma" pitchFamily="34" charset="0"/>
              </a:rPr>
              <a:t>(No longer than 6 mos.)</a:t>
            </a:r>
          </a:p>
        </p:txBody>
      </p:sp>
      <p:sp>
        <p:nvSpPr>
          <p:cNvPr id="32790" name="Rectangle 26"/>
          <p:cNvSpPr>
            <a:spLocks noChangeArrowheads="1"/>
          </p:cNvSpPr>
          <p:nvPr/>
        </p:nvSpPr>
        <p:spPr bwMode="auto">
          <a:xfrm>
            <a:off x="3932238" y="3319463"/>
            <a:ext cx="1782762" cy="1524000"/>
          </a:xfrm>
          <a:prstGeom prst="rect">
            <a:avLst/>
          </a:prstGeom>
          <a:noFill/>
          <a:ln w="12700">
            <a:solidFill>
              <a:srgbClr val="000000"/>
            </a:solidFill>
            <a:miter lim="800000"/>
            <a:headEnd/>
            <a:tailEnd/>
          </a:ln>
        </p:spPr>
        <p:txBody>
          <a:bodyPr wrap="none" anchor="ctr"/>
          <a:lstStyle/>
          <a:p>
            <a:endParaRPr lang="en-US">
              <a:latin typeface="Calibri" pitchFamily="34" charset="0"/>
            </a:endParaRPr>
          </a:p>
        </p:txBody>
      </p:sp>
      <p:sp>
        <p:nvSpPr>
          <p:cNvPr id="32791" name="Rectangle 27"/>
          <p:cNvSpPr>
            <a:spLocks noChangeArrowheads="1"/>
          </p:cNvSpPr>
          <p:nvPr/>
        </p:nvSpPr>
        <p:spPr bwMode="auto">
          <a:xfrm>
            <a:off x="4038600" y="3395663"/>
            <a:ext cx="92075" cy="198437"/>
          </a:xfrm>
          <a:prstGeom prst="rect">
            <a:avLst/>
          </a:prstGeom>
          <a:noFill/>
          <a:ln w="9525">
            <a:noFill/>
            <a:miter lim="800000"/>
            <a:headEnd/>
            <a:tailEnd/>
          </a:ln>
        </p:spPr>
        <p:txBody>
          <a:bodyPr wrap="none" lIns="0" tIns="0" rIns="0" bIns="0">
            <a:spAutoFit/>
          </a:bodyPr>
          <a:lstStyle/>
          <a:p>
            <a:pPr defTabSz="820738" eaLnBrk="0" hangingPunct="0"/>
            <a:r>
              <a:rPr lang="en-US" sz="1300" b="1">
                <a:solidFill>
                  <a:srgbClr val="000000"/>
                </a:solidFill>
              </a:rPr>
              <a:t>5</a:t>
            </a:r>
          </a:p>
        </p:txBody>
      </p:sp>
      <p:sp>
        <p:nvSpPr>
          <p:cNvPr id="32792" name="Rectangle 28"/>
          <p:cNvSpPr>
            <a:spLocks noChangeArrowheads="1"/>
          </p:cNvSpPr>
          <p:nvPr/>
        </p:nvSpPr>
        <p:spPr bwMode="auto">
          <a:xfrm>
            <a:off x="5715000" y="1795463"/>
            <a:ext cx="1751013" cy="1524000"/>
          </a:xfrm>
          <a:prstGeom prst="rect">
            <a:avLst/>
          </a:prstGeom>
          <a:noFill/>
          <a:ln w="12700">
            <a:solidFill>
              <a:srgbClr val="000000"/>
            </a:solidFill>
            <a:miter lim="800000"/>
            <a:headEnd/>
            <a:tailEnd/>
          </a:ln>
        </p:spPr>
        <p:txBody>
          <a:bodyPr wrap="none" anchor="ctr"/>
          <a:lstStyle/>
          <a:p>
            <a:endParaRPr lang="en-US">
              <a:latin typeface="Calibri" pitchFamily="34" charset="0"/>
            </a:endParaRPr>
          </a:p>
        </p:txBody>
      </p:sp>
      <p:sp>
        <p:nvSpPr>
          <p:cNvPr id="32793" name="Rectangle 29"/>
          <p:cNvSpPr>
            <a:spLocks noChangeArrowheads="1"/>
          </p:cNvSpPr>
          <p:nvPr/>
        </p:nvSpPr>
        <p:spPr bwMode="auto">
          <a:xfrm>
            <a:off x="5791200" y="1871663"/>
            <a:ext cx="92075" cy="198437"/>
          </a:xfrm>
          <a:prstGeom prst="rect">
            <a:avLst/>
          </a:prstGeom>
          <a:noFill/>
          <a:ln w="9525">
            <a:noFill/>
            <a:miter lim="800000"/>
            <a:headEnd/>
            <a:tailEnd/>
          </a:ln>
        </p:spPr>
        <p:txBody>
          <a:bodyPr wrap="none" lIns="0" tIns="0" rIns="0" bIns="0">
            <a:spAutoFit/>
          </a:bodyPr>
          <a:lstStyle/>
          <a:p>
            <a:pPr defTabSz="820738" eaLnBrk="0" hangingPunct="0"/>
            <a:r>
              <a:rPr lang="en-US" sz="1300" b="1">
                <a:solidFill>
                  <a:srgbClr val="000000"/>
                </a:solidFill>
              </a:rPr>
              <a:t>6</a:t>
            </a:r>
          </a:p>
        </p:txBody>
      </p:sp>
      <p:sp>
        <p:nvSpPr>
          <p:cNvPr id="32794" name="Rectangle 30"/>
          <p:cNvSpPr>
            <a:spLocks noChangeArrowheads="1"/>
          </p:cNvSpPr>
          <p:nvPr/>
        </p:nvSpPr>
        <p:spPr bwMode="auto">
          <a:xfrm>
            <a:off x="4572000" y="4953000"/>
            <a:ext cx="1751013" cy="1438275"/>
          </a:xfrm>
          <a:prstGeom prst="rect">
            <a:avLst/>
          </a:prstGeom>
          <a:noFill/>
          <a:ln w="12700">
            <a:solidFill>
              <a:srgbClr val="000000"/>
            </a:solidFill>
            <a:miter lim="800000"/>
            <a:headEnd/>
            <a:tailEnd/>
          </a:ln>
        </p:spPr>
        <p:txBody>
          <a:bodyPr wrap="none" anchor="ctr"/>
          <a:lstStyle/>
          <a:p>
            <a:endParaRPr lang="en-US">
              <a:latin typeface="Calibri" pitchFamily="34" charset="0"/>
            </a:endParaRPr>
          </a:p>
        </p:txBody>
      </p:sp>
      <p:sp>
        <p:nvSpPr>
          <p:cNvPr id="32795" name="Rectangle 31"/>
          <p:cNvSpPr>
            <a:spLocks noChangeArrowheads="1"/>
          </p:cNvSpPr>
          <p:nvPr/>
        </p:nvSpPr>
        <p:spPr bwMode="auto">
          <a:xfrm>
            <a:off x="4811713" y="5143500"/>
            <a:ext cx="92075" cy="198438"/>
          </a:xfrm>
          <a:prstGeom prst="rect">
            <a:avLst/>
          </a:prstGeom>
          <a:noFill/>
          <a:ln w="9525">
            <a:noFill/>
            <a:miter lim="800000"/>
            <a:headEnd/>
            <a:tailEnd/>
          </a:ln>
        </p:spPr>
        <p:txBody>
          <a:bodyPr wrap="none" lIns="0" tIns="0" rIns="0" bIns="0">
            <a:spAutoFit/>
          </a:bodyPr>
          <a:lstStyle/>
          <a:p>
            <a:pPr defTabSz="820738" eaLnBrk="0" hangingPunct="0"/>
            <a:r>
              <a:rPr lang="en-US" sz="1300" b="1">
                <a:solidFill>
                  <a:srgbClr val="000000"/>
                </a:solidFill>
              </a:rPr>
              <a:t>7</a:t>
            </a:r>
          </a:p>
        </p:txBody>
      </p:sp>
      <p:sp>
        <p:nvSpPr>
          <p:cNvPr id="32796" name="Rectangle 32"/>
          <p:cNvSpPr>
            <a:spLocks noChangeArrowheads="1"/>
          </p:cNvSpPr>
          <p:nvPr/>
        </p:nvSpPr>
        <p:spPr bwMode="auto">
          <a:xfrm>
            <a:off x="6556375" y="5105400"/>
            <a:ext cx="92075" cy="198438"/>
          </a:xfrm>
          <a:prstGeom prst="rect">
            <a:avLst/>
          </a:prstGeom>
          <a:noFill/>
          <a:ln w="9525">
            <a:noFill/>
            <a:miter lim="800000"/>
            <a:headEnd/>
            <a:tailEnd/>
          </a:ln>
        </p:spPr>
        <p:txBody>
          <a:bodyPr wrap="none" lIns="0" tIns="0" rIns="0" bIns="0">
            <a:spAutoFit/>
          </a:bodyPr>
          <a:lstStyle/>
          <a:p>
            <a:pPr defTabSz="820738" eaLnBrk="0" hangingPunct="0"/>
            <a:r>
              <a:rPr lang="en-US" sz="1300" b="1">
                <a:solidFill>
                  <a:srgbClr val="000000"/>
                </a:solidFill>
              </a:rPr>
              <a:t>9</a:t>
            </a:r>
            <a:endParaRPr lang="en-US" sz="1100" b="1">
              <a:solidFill>
                <a:srgbClr val="000000"/>
              </a:solidFill>
            </a:endParaRPr>
          </a:p>
        </p:txBody>
      </p:sp>
      <p:sp>
        <p:nvSpPr>
          <p:cNvPr id="32797" name="Rectangle 33"/>
          <p:cNvSpPr>
            <a:spLocks noChangeArrowheads="1"/>
          </p:cNvSpPr>
          <p:nvPr/>
        </p:nvSpPr>
        <p:spPr bwMode="auto">
          <a:xfrm>
            <a:off x="6324600" y="4953000"/>
            <a:ext cx="1768475" cy="1436688"/>
          </a:xfrm>
          <a:prstGeom prst="rect">
            <a:avLst/>
          </a:prstGeom>
          <a:noFill/>
          <a:ln w="12700">
            <a:solidFill>
              <a:srgbClr val="000000"/>
            </a:solidFill>
            <a:miter lim="800000"/>
            <a:headEnd/>
            <a:tailEnd/>
          </a:ln>
        </p:spPr>
        <p:txBody>
          <a:bodyPr wrap="none" anchor="ctr"/>
          <a:lstStyle/>
          <a:p>
            <a:endParaRPr lang="en-US">
              <a:latin typeface="Calibri" pitchFamily="34" charset="0"/>
            </a:endParaRPr>
          </a:p>
        </p:txBody>
      </p:sp>
      <p:sp>
        <p:nvSpPr>
          <p:cNvPr id="32798" name="Rectangle 34"/>
          <p:cNvSpPr>
            <a:spLocks noChangeArrowheads="1"/>
          </p:cNvSpPr>
          <p:nvPr/>
        </p:nvSpPr>
        <p:spPr bwMode="auto">
          <a:xfrm>
            <a:off x="685800" y="219075"/>
            <a:ext cx="5029200" cy="539750"/>
          </a:xfrm>
          <a:prstGeom prst="rect">
            <a:avLst/>
          </a:prstGeom>
          <a:noFill/>
          <a:ln w="9525">
            <a:noFill/>
            <a:miter lim="800000"/>
            <a:headEnd/>
            <a:tailEnd/>
          </a:ln>
        </p:spPr>
        <p:txBody>
          <a:bodyPr lIns="92064" tIns="46033" rIns="92064" bIns="46033" anchor="ctr">
            <a:spAutoFit/>
          </a:bodyPr>
          <a:lstStyle/>
          <a:p>
            <a:pPr algn="ctr" eaLnBrk="0" hangingPunct="0">
              <a:spcBef>
                <a:spcPct val="50000"/>
              </a:spcBef>
            </a:pPr>
            <a:r>
              <a:rPr lang="en-US" sz="2900" b="1"/>
              <a:t>9-Box Template</a:t>
            </a:r>
          </a:p>
        </p:txBody>
      </p:sp>
      <p:sp>
        <p:nvSpPr>
          <p:cNvPr id="32799" name="Rectangle 35"/>
          <p:cNvSpPr>
            <a:spLocks noChangeArrowheads="1"/>
          </p:cNvSpPr>
          <p:nvPr/>
        </p:nvSpPr>
        <p:spPr bwMode="auto">
          <a:xfrm>
            <a:off x="1593850" y="3197225"/>
            <a:ext cx="92075" cy="198438"/>
          </a:xfrm>
          <a:prstGeom prst="rect">
            <a:avLst/>
          </a:prstGeom>
          <a:noFill/>
          <a:ln w="9525">
            <a:noFill/>
            <a:miter lim="800000"/>
            <a:headEnd/>
            <a:tailEnd/>
          </a:ln>
        </p:spPr>
        <p:txBody>
          <a:bodyPr wrap="none" lIns="0" tIns="0" rIns="0" bIns="0">
            <a:spAutoFit/>
          </a:bodyPr>
          <a:lstStyle/>
          <a:p>
            <a:pPr defTabSz="820738" eaLnBrk="0" hangingPunct="0"/>
            <a:r>
              <a:rPr lang="en-US" sz="1300" b="1">
                <a:solidFill>
                  <a:srgbClr val="000000"/>
                </a:solidFill>
              </a:rPr>
              <a:t>2</a:t>
            </a:r>
          </a:p>
        </p:txBody>
      </p:sp>
      <p:sp>
        <p:nvSpPr>
          <p:cNvPr id="32800" name="Rectangle 36"/>
          <p:cNvSpPr>
            <a:spLocks noChangeArrowheads="1"/>
          </p:cNvSpPr>
          <p:nvPr/>
        </p:nvSpPr>
        <p:spPr bwMode="auto">
          <a:xfrm>
            <a:off x="3346450" y="1749425"/>
            <a:ext cx="92075" cy="198438"/>
          </a:xfrm>
          <a:prstGeom prst="rect">
            <a:avLst/>
          </a:prstGeom>
          <a:noFill/>
          <a:ln w="9525">
            <a:noFill/>
            <a:miter lim="800000"/>
            <a:headEnd/>
            <a:tailEnd/>
          </a:ln>
        </p:spPr>
        <p:txBody>
          <a:bodyPr wrap="none" lIns="0" tIns="0" rIns="0" bIns="0">
            <a:spAutoFit/>
          </a:bodyPr>
          <a:lstStyle/>
          <a:p>
            <a:pPr defTabSz="820738" eaLnBrk="0" hangingPunct="0"/>
            <a:r>
              <a:rPr lang="en-US" sz="1300" b="1">
                <a:solidFill>
                  <a:srgbClr val="000000"/>
                </a:solidFill>
              </a:rPr>
              <a:t>3</a:t>
            </a:r>
          </a:p>
        </p:txBody>
      </p:sp>
      <p:sp>
        <p:nvSpPr>
          <p:cNvPr id="32801" name="Text Box 37"/>
          <p:cNvSpPr txBox="1">
            <a:spLocks noChangeArrowheads="1"/>
          </p:cNvSpPr>
          <p:nvPr/>
        </p:nvSpPr>
        <p:spPr bwMode="auto">
          <a:xfrm>
            <a:off x="1676400" y="2438400"/>
            <a:ext cx="2614613" cy="641350"/>
          </a:xfrm>
          <a:prstGeom prst="rect">
            <a:avLst/>
          </a:prstGeom>
          <a:noFill/>
          <a:ln w="9525">
            <a:noFill/>
            <a:miter lim="800000"/>
            <a:headEnd/>
            <a:tailEnd/>
          </a:ln>
        </p:spPr>
        <p:txBody>
          <a:bodyPr wrap="none">
            <a:spAutoFit/>
          </a:bodyPr>
          <a:lstStyle/>
          <a:p>
            <a:r>
              <a:rPr lang="en-US">
                <a:latin typeface="Calibri" pitchFamily="34" charset="0"/>
              </a:rPr>
              <a:t>Source of Succession</a:t>
            </a:r>
          </a:p>
          <a:p>
            <a:r>
              <a:rPr lang="en-US">
                <a:latin typeface="Calibri" pitchFamily="34" charset="0"/>
              </a:rPr>
              <a:t> Planning Candidates</a:t>
            </a:r>
          </a:p>
        </p:txBody>
      </p:sp>
      <p:sp>
        <p:nvSpPr>
          <p:cNvPr id="40" name="Slide Number Placeholder 39"/>
          <p:cNvSpPr>
            <a:spLocks noGrp="1"/>
          </p:cNvSpPr>
          <p:nvPr>
            <p:ph type="sldNum" sz="quarter" idx="12"/>
          </p:nvPr>
        </p:nvSpPr>
        <p:spPr/>
        <p:txBody>
          <a:bodyPr/>
          <a:lstStyle/>
          <a:p>
            <a:pPr>
              <a:defRPr/>
            </a:pPr>
            <a:fld id="{26291BEC-2D85-4015-9B72-5B568E88B969}" type="slidenum">
              <a:rPr lang="en-US"/>
              <a:pPr>
                <a:defRPr/>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2"/>
          <p:cNvSpPr>
            <a:spLocks noGrp="1" noChangeArrowheads="1"/>
          </p:cNvSpPr>
          <p:nvPr>
            <p:ph idx="1"/>
          </p:nvPr>
        </p:nvSpPr>
        <p:spPr>
          <a:xfrm>
            <a:off x="609600" y="1143000"/>
            <a:ext cx="8382000" cy="5562600"/>
          </a:xfrm>
        </p:spPr>
        <p:txBody>
          <a:bodyPr/>
          <a:lstStyle/>
          <a:p>
            <a:pPr marL="346075" indent="-346075" defTabSz="1019175" eaLnBrk="1" hangingPunct="1">
              <a:buFont typeface="Wingdings" pitchFamily="2" charset="2"/>
              <a:buChar char="§"/>
            </a:pPr>
            <a:r>
              <a:rPr lang="en-US" sz="2400" b="1" smtClean="0">
                <a:latin typeface="Arial" charset="0"/>
              </a:rPr>
              <a:t>Develops internal replacements for all key leadership and technical expert positions</a:t>
            </a:r>
          </a:p>
          <a:p>
            <a:pPr marL="346075" indent="-346075" defTabSz="1019175" eaLnBrk="1" hangingPunct="1">
              <a:buFont typeface="Wingdings" pitchFamily="2" charset="2"/>
              <a:buChar char="§"/>
            </a:pPr>
            <a:r>
              <a:rPr lang="en-US" sz="2400" b="1" smtClean="0">
                <a:latin typeface="Arial" charset="0"/>
              </a:rPr>
              <a:t>Values </a:t>
            </a:r>
            <a:r>
              <a:rPr lang="en-US" sz="2400" b="1" i="1" smtClean="0">
                <a:latin typeface="Arial" charset="0"/>
              </a:rPr>
              <a:t>leadership and management</a:t>
            </a:r>
            <a:r>
              <a:rPr lang="en-US" sz="2400" b="1" smtClean="0">
                <a:latin typeface="Arial" charset="0"/>
              </a:rPr>
              <a:t> capabilities as much as technical knowledge</a:t>
            </a:r>
          </a:p>
          <a:p>
            <a:pPr marL="346075" indent="-346075" defTabSz="1019175" eaLnBrk="1" hangingPunct="1">
              <a:buFont typeface="Wingdings" pitchFamily="2" charset="2"/>
              <a:buChar char="§"/>
            </a:pPr>
            <a:r>
              <a:rPr lang="en-US" sz="2400" b="1" smtClean="0">
                <a:latin typeface="Arial" charset="0"/>
              </a:rPr>
              <a:t>Actively promotes diversity, especially in leadership ranks</a:t>
            </a:r>
          </a:p>
          <a:p>
            <a:pPr marL="346075" indent="-346075" defTabSz="1019175" eaLnBrk="1" hangingPunct="1">
              <a:buFont typeface="Wingdings" pitchFamily="2" charset="2"/>
              <a:buChar char="§"/>
            </a:pPr>
            <a:r>
              <a:rPr lang="en-US" sz="2400" b="1" smtClean="0">
                <a:latin typeface="Arial" charset="0"/>
              </a:rPr>
              <a:t>Develops leaders through a variety of means (internal &amp; external training, rotational assignments, special projects, mentoring, etc.)</a:t>
            </a:r>
          </a:p>
          <a:p>
            <a:pPr marL="346075" indent="-346075" defTabSz="1019175" eaLnBrk="1" hangingPunct="1">
              <a:buFont typeface="Wingdings" pitchFamily="2" charset="2"/>
              <a:buChar char="§"/>
            </a:pPr>
            <a:r>
              <a:rPr lang="en-US" sz="2400" b="1" smtClean="0">
                <a:latin typeface="Arial" charset="0"/>
              </a:rPr>
              <a:t>Develops managers that are effective at identifying &amp; developing talent</a:t>
            </a:r>
          </a:p>
        </p:txBody>
      </p:sp>
      <p:sp>
        <p:nvSpPr>
          <p:cNvPr id="6" name="Slide Number Placeholder 5"/>
          <p:cNvSpPr>
            <a:spLocks noGrp="1"/>
          </p:cNvSpPr>
          <p:nvPr>
            <p:ph type="sldNum" sz="quarter" idx="12"/>
          </p:nvPr>
        </p:nvSpPr>
        <p:spPr/>
        <p:txBody>
          <a:bodyPr/>
          <a:lstStyle/>
          <a:p>
            <a:pPr>
              <a:defRPr/>
            </a:pPr>
            <a:fld id="{F585F3D9-A9B6-461F-8FE3-F2C2FD88032A}" type="slidenum">
              <a:rPr lang="en-US"/>
              <a:pPr>
                <a:defRPr/>
              </a:pPr>
              <a:t>34</a:t>
            </a:fld>
            <a:endParaRPr lang="en-US"/>
          </a:p>
        </p:txBody>
      </p:sp>
      <p:sp>
        <p:nvSpPr>
          <p:cNvPr id="34819" name="Text Box 3"/>
          <p:cNvSpPr txBox="1">
            <a:spLocks noChangeArrowheads="1"/>
          </p:cNvSpPr>
          <p:nvPr/>
        </p:nvSpPr>
        <p:spPr bwMode="auto">
          <a:xfrm>
            <a:off x="838200" y="179388"/>
            <a:ext cx="5715000" cy="641350"/>
          </a:xfrm>
          <a:prstGeom prst="rect">
            <a:avLst/>
          </a:prstGeom>
          <a:noFill/>
          <a:ln w="12700" algn="ctr">
            <a:noFill/>
            <a:miter lim="800000"/>
            <a:headEnd/>
            <a:tailEnd/>
          </a:ln>
        </p:spPr>
        <p:txBody>
          <a:bodyPr>
            <a:spAutoFit/>
          </a:bodyPr>
          <a:lstStyle/>
          <a:p>
            <a:pPr algn="ctr"/>
            <a:r>
              <a:rPr lang="en-US" sz="3600" b="1"/>
              <a:t>Succession Planning</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C5CB824A-3147-42F3-840E-94FE91C13C7D}" type="slidenum">
              <a:rPr lang="en-US"/>
              <a:pPr/>
              <a:t>35</a:t>
            </a:fld>
            <a:endParaRPr lang="en-US"/>
          </a:p>
        </p:txBody>
      </p:sp>
      <p:sp>
        <p:nvSpPr>
          <p:cNvPr id="19459" name="Rectangle 2"/>
          <p:cNvSpPr>
            <a:spLocks noGrp="1" noChangeArrowheads="1"/>
          </p:cNvSpPr>
          <p:nvPr>
            <p:ph type="title"/>
          </p:nvPr>
        </p:nvSpPr>
        <p:spPr>
          <a:xfrm>
            <a:off x="533400" y="381000"/>
            <a:ext cx="7467600" cy="563562"/>
          </a:xfrm>
        </p:spPr>
        <p:txBody>
          <a:bodyPr>
            <a:normAutofit fontScale="90000"/>
          </a:bodyPr>
          <a:lstStyle/>
          <a:p>
            <a:pPr eaLnBrk="1" hangingPunct="1"/>
            <a:r>
              <a:rPr lang="en-US" sz="7200" b="1"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Training and Development</a:t>
            </a:r>
            <a:endParaRPr lang="en-US" sz="2400" b="1" dirty="0" smtClean="0"/>
          </a:p>
        </p:txBody>
      </p:sp>
      <p:sp>
        <p:nvSpPr>
          <p:cNvPr id="328707" name="Freeform 3"/>
          <p:cNvSpPr>
            <a:spLocks noEditPoints="1"/>
          </p:cNvSpPr>
          <p:nvPr/>
        </p:nvSpPr>
        <p:spPr bwMode="gray">
          <a:xfrm>
            <a:off x="1295400" y="1828800"/>
            <a:ext cx="5943600" cy="4038600"/>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20"/>
              <a:gd name="T145" fmla="*/ 0 h 2912"/>
              <a:gd name="T146" fmla="*/ 2820 w 2820"/>
              <a:gd name="T147" fmla="*/ 2912 h 291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close/>
                <a:moveTo>
                  <a:pt x="2820" y="1934"/>
                </a:moveTo>
                <a:lnTo>
                  <a:pt x="2820" y="1934"/>
                </a:lnTo>
                <a:close/>
              </a:path>
            </a:pathLst>
          </a:custGeom>
          <a:gradFill rotWithShape="1">
            <a:gsLst>
              <a:gs pos="0">
                <a:schemeClr val="hlink"/>
              </a:gs>
              <a:gs pos="100000">
                <a:schemeClr val="accent1"/>
              </a:gs>
            </a:gsLst>
            <a:lin ang="5400000" scaled="1"/>
          </a:gradFill>
          <a:ln w="0">
            <a:noFill/>
            <a:round/>
            <a:headEnd/>
            <a:tailEnd/>
          </a:ln>
          <a:effectLst>
            <a:outerShdw dist="206741" dir="8249373" algn="ctr" rotWithShape="0">
              <a:srgbClr val="C1D1D3">
                <a:alpha val="50000"/>
              </a:srgbClr>
            </a:outerShdw>
          </a:effectLst>
        </p:spPr>
        <p:txBody>
          <a:bodyPr/>
          <a:lstStyle/>
          <a:p>
            <a:pPr>
              <a:defRPr/>
            </a:pPr>
            <a:endParaRPr lang="en-US" dirty="0">
              <a:latin typeface="Verdana" pitchFamily="34" charset="0"/>
              <a:cs typeface="+mn-cs"/>
            </a:endParaRPr>
          </a:p>
        </p:txBody>
      </p:sp>
      <p:sp>
        <p:nvSpPr>
          <p:cNvPr id="328708" name="Text Box 4"/>
          <p:cNvSpPr txBox="1">
            <a:spLocks noChangeArrowheads="1"/>
          </p:cNvSpPr>
          <p:nvPr/>
        </p:nvSpPr>
        <p:spPr bwMode="auto">
          <a:xfrm>
            <a:off x="6400800" y="3733800"/>
            <a:ext cx="3124200" cy="946150"/>
          </a:xfrm>
          <a:prstGeom prst="rect">
            <a:avLst/>
          </a:prstGeom>
          <a:noFill/>
          <a:ln w="9525" algn="ctr">
            <a:noFill/>
            <a:miter lim="800000"/>
            <a:headEnd/>
            <a:tailEnd/>
          </a:ln>
          <a:effectLst/>
        </p:spPr>
        <p:txBody>
          <a:bodyPr>
            <a:spAutoFit/>
          </a:bodyPr>
          <a:lstStyle/>
          <a:p>
            <a:r>
              <a:rPr lang="en-US" sz="2800" b="1">
                <a:solidFill>
                  <a:schemeClr val="tx2"/>
                </a:solidFill>
                <a:effectLst>
                  <a:outerShdw blurRad="38100" dist="38100" dir="2700000" algn="tl">
                    <a:srgbClr val="C0C0C0"/>
                  </a:outerShdw>
                </a:effectLst>
                <a:latin typeface="Arial" charset="0"/>
              </a:rPr>
              <a:t>Competent</a:t>
            </a:r>
          </a:p>
          <a:p>
            <a:r>
              <a:rPr lang="en-US" sz="2800" b="1">
                <a:solidFill>
                  <a:schemeClr val="tx2"/>
                </a:solidFill>
                <a:effectLst>
                  <a:outerShdw blurRad="38100" dist="38100" dir="2700000" algn="tl">
                    <a:srgbClr val="C0C0C0"/>
                  </a:outerShdw>
                </a:effectLst>
                <a:latin typeface="Arial" charset="0"/>
              </a:rPr>
              <a:t>Work Force</a:t>
            </a:r>
            <a:endParaRPr lang="en-US" sz="2800" b="1">
              <a:solidFill>
                <a:schemeClr val="tx2"/>
              </a:solidFill>
              <a:latin typeface="Arial" charset="0"/>
            </a:endParaRPr>
          </a:p>
        </p:txBody>
      </p:sp>
      <p:sp>
        <p:nvSpPr>
          <p:cNvPr id="19462" name="Oval 5"/>
          <p:cNvSpPr>
            <a:spLocks noChangeArrowheads="1"/>
          </p:cNvSpPr>
          <p:nvPr/>
        </p:nvSpPr>
        <p:spPr bwMode="gray">
          <a:xfrm rot="-723406">
            <a:off x="3544888" y="4972050"/>
            <a:ext cx="1438275" cy="666750"/>
          </a:xfrm>
          <a:prstGeom prst="ellipse">
            <a:avLst/>
          </a:prstGeom>
          <a:solidFill>
            <a:srgbClr val="0F2145">
              <a:alpha val="30196"/>
            </a:srgbClr>
          </a:solidFill>
          <a:ln w="9525">
            <a:noFill/>
            <a:round/>
            <a:headEnd/>
            <a:tailEnd/>
          </a:ln>
        </p:spPr>
        <p:txBody>
          <a:bodyPr wrap="none" anchor="ctr"/>
          <a:lstStyle/>
          <a:p>
            <a:endParaRPr lang="en-GB"/>
          </a:p>
        </p:txBody>
      </p:sp>
      <p:sp>
        <p:nvSpPr>
          <p:cNvPr id="19463" name="Oval 6"/>
          <p:cNvSpPr>
            <a:spLocks noChangeArrowheads="1"/>
          </p:cNvSpPr>
          <p:nvPr/>
        </p:nvSpPr>
        <p:spPr bwMode="gray">
          <a:xfrm>
            <a:off x="4495800" y="3962400"/>
            <a:ext cx="1706563" cy="1706563"/>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sp>
        <p:nvSpPr>
          <p:cNvPr id="19464" name="Oval 7"/>
          <p:cNvSpPr>
            <a:spLocks noChangeArrowheads="1"/>
          </p:cNvSpPr>
          <p:nvPr/>
        </p:nvSpPr>
        <p:spPr bwMode="gray">
          <a:xfrm>
            <a:off x="2057400" y="3657600"/>
            <a:ext cx="1509713" cy="147955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en-GB"/>
          </a:p>
        </p:txBody>
      </p:sp>
      <p:sp>
        <p:nvSpPr>
          <p:cNvPr id="19465" name="Oval 8"/>
          <p:cNvSpPr>
            <a:spLocks noChangeArrowheads="1"/>
          </p:cNvSpPr>
          <p:nvPr/>
        </p:nvSpPr>
        <p:spPr bwMode="gray">
          <a:xfrm>
            <a:off x="4572000" y="4191000"/>
            <a:ext cx="1409700" cy="1262063"/>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66" name="Text Box 9"/>
          <p:cNvSpPr txBox="1">
            <a:spLocks noChangeArrowheads="1"/>
          </p:cNvSpPr>
          <p:nvPr/>
        </p:nvSpPr>
        <p:spPr bwMode="gray">
          <a:xfrm>
            <a:off x="3539216" y="4572000"/>
            <a:ext cx="3495919" cy="954107"/>
          </a:xfrm>
          <a:prstGeom prst="rect">
            <a:avLst/>
          </a:prstGeom>
          <a:noFill/>
          <a:ln w="9525">
            <a:noFill/>
            <a:miter lim="800000"/>
            <a:headEnd/>
            <a:tailEnd/>
          </a:ln>
        </p:spPr>
        <p:txBody>
          <a:bodyPr wrap="none">
            <a:spAutoFit/>
          </a:bodyPr>
          <a:lstStyle/>
          <a:p>
            <a:pPr algn="ctr"/>
            <a:r>
              <a:rPr lang="en-US" sz="5600" b="1" dirty="0">
                <a:solidFill>
                  <a:srgbClr val="9BBB59"/>
                </a:solidFill>
                <a:latin typeface="Arial" charset="0"/>
              </a:rPr>
              <a:t>Retention</a:t>
            </a:r>
          </a:p>
        </p:txBody>
      </p:sp>
      <p:sp>
        <p:nvSpPr>
          <p:cNvPr id="19467" name="Oval 10"/>
          <p:cNvSpPr>
            <a:spLocks noChangeArrowheads="1"/>
          </p:cNvSpPr>
          <p:nvPr/>
        </p:nvSpPr>
        <p:spPr bwMode="gray">
          <a:xfrm rot="-772996">
            <a:off x="1143000" y="4191000"/>
            <a:ext cx="1135063" cy="609600"/>
          </a:xfrm>
          <a:prstGeom prst="ellipse">
            <a:avLst/>
          </a:prstGeom>
          <a:solidFill>
            <a:srgbClr val="0F2145">
              <a:alpha val="30196"/>
            </a:srgbClr>
          </a:solidFill>
          <a:ln w="9525">
            <a:noFill/>
            <a:round/>
            <a:headEnd/>
            <a:tailEnd/>
          </a:ln>
        </p:spPr>
        <p:txBody>
          <a:bodyPr wrap="none" anchor="ctr"/>
          <a:lstStyle/>
          <a:p>
            <a:endParaRPr lang="en-GB"/>
          </a:p>
        </p:txBody>
      </p:sp>
      <p:sp>
        <p:nvSpPr>
          <p:cNvPr id="19468" name="Oval 11"/>
          <p:cNvSpPr>
            <a:spLocks noChangeArrowheads="1"/>
          </p:cNvSpPr>
          <p:nvPr/>
        </p:nvSpPr>
        <p:spPr bwMode="gray">
          <a:xfrm>
            <a:off x="838200" y="3124200"/>
            <a:ext cx="914400"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69" name="Oval 12"/>
          <p:cNvSpPr>
            <a:spLocks noChangeArrowheads="1"/>
          </p:cNvSpPr>
          <p:nvPr/>
        </p:nvSpPr>
        <p:spPr bwMode="gray">
          <a:xfrm>
            <a:off x="1371600" y="2590800"/>
            <a:ext cx="1001713" cy="100012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en-GB"/>
          </a:p>
        </p:txBody>
      </p:sp>
      <p:sp>
        <p:nvSpPr>
          <p:cNvPr id="19470" name="Oval 13"/>
          <p:cNvSpPr>
            <a:spLocks noChangeArrowheads="1"/>
          </p:cNvSpPr>
          <p:nvPr/>
        </p:nvSpPr>
        <p:spPr bwMode="gray">
          <a:xfrm>
            <a:off x="1447800" y="2667000"/>
            <a:ext cx="849313" cy="833438"/>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71" name="Text Box 14"/>
          <p:cNvSpPr txBox="1">
            <a:spLocks noChangeArrowheads="1"/>
          </p:cNvSpPr>
          <p:nvPr/>
        </p:nvSpPr>
        <p:spPr bwMode="gray">
          <a:xfrm>
            <a:off x="829998" y="2794000"/>
            <a:ext cx="1980154" cy="646331"/>
          </a:xfrm>
          <a:prstGeom prst="rect">
            <a:avLst/>
          </a:prstGeom>
          <a:noFill/>
          <a:ln w="9525">
            <a:noFill/>
            <a:miter lim="800000"/>
            <a:headEnd/>
            <a:tailEnd/>
          </a:ln>
        </p:spPr>
        <p:txBody>
          <a:bodyPr wrap="none">
            <a:spAutoFit/>
          </a:bodyPr>
          <a:lstStyle/>
          <a:p>
            <a:pPr algn="ctr"/>
            <a:r>
              <a:rPr lang="en-US" sz="3600" b="1" dirty="0">
                <a:solidFill>
                  <a:srgbClr val="9BBB59"/>
                </a:solidFill>
                <a:latin typeface="Arial" charset="0"/>
              </a:rPr>
              <a:t>Training</a:t>
            </a:r>
            <a:endParaRPr lang="en-US" sz="3600" dirty="0">
              <a:solidFill>
                <a:srgbClr val="9BBB59"/>
              </a:solidFill>
              <a:latin typeface="Arial" charset="0"/>
            </a:endParaRPr>
          </a:p>
        </p:txBody>
      </p:sp>
      <p:sp>
        <p:nvSpPr>
          <p:cNvPr id="19472" name="Oval 15"/>
          <p:cNvSpPr>
            <a:spLocks noChangeArrowheads="1"/>
          </p:cNvSpPr>
          <p:nvPr/>
        </p:nvSpPr>
        <p:spPr bwMode="gray">
          <a:xfrm>
            <a:off x="1676400" y="2133600"/>
            <a:ext cx="792163"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73" name="Oval 16"/>
          <p:cNvSpPr>
            <a:spLocks noChangeArrowheads="1"/>
          </p:cNvSpPr>
          <p:nvPr/>
        </p:nvSpPr>
        <p:spPr bwMode="gray">
          <a:xfrm>
            <a:off x="2133600" y="1828800"/>
            <a:ext cx="682625" cy="682625"/>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grpSp>
        <p:nvGrpSpPr>
          <p:cNvPr id="2" name="Group 18"/>
          <p:cNvGrpSpPr>
            <a:grpSpLocks/>
          </p:cNvGrpSpPr>
          <p:nvPr/>
        </p:nvGrpSpPr>
        <p:grpSpPr bwMode="auto">
          <a:xfrm>
            <a:off x="1262610" y="3733800"/>
            <a:ext cx="3264390" cy="1441450"/>
            <a:chOff x="157" y="2112"/>
            <a:chExt cx="1998" cy="860"/>
          </a:xfrm>
        </p:grpSpPr>
        <p:sp>
          <p:nvSpPr>
            <p:cNvPr id="19480" name="Oval 19"/>
            <p:cNvSpPr>
              <a:spLocks noChangeArrowheads="1"/>
            </p:cNvSpPr>
            <p:nvPr/>
          </p:nvSpPr>
          <p:spPr bwMode="gray">
            <a:xfrm>
              <a:off x="732" y="2112"/>
              <a:ext cx="842" cy="860"/>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sp>
          <p:nvSpPr>
            <p:cNvPr id="19481" name="Oval 20"/>
            <p:cNvSpPr>
              <a:spLocks noChangeArrowheads="1"/>
            </p:cNvSpPr>
            <p:nvPr/>
          </p:nvSpPr>
          <p:spPr bwMode="gray">
            <a:xfrm>
              <a:off x="743" y="2117"/>
              <a:ext cx="821" cy="838"/>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en-GB"/>
            </a:p>
          </p:txBody>
        </p:sp>
        <p:sp>
          <p:nvSpPr>
            <p:cNvPr id="19482" name="Oval 21"/>
            <p:cNvSpPr>
              <a:spLocks noChangeArrowheads="1"/>
            </p:cNvSpPr>
            <p:nvPr/>
          </p:nvSpPr>
          <p:spPr bwMode="gray">
            <a:xfrm>
              <a:off x="751" y="2125"/>
              <a:ext cx="781" cy="784"/>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en-GB"/>
            </a:p>
          </p:txBody>
        </p:sp>
        <p:sp>
          <p:nvSpPr>
            <p:cNvPr id="19483" name="Oval 22"/>
            <p:cNvSpPr>
              <a:spLocks noChangeArrowheads="1"/>
            </p:cNvSpPr>
            <p:nvPr/>
          </p:nvSpPr>
          <p:spPr bwMode="gray">
            <a:xfrm>
              <a:off x="795" y="2147"/>
              <a:ext cx="695" cy="636"/>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84" name="Text Box 23"/>
            <p:cNvSpPr txBox="1">
              <a:spLocks noChangeArrowheads="1"/>
            </p:cNvSpPr>
            <p:nvPr/>
          </p:nvSpPr>
          <p:spPr bwMode="gray">
            <a:xfrm>
              <a:off x="157" y="2384"/>
              <a:ext cx="1998" cy="395"/>
            </a:xfrm>
            <a:prstGeom prst="rect">
              <a:avLst/>
            </a:prstGeom>
            <a:noFill/>
            <a:ln w="9525">
              <a:noFill/>
              <a:miter lim="800000"/>
              <a:headEnd/>
              <a:tailEnd/>
            </a:ln>
          </p:spPr>
          <p:txBody>
            <a:bodyPr wrap="none">
              <a:spAutoFit/>
            </a:bodyPr>
            <a:lstStyle/>
            <a:p>
              <a:pPr algn="ctr"/>
              <a:r>
                <a:rPr lang="en-US" sz="2800" b="1" dirty="0">
                  <a:solidFill>
                    <a:srgbClr val="000000"/>
                  </a:solidFill>
                  <a:latin typeface="Arial" charset="0"/>
                </a:rPr>
                <a:t> </a:t>
              </a:r>
              <a:r>
                <a:rPr lang="en-US" sz="3700" b="1" dirty="0">
                  <a:solidFill>
                    <a:srgbClr val="9BBB59"/>
                  </a:solidFill>
                  <a:latin typeface="Arial" charset="0"/>
                </a:rPr>
                <a:t>Development</a:t>
              </a:r>
            </a:p>
          </p:txBody>
        </p:sp>
      </p:grpSp>
      <p:sp>
        <p:nvSpPr>
          <p:cNvPr id="19475" name="Text Box 24"/>
          <p:cNvSpPr txBox="1">
            <a:spLocks noChangeArrowheads="1"/>
          </p:cNvSpPr>
          <p:nvPr/>
        </p:nvSpPr>
        <p:spPr bwMode="auto">
          <a:xfrm>
            <a:off x="4297363" y="1560513"/>
            <a:ext cx="184150" cy="366712"/>
          </a:xfrm>
          <a:prstGeom prst="rect">
            <a:avLst/>
          </a:prstGeom>
          <a:noFill/>
          <a:ln w="9525">
            <a:noFill/>
            <a:miter lim="800000"/>
            <a:headEnd/>
            <a:tailEnd/>
          </a:ln>
        </p:spPr>
        <p:txBody>
          <a:bodyPr wrap="none">
            <a:spAutoFit/>
          </a:bodyPr>
          <a:lstStyle/>
          <a:p>
            <a:endParaRPr lang="en-GB">
              <a:latin typeface="Arial" charset="0"/>
            </a:endParaRPr>
          </a:p>
        </p:txBody>
      </p:sp>
      <p:sp>
        <p:nvSpPr>
          <p:cNvPr id="19476" name="Oval 25"/>
          <p:cNvSpPr>
            <a:spLocks noChangeArrowheads="1"/>
          </p:cNvSpPr>
          <p:nvPr/>
        </p:nvSpPr>
        <p:spPr bwMode="gray">
          <a:xfrm rot="-5400000">
            <a:off x="3659187" y="1293813"/>
            <a:ext cx="682625" cy="838200"/>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pPr algn="ctr"/>
            <a:r>
              <a:rPr lang="en-US" sz="3200" b="1" dirty="0">
                <a:solidFill>
                  <a:schemeClr val="accent3"/>
                </a:solidFill>
              </a:rPr>
              <a:t>     </a:t>
            </a:r>
            <a:r>
              <a:rPr lang="en-US" sz="3200" b="1" dirty="0">
                <a:solidFill>
                  <a:srgbClr val="9BBB59"/>
                </a:solidFill>
              </a:rPr>
              <a:t>Planning</a:t>
            </a:r>
          </a:p>
        </p:txBody>
      </p:sp>
      <p:sp>
        <p:nvSpPr>
          <p:cNvPr id="19477" name="Oval 26"/>
          <p:cNvSpPr>
            <a:spLocks noChangeArrowheads="1"/>
          </p:cNvSpPr>
          <p:nvPr/>
        </p:nvSpPr>
        <p:spPr bwMode="gray">
          <a:xfrm>
            <a:off x="2971800" y="1676400"/>
            <a:ext cx="792163"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78" name="Oval 27"/>
          <p:cNvSpPr>
            <a:spLocks noChangeArrowheads="1"/>
          </p:cNvSpPr>
          <p:nvPr/>
        </p:nvSpPr>
        <p:spPr bwMode="gray">
          <a:xfrm>
            <a:off x="2133600" y="1828800"/>
            <a:ext cx="849313" cy="833438"/>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79" name="Oval 28"/>
          <p:cNvSpPr>
            <a:spLocks noChangeArrowheads="1"/>
          </p:cNvSpPr>
          <p:nvPr/>
        </p:nvSpPr>
        <p:spPr bwMode="gray">
          <a:xfrm rot="-5400000">
            <a:off x="1975644" y="1834358"/>
            <a:ext cx="633413" cy="622298"/>
          </a:xfrm>
          <a:prstGeom prst="ellipse">
            <a:avLst/>
          </a:prstGeom>
          <a:noFill/>
          <a:ln w="9525">
            <a:noFill/>
            <a:round/>
            <a:headEnd/>
            <a:tailEnd/>
          </a:ln>
        </p:spPr>
        <p:txBody>
          <a:bodyPr vert="eaVert" wrap="none" anchor="ctr"/>
          <a:lstStyle/>
          <a:p>
            <a:pPr algn="ctr"/>
            <a:r>
              <a:rPr lang="en-US" sz="3300" b="1" dirty="0">
                <a:solidFill>
                  <a:srgbClr val="9BBB59"/>
                </a:solidFill>
                <a:latin typeface="Arial" charset="0"/>
              </a:rPr>
              <a:t>Recruiting</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7" name="Rectangle 3"/>
          <p:cNvSpPr>
            <a:spLocks noGrp="1" noChangeArrowheads="1"/>
          </p:cNvSpPr>
          <p:nvPr>
            <p:ph idx="1"/>
          </p:nvPr>
        </p:nvSpPr>
        <p:spPr>
          <a:xfrm>
            <a:off x="457200" y="990600"/>
            <a:ext cx="8458200" cy="5257800"/>
          </a:xfrm>
        </p:spPr>
        <p:txBody>
          <a:bodyPr>
            <a:normAutofit fontScale="92500" lnSpcReduction="10000"/>
          </a:bodyPr>
          <a:lstStyle/>
          <a:p>
            <a:pPr eaLnBrk="1" hangingPunct="1">
              <a:lnSpc>
                <a:spcPct val="80000"/>
              </a:lnSpc>
              <a:buNone/>
            </a:pPr>
            <a:r>
              <a:rPr lang="en-US" sz="2400" dirty="0" smtClean="0"/>
              <a:t>In today’s competitive environment companies must take proactive steps to retain key employees</a:t>
            </a:r>
            <a:r>
              <a:rPr lang="en-US" sz="2400" dirty="0" smtClean="0"/>
              <a:t>:</a:t>
            </a:r>
          </a:p>
          <a:p>
            <a:pPr eaLnBrk="1" hangingPunct="1">
              <a:lnSpc>
                <a:spcPct val="80000"/>
              </a:lnSpc>
              <a:buNone/>
            </a:pPr>
            <a:endParaRPr lang="en-US" sz="2400" dirty="0" smtClean="0"/>
          </a:p>
          <a:p>
            <a:pPr eaLnBrk="1" hangingPunct="1">
              <a:lnSpc>
                <a:spcPct val="80000"/>
              </a:lnSpc>
            </a:pPr>
            <a:r>
              <a:rPr lang="en-US" sz="2400" dirty="0" smtClean="0"/>
              <a:t>Positive </a:t>
            </a:r>
            <a:r>
              <a:rPr lang="en-US" sz="2400" dirty="0" smtClean="0"/>
              <a:t>Branding</a:t>
            </a:r>
          </a:p>
          <a:p>
            <a:pPr eaLnBrk="1" hangingPunct="1">
              <a:lnSpc>
                <a:spcPct val="80000"/>
              </a:lnSpc>
            </a:pPr>
            <a:r>
              <a:rPr lang="en-US" sz="2400" dirty="0" smtClean="0"/>
              <a:t>Culture and work </a:t>
            </a:r>
            <a:r>
              <a:rPr lang="en-US" sz="2400" dirty="0" smtClean="0"/>
              <a:t>environment</a:t>
            </a:r>
          </a:p>
          <a:p>
            <a:pPr eaLnBrk="1" hangingPunct="1">
              <a:lnSpc>
                <a:spcPct val="80000"/>
              </a:lnSpc>
            </a:pPr>
            <a:endParaRPr lang="en-US" sz="2400" dirty="0" smtClean="0"/>
          </a:p>
          <a:p>
            <a:pPr eaLnBrk="1" hangingPunct="1">
              <a:lnSpc>
                <a:spcPct val="80000"/>
              </a:lnSpc>
            </a:pPr>
            <a:r>
              <a:rPr lang="en-US" sz="2400" dirty="0" smtClean="0"/>
              <a:t>Provide motivation through challenging assignments and development </a:t>
            </a:r>
            <a:r>
              <a:rPr lang="en-US" sz="2400" dirty="0" smtClean="0"/>
              <a:t>opportunities</a:t>
            </a:r>
          </a:p>
          <a:p>
            <a:pPr eaLnBrk="1" hangingPunct="1">
              <a:lnSpc>
                <a:spcPct val="80000"/>
              </a:lnSpc>
            </a:pPr>
            <a:endParaRPr lang="en-US" sz="2400" dirty="0" smtClean="0"/>
          </a:p>
          <a:p>
            <a:pPr eaLnBrk="1" hangingPunct="1">
              <a:lnSpc>
                <a:spcPct val="80000"/>
              </a:lnSpc>
            </a:pPr>
            <a:r>
              <a:rPr lang="en-US" sz="2400" dirty="0" smtClean="0"/>
              <a:t>Targeted retention agreements and project incentive </a:t>
            </a:r>
            <a:r>
              <a:rPr lang="en-US" sz="2400" dirty="0" smtClean="0"/>
              <a:t>programs</a:t>
            </a:r>
          </a:p>
          <a:p>
            <a:pPr eaLnBrk="1" hangingPunct="1">
              <a:lnSpc>
                <a:spcPct val="80000"/>
              </a:lnSpc>
            </a:pPr>
            <a:endParaRPr lang="en-US" sz="2400" dirty="0" smtClean="0"/>
          </a:p>
          <a:p>
            <a:pPr eaLnBrk="1" hangingPunct="1">
              <a:lnSpc>
                <a:spcPct val="80000"/>
              </a:lnSpc>
            </a:pPr>
            <a:r>
              <a:rPr lang="en-US" sz="2400" dirty="0" smtClean="0"/>
              <a:t>Employees</a:t>
            </a:r>
            <a:r>
              <a:rPr lang="en-US" sz="2400" dirty="0" smtClean="0"/>
              <a:t> fully </a:t>
            </a:r>
            <a:r>
              <a:rPr lang="en-US" sz="2400" dirty="0" smtClean="0"/>
              <a:t>engaged - Line of sight from their activities to company vision, values, </a:t>
            </a:r>
            <a:r>
              <a:rPr lang="en-US" sz="2400" dirty="0" smtClean="0"/>
              <a:t>goals</a:t>
            </a:r>
          </a:p>
          <a:p>
            <a:pPr eaLnBrk="1" hangingPunct="1">
              <a:lnSpc>
                <a:spcPct val="80000"/>
              </a:lnSpc>
            </a:pPr>
            <a:endParaRPr lang="en-US" sz="2400" dirty="0" smtClean="0"/>
          </a:p>
          <a:p>
            <a:pPr eaLnBrk="1" hangingPunct="1">
              <a:lnSpc>
                <a:spcPct val="80000"/>
              </a:lnSpc>
            </a:pPr>
            <a:r>
              <a:rPr lang="en-US" sz="2400" dirty="0" smtClean="0"/>
              <a:t>Competitive/market based salary and </a:t>
            </a:r>
            <a:r>
              <a:rPr lang="en-US" sz="2400" dirty="0" smtClean="0"/>
              <a:t>benefits</a:t>
            </a:r>
          </a:p>
          <a:p>
            <a:pPr eaLnBrk="1" hangingPunct="1">
              <a:lnSpc>
                <a:spcPct val="80000"/>
              </a:lnSpc>
            </a:pPr>
            <a:endParaRPr lang="en-US" sz="2400" dirty="0" smtClean="0"/>
          </a:p>
          <a:p>
            <a:pPr eaLnBrk="1" hangingPunct="1">
              <a:lnSpc>
                <a:spcPct val="80000"/>
              </a:lnSpc>
            </a:pPr>
            <a:r>
              <a:rPr lang="en-US" sz="2400" dirty="0" smtClean="0"/>
              <a:t>Recognize and reward performance</a:t>
            </a:r>
          </a:p>
          <a:p>
            <a:pPr eaLnBrk="1" hangingPunct="1">
              <a:lnSpc>
                <a:spcPct val="80000"/>
              </a:lnSpc>
            </a:pPr>
            <a:endParaRPr lang="en-US" sz="2400" dirty="0" smtClean="0"/>
          </a:p>
          <a:p>
            <a:pPr eaLnBrk="1" hangingPunct="1">
              <a:lnSpc>
                <a:spcPct val="80000"/>
              </a:lnSpc>
            </a:pPr>
            <a:endParaRPr lang="en-US" sz="2400" dirty="0" smtClean="0"/>
          </a:p>
        </p:txBody>
      </p:sp>
      <p:sp>
        <p:nvSpPr>
          <p:cNvPr id="6" name="Slide Number Placeholder 5"/>
          <p:cNvSpPr>
            <a:spLocks noGrp="1"/>
          </p:cNvSpPr>
          <p:nvPr>
            <p:ph type="sldNum" sz="quarter" idx="12"/>
          </p:nvPr>
        </p:nvSpPr>
        <p:spPr/>
        <p:txBody>
          <a:bodyPr/>
          <a:lstStyle/>
          <a:p>
            <a:pPr>
              <a:defRPr/>
            </a:pPr>
            <a:fld id="{CC41D19D-92CA-499B-8E9D-4FAC7D6311E6}" type="slidenum">
              <a:rPr lang="en-US"/>
              <a:pPr>
                <a:defRPr/>
              </a:pPr>
              <a:t>36</a:t>
            </a:fld>
            <a:endParaRPr lang="en-US"/>
          </a:p>
        </p:txBody>
      </p:sp>
      <p:sp>
        <p:nvSpPr>
          <p:cNvPr id="301058" name="Rectangle 2"/>
          <p:cNvSpPr>
            <a:spLocks noGrp="1" noChangeArrowheads="1"/>
          </p:cNvSpPr>
          <p:nvPr>
            <p:ph type="title"/>
          </p:nvPr>
        </p:nvSpPr>
        <p:spPr>
          <a:xfrm>
            <a:off x="457200" y="274638"/>
            <a:ext cx="8229600" cy="639762"/>
          </a:xfrm>
        </p:spPr>
        <p:txBody>
          <a:bodyPr rtlCol="0">
            <a:normAutofit fontScale="90000"/>
          </a:bodyPr>
          <a:lstStyle/>
          <a:p>
            <a:pPr algn="l" eaLnBrk="1" fontAlgn="auto" hangingPunct="1">
              <a:spcAft>
                <a:spcPts val="0"/>
              </a:spcAft>
              <a:defRPr/>
            </a:pPr>
            <a:r>
              <a:rPr lang="en-US" sz="3600" b="1" dirty="0">
                <a:effectLst>
                  <a:outerShdw blurRad="38100" dist="38100" dir="2700000" algn="tl">
                    <a:srgbClr val="000000">
                      <a:alpha val="43137"/>
                    </a:srgbClr>
                  </a:outerShdw>
                </a:effectLst>
              </a:rPr>
              <a:t>Retaining Top Talent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C5CB824A-3147-42F3-840E-94FE91C13C7D}" type="slidenum">
              <a:rPr lang="en-US"/>
              <a:pPr/>
              <a:t>37</a:t>
            </a:fld>
            <a:endParaRPr lang="en-US"/>
          </a:p>
        </p:txBody>
      </p:sp>
      <p:sp>
        <p:nvSpPr>
          <p:cNvPr id="19459" name="Rectangle 2"/>
          <p:cNvSpPr>
            <a:spLocks noGrp="1" noChangeArrowheads="1"/>
          </p:cNvSpPr>
          <p:nvPr>
            <p:ph type="title"/>
          </p:nvPr>
        </p:nvSpPr>
        <p:spPr>
          <a:xfrm>
            <a:off x="-228600" y="228600"/>
            <a:ext cx="9372600" cy="563562"/>
          </a:xfrm>
        </p:spPr>
        <p:txBody>
          <a:bodyPr>
            <a:normAutofit fontScale="90000"/>
          </a:bodyPr>
          <a:lstStyle/>
          <a:p>
            <a:pPr eaLnBrk="1" hangingPunct="1"/>
            <a:r>
              <a:rPr lang="en-US" sz="7200" b="1" dirty="0" smtClean="0">
                <a:effectLst>
                  <a:outerShdw blurRad="38100" dist="38100" dir="2700000" algn="tl">
                    <a:srgbClr val="000000">
                      <a:alpha val="43137"/>
                    </a:srgbClr>
                  </a:outerShdw>
                </a:effectLst>
              </a:rPr>
              <a:t> </a:t>
            </a:r>
            <a:r>
              <a:rPr lang="en-US" b="1" dirty="0" smtClean="0">
                <a:effectLst>
                  <a:outerShdw blurRad="38100" dist="38100" dir="2700000" algn="tl">
                    <a:srgbClr val="000000">
                      <a:alpha val="43137"/>
                    </a:srgbClr>
                  </a:outerShdw>
                </a:effectLst>
              </a:rPr>
              <a:t>Goal = Maintain Competent Workforce</a:t>
            </a:r>
            <a:endParaRPr lang="en-US" sz="2400" b="1" dirty="0" smtClean="0"/>
          </a:p>
        </p:txBody>
      </p:sp>
      <p:sp>
        <p:nvSpPr>
          <p:cNvPr id="328707" name="Freeform 3"/>
          <p:cNvSpPr>
            <a:spLocks noEditPoints="1"/>
          </p:cNvSpPr>
          <p:nvPr/>
        </p:nvSpPr>
        <p:spPr bwMode="gray">
          <a:xfrm>
            <a:off x="1295400" y="1828800"/>
            <a:ext cx="5943600" cy="4038600"/>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20"/>
              <a:gd name="T145" fmla="*/ 0 h 2912"/>
              <a:gd name="T146" fmla="*/ 2820 w 2820"/>
              <a:gd name="T147" fmla="*/ 2912 h 291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close/>
                <a:moveTo>
                  <a:pt x="2820" y="1934"/>
                </a:moveTo>
                <a:lnTo>
                  <a:pt x="2820" y="1934"/>
                </a:lnTo>
                <a:close/>
              </a:path>
            </a:pathLst>
          </a:custGeom>
          <a:gradFill rotWithShape="1">
            <a:gsLst>
              <a:gs pos="0">
                <a:schemeClr val="hlink"/>
              </a:gs>
              <a:gs pos="100000">
                <a:schemeClr val="accent1"/>
              </a:gs>
            </a:gsLst>
            <a:lin ang="5400000" scaled="1"/>
          </a:gradFill>
          <a:ln w="0">
            <a:noFill/>
            <a:round/>
            <a:headEnd/>
            <a:tailEnd/>
          </a:ln>
          <a:effectLst>
            <a:outerShdw dist="206741" dir="8249373" algn="ctr" rotWithShape="0">
              <a:srgbClr val="C1D1D3">
                <a:alpha val="50000"/>
              </a:srgbClr>
            </a:outerShdw>
          </a:effectLst>
        </p:spPr>
        <p:txBody>
          <a:bodyPr/>
          <a:lstStyle/>
          <a:p>
            <a:pPr>
              <a:defRPr/>
            </a:pPr>
            <a:endParaRPr lang="en-US" dirty="0">
              <a:latin typeface="Verdana" pitchFamily="34" charset="0"/>
              <a:cs typeface="+mn-cs"/>
            </a:endParaRPr>
          </a:p>
        </p:txBody>
      </p:sp>
      <p:sp>
        <p:nvSpPr>
          <p:cNvPr id="328708" name="Text Box 4"/>
          <p:cNvSpPr txBox="1">
            <a:spLocks noChangeArrowheads="1"/>
          </p:cNvSpPr>
          <p:nvPr/>
        </p:nvSpPr>
        <p:spPr bwMode="auto">
          <a:xfrm>
            <a:off x="3657600" y="2362200"/>
            <a:ext cx="5715000" cy="1508105"/>
          </a:xfrm>
          <a:prstGeom prst="rect">
            <a:avLst/>
          </a:prstGeom>
          <a:noFill/>
          <a:ln w="9525" algn="ctr">
            <a:noFill/>
            <a:miter lim="800000"/>
            <a:headEnd/>
            <a:tailEnd/>
          </a:ln>
          <a:effectLst/>
        </p:spPr>
        <p:txBody>
          <a:bodyPr wrap="square">
            <a:spAutoFit/>
          </a:bodyPr>
          <a:lstStyle/>
          <a:p>
            <a:r>
              <a:rPr lang="en-US" sz="4600" b="1" dirty="0">
                <a:solidFill>
                  <a:schemeClr val="accent2">
                    <a:lumMod val="60000"/>
                    <a:lumOff val="40000"/>
                  </a:schemeClr>
                </a:solidFill>
                <a:effectLst>
                  <a:outerShdw blurRad="38100" dist="38100" dir="2700000" algn="tl">
                    <a:srgbClr val="C0C0C0"/>
                  </a:outerShdw>
                </a:effectLst>
                <a:latin typeface="Arial" charset="0"/>
              </a:rPr>
              <a:t>Competent</a:t>
            </a:r>
          </a:p>
          <a:p>
            <a:r>
              <a:rPr lang="en-US" sz="4600" b="1" dirty="0" smtClean="0">
                <a:solidFill>
                  <a:schemeClr val="accent2">
                    <a:lumMod val="60000"/>
                    <a:lumOff val="40000"/>
                  </a:schemeClr>
                </a:solidFill>
                <a:effectLst>
                  <a:outerShdw blurRad="38100" dist="38100" dir="2700000" algn="tl">
                    <a:srgbClr val="C0C0C0"/>
                  </a:outerShdw>
                </a:effectLst>
                <a:latin typeface="Arial" charset="0"/>
              </a:rPr>
              <a:t>Work</a:t>
            </a:r>
            <a:r>
              <a:rPr lang="en-US" sz="4600" b="1" dirty="0" smtClean="0">
                <a:solidFill>
                  <a:schemeClr val="accent2">
                    <a:lumMod val="60000"/>
                    <a:lumOff val="40000"/>
                  </a:schemeClr>
                </a:solidFill>
                <a:effectLst>
                  <a:outerShdw blurRad="38100" dist="38100" dir="2700000" algn="tl">
                    <a:srgbClr val="C0C0C0"/>
                  </a:outerShdw>
                </a:effectLst>
              </a:rPr>
              <a:t>fo</a:t>
            </a:r>
            <a:r>
              <a:rPr lang="en-US" sz="4600" b="1" dirty="0" smtClean="0">
                <a:solidFill>
                  <a:schemeClr val="accent2">
                    <a:lumMod val="60000"/>
                    <a:lumOff val="40000"/>
                  </a:schemeClr>
                </a:solidFill>
                <a:effectLst>
                  <a:outerShdw blurRad="38100" dist="38100" dir="2700000" algn="tl">
                    <a:srgbClr val="C0C0C0"/>
                  </a:outerShdw>
                </a:effectLst>
                <a:latin typeface="Arial" charset="0"/>
              </a:rPr>
              <a:t>rce!</a:t>
            </a:r>
            <a:endParaRPr lang="en-US" sz="4600" b="1" dirty="0">
              <a:solidFill>
                <a:schemeClr val="accent2">
                  <a:lumMod val="60000"/>
                  <a:lumOff val="40000"/>
                </a:schemeClr>
              </a:solidFill>
              <a:latin typeface="Arial" charset="0"/>
            </a:endParaRPr>
          </a:p>
        </p:txBody>
      </p:sp>
      <p:sp>
        <p:nvSpPr>
          <p:cNvPr id="19462" name="Oval 5"/>
          <p:cNvSpPr>
            <a:spLocks noChangeArrowheads="1"/>
          </p:cNvSpPr>
          <p:nvPr/>
        </p:nvSpPr>
        <p:spPr bwMode="gray">
          <a:xfrm rot="-723406">
            <a:off x="3544888" y="4972050"/>
            <a:ext cx="1438275" cy="666750"/>
          </a:xfrm>
          <a:prstGeom prst="ellipse">
            <a:avLst/>
          </a:prstGeom>
          <a:solidFill>
            <a:srgbClr val="0F2145">
              <a:alpha val="30196"/>
            </a:srgbClr>
          </a:solidFill>
          <a:ln w="9525">
            <a:noFill/>
            <a:round/>
            <a:headEnd/>
            <a:tailEnd/>
          </a:ln>
        </p:spPr>
        <p:txBody>
          <a:bodyPr wrap="none" anchor="ctr"/>
          <a:lstStyle/>
          <a:p>
            <a:endParaRPr lang="en-GB"/>
          </a:p>
        </p:txBody>
      </p:sp>
      <p:sp>
        <p:nvSpPr>
          <p:cNvPr id="19463" name="Oval 6"/>
          <p:cNvSpPr>
            <a:spLocks noChangeArrowheads="1"/>
          </p:cNvSpPr>
          <p:nvPr/>
        </p:nvSpPr>
        <p:spPr bwMode="gray">
          <a:xfrm>
            <a:off x="4495800" y="3962400"/>
            <a:ext cx="1706563" cy="1706563"/>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sp>
        <p:nvSpPr>
          <p:cNvPr id="19464" name="Oval 7"/>
          <p:cNvSpPr>
            <a:spLocks noChangeArrowheads="1"/>
          </p:cNvSpPr>
          <p:nvPr/>
        </p:nvSpPr>
        <p:spPr bwMode="gray">
          <a:xfrm>
            <a:off x="2057400" y="3657600"/>
            <a:ext cx="1509713" cy="147955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en-GB"/>
          </a:p>
        </p:txBody>
      </p:sp>
      <p:sp>
        <p:nvSpPr>
          <p:cNvPr id="19465" name="Oval 8"/>
          <p:cNvSpPr>
            <a:spLocks noChangeArrowheads="1"/>
          </p:cNvSpPr>
          <p:nvPr/>
        </p:nvSpPr>
        <p:spPr bwMode="gray">
          <a:xfrm>
            <a:off x="4572000" y="4191000"/>
            <a:ext cx="1409700" cy="1262063"/>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66" name="Text Box 9"/>
          <p:cNvSpPr txBox="1">
            <a:spLocks noChangeArrowheads="1"/>
          </p:cNvSpPr>
          <p:nvPr/>
        </p:nvSpPr>
        <p:spPr bwMode="gray">
          <a:xfrm>
            <a:off x="3539216" y="4572000"/>
            <a:ext cx="3495919" cy="954107"/>
          </a:xfrm>
          <a:prstGeom prst="rect">
            <a:avLst/>
          </a:prstGeom>
          <a:noFill/>
          <a:ln w="9525">
            <a:noFill/>
            <a:miter lim="800000"/>
            <a:headEnd/>
            <a:tailEnd/>
          </a:ln>
        </p:spPr>
        <p:txBody>
          <a:bodyPr wrap="none">
            <a:spAutoFit/>
          </a:bodyPr>
          <a:lstStyle/>
          <a:p>
            <a:pPr algn="ctr"/>
            <a:r>
              <a:rPr lang="en-US" sz="5600" b="1" dirty="0">
                <a:solidFill>
                  <a:srgbClr val="9BBB59"/>
                </a:solidFill>
                <a:latin typeface="Arial" charset="0"/>
              </a:rPr>
              <a:t>Retention</a:t>
            </a:r>
          </a:p>
        </p:txBody>
      </p:sp>
      <p:sp>
        <p:nvSpPr>
          <p:cNvPr id="19467" name="Oval 10"/>
          <p:cNvSpPr>
            <a:spLocks noChangeArrowheads="1"/>
          </p:cNvSpPr>
          <p:nvPr/>
        </p:nvSpPr>
        <p:spPr bwMode="gray">
          <a:xfrm rot="-772996">
            <a:off x="1143000" y="4191000"/>
            <a:ext cx="1135063" cy="609600"/>
          </a:xfrm>
          <a:prstGeom prst="ellipse">
            <a:avLst/>
          </a:prstGeom>
          <a:solidFill>
            <a:srgbClr val="0F2145">
              <a:alpha val="30196"/>
            </a:srgbClr>
          </a:solidFill>
          <a:ln w="9525">
            <a:noFill/>
            <a:round/>
            <a:headEnd/>
            <a:tailEnd/>
          </a:ln>
        </p:spPr>
        <p:txBody>
          <a:bodyPr wrap="none" anchor="ctr"/>
          <a:lstStyle/>
          <a:p>
            <a:endParaRPr lang="en-GB"/>
          </a:p>
        </p:txBody>
      </p:sp>
      <p:sp>
        <p:nvSpPr>
          <p:cNvPr id="19468" name="Oval 11"/>
          <p:cNvSpPr>
            <a:spLocks noChangeArrowheads="1"/>
          </p:cNvSpPr>
          <p:nvPr/>
        </p:nvSpPr>
        <p:spPr bwMode="gray">
          <a:xfrm>
            <a:off x="838200" y="3124200"/>
            <a:ext cx="914400"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69" name="Oval 12"/>
          <p:cNvSpPr>
            <a:spLocks noChangeArrowheads="1"/>
          </p:cNvSpPr>
          <p:nvPr/>
        </p:nvSpPr>
        <p:spPr bwMode="gray">
          <a:xfrm>
            <a:off x="1371600" y="2590800"/>
            <a:ext cx="1001713" cy="100012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en-GB"/>
          </a:p>
        </p:txBody>
      </p:sp>
      <p:sp>
        <p:nvSpPr>
          <p:cNvPr id="19470" name="Oval 13"/>
          <p:cNvSpPr>
            <a:spLocks noChangeArrowheads="1"/>
          </p:cNvSpPr>
          <p:nvPr/>
        </p:nvSpPr>
        <p:spPr bwMode="gray">
          <a:xfrm>
            <a:off x="1447800" y="2667000"/>
            <a:ext cx="849313" cy="833438"/>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71" name="Text Box 14"/>
          <p:cNvSpPr txBox="1">
            <a:spLocks noChangeArrowheads="1"/>
          </p:cNvSpPr>
          <p:nvPr/>
        </p:nvSpPr>
        <p:spPr bwMode="gray">
          <a:xfrm>
            <a:off x="829998" y="2794000"/>
            <a:ext cx="1980154" cy="646331"/>
          </a:xfrm>
          <a:prstGeom prst="rect">
            <a:avLst/>
          </a:prstGeom>
          <a:noFill/>
          <a:ln w="9525">
            <a:noFill/>
            <a:miter lim="800000"/>
            <a:headEnd/>
            <a:tailEnd/>
          </a:ln>
        </p:spPr>
        <p:txBody>
          <a:bodyPr wrap="none">
            <a:spAutoFit/>
          </a:bodyPr>
          <a:lstStyle/>
          <a:p>
            <a:pPr algn="ctr"/>
            <a:r>
              <a:rPr lang="en-US" sz="3600" b="1" dirty="0">
                <a:solidFill>
                  <a:srgbClr val="9BBB59"/>
                </a:solidFill>
                <a:latin typeface="Arial" charset="0"/>
              </a:rPr>
              <a:t>Training</a:t>
            </a:r>
            <a:endParaRPr lang="en-US" sz="3600" dirty="0">
              <a:solidFill>
                <a:srgbClr val="9BBB59"/>
              </a:solidFill>
              <a:latin typeface="Arial" charset="0"/>
            </a:endParaRPr>
          </a:p>
        </p:txBody>
      </p:sp>
      <p:sp>
        <p:nvSpPr>
          <p:cNvPr id="19472" name="Oval 15"/>
          <p:cNvSpPr>
            <a:spLocks noChangeArrowheads="1"/>
          </p:cNvSpPr>
          <p:nvPr/>
        </p:nvSpPr>
        <p:spPr bwMode="gray">
          <a:xfrm>
            <a:off x="1676400" y="2133600"/>
            <a:ext cx="792163"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73" name="Oval 16"/>
          <p:cNvSpPr>
            <a:spLocks noChangeArrowheads="1"/>
          </p:cNvSpPr>
          <p:nvPr/>
        </p:nvSpPr>
        <p:spPr bwMode="gray">
          <a:xfrm>
            <a:off x="2133600" y="1828800"/>
            <a:ext cx="682625" cy="682625"/>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grpSp>
        <p:nvGrpSpPr>
          <p:cNvPr id="2" name="Group 18"/>
          <p:cNvGrpSpPr>
            <a:grpSpLocks/>
          </p:cNvGrpSpPr>
          <p:nvPr/>
        </p:nvGrpSpPr>
        <p:grpSpPr bwMode="auto">
          <a:xfrm>
            <a:off x="1262610" y="3733800"/>
            <a:ext cx="3264390" cy="1441450"/>
            <a:chOff x="157" y="2112"/>
            <a:chExt cx="1998" cy="860"/>
          </a:xfrm>
        </p:grpSpPr>
        <p:sp>
          <p:nvSpPr>
            <p:cNvPr id="19480" name="Oval 19"/>
            <p:cNvSpPr>
              <a:spLocks noChangeArrowheads="1"/>
            </p:cNvSpPr>
            <p:nvPr/>
          </p:nvSpPr>
          <p:spPr bwMode="gray">
            <a:xfrm>
              <a:off x="732" y="2112"/>
              <a:ext cx="842" cy="860"/>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sp>
          <p:nvSpPr>
            <p:cNvPr id="19481" name="Oval 20"/>
            <p:cNvSpPr>
              <a:spLocks noChangeArrowheads="1"/>
            </p:cNvSpPr>
            <p:nvPr/>
          </p:nvSpPr>
          <p:spPr bwMode="gray">
            <a:xfrm>
              <a:off x="743" y="2117"/>
              <a:ext cx="821" cy="838"/>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en-GB"/>
            </a:p>
          </p:txBody>
        </p:sp>
        <p:sp>
          <p:nvSpPr>
            <p:cNvPr id="19482" name="Oval 21"/>
            <p:cNvSpPr>
              <a:spLocks noChangeArrowheads="1"/>
            </p:cNvSpPr>
            <p:nvPr/>
          </p:nvSpPr>
          <p:spPr bwMode="gray">
            <a:xfrm>
              <a:off x="751" y="2125"/>
              <a:ext cx="781" cy="784"/>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en-GB"/>
            </a:p>
          </p:txBody>
        </p:sp>
        <p:sp>
          <p:nvSpPr>
            <p:cNvPr id="19483" name="Oval 22"/>
            <p:cNvSpPr>
              <a:spLocks noChangeArrowheads="1"/>
            </p:cNvSpPr>
            <p:nvPr/>
          </p:nvSpPr>
          <p:spPr bwMode="gray">
            <a:xfrm>
              <a:off x="795" y="2147"/>
              <a:ext cx="695" cy="636"/>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84" name="Text Box 23"/>
            <p:cNvSpPr txBox="1">
              <a:spLocks noChangeArrowheads="1"/>
            </p:cNvSpPr>
            <p:nvPr/>
          </p:nvSpPr>
          <p:spPr bwMode="gray">
            <a:xfrm>
              <a:off x="157" y="2384"/>
              <a:ext cx="1998" cy="395"/>
            </a:xfrm>
            <a:prstGeom prst="rect">
              <a:avLst/>
            </a:prstGeom>
            <a:noFill/>
            <a:ln w="9525">
              <a:noFill/>
              <a:miter lim="800000"/>
              <a:headEnd/>
              <a:tailEnd/>
            </a:ln>
          </p:spPr>
          <p:txBody>
            <a:bodyPr wrap="none">
              <a:spAutoFit/>
            </a:bodyPr>
            <a:lstStyle/>
            <a:p>
              <a:pPr algn="ctr"/>
              <a:r>
                <a:rPr lang="en-US" sz="2800" b="1" dirty="0">
                  <a:solidFill>
                    <a:srgbClr val="000000"/>
                  </a:solidFill>
                  <a:latin typeface="Arial" charset="0"/>
                </a:rPr>
                <a:t> </a:t>
              </a:r>
              <a:r>
                <a:rPr lang="en-US" sz="3700" b="1" dirty="0">
                  <a:solidFill>
                    <a:srgbClr val="9BBB59"/>
                  </a:solidFill>
                  <a:latin typeface="Arial" charset="0"/>
                </a:rPr>
                <a:t>Development</a:t>
              </a:r>
            </a:p>
          </p:txBody>
        </p:sp>
      </p:grpSp>
      <p:sp>
        <p:nvSpPr>
          <p:cNvPr id="19475" name="Text Box 24"/>
          <p:cNvSpPr txBox="1">
            <a:spLocks noChangeArrowheads="1"/>
          </p:cNvSpPr>
          <p:nvPr/>
        </p:nvSpPr>
        <p:spPr bwMode="auto">
          <a:xfrm>
            <a:off x="4297363" y="1560513"/>
            <a:ext cx="184150" cy="366712"/>
          </a:xfrm>
          <a:prstGeom prst="rect">
            <a:avLst/>
          </a:prstGeom>
          <a:noFill/>
          <a:ln w="9525">
            <a:noFill/>
            <a:miter lim="800000"/>
            <a:headEnd/>
            <a:tailEnd/>
          </a:ln>
        </p:spPr>
        <p:txBody>
          <a:bodyPr wrap="none">
            <a:spAutoFit/>
          </a:bodyPr>
          <a:lstStyle/>
          <a:p>
            <a:endParaRPr lang="en-GB">
              <a:latin typeface="Arial" charset="0"/>
            </a:endParaRPr>
          </a:p>
        </p:txBody>
      </p:sp>
      <p:sp>
        <p:nvSpPr>
          <p:cNvPr id="19476" name="Oval 25"/>
          <p:cNvSpPr>
            <a:spLocks noChangeArrowheads="1"/>
          </p:cNvSpPr>
          <p:nvPr/>
        </p:nvSpPr>
        <p:spPr bwMode="gray">
          <a:xfrm rot="-5400000">
            <a:off x="3659187" y="1293813"/>
            <a:ext cx="682625" cy="838200"/>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pPr algn="ctr"/>
            <a:r>
              <a:rPr lang="en-US" sz="3200" b="1" dirty="0">
                <a:solidFill>
                  <a:srgbClr val="9BBB59"/>
                </a:solidFill>
              </a:rPr>
              <a:t>     Planning</a:t>
            </a:r>
          </a:p>
        </p:txBody>
      </p:sp>
      <p:sp>
        <p:nvSpPr>
          <p:cNvPr id="19477" name="Oval 26"/>
          <p:cNvSpPr>
            <a:spLocks noChangeArrowheads="1"/>
          </p:cNvSpPr>
          <p:nvPr/>
        </p:nvSpPr>
        <p:spPr bwMode="gray">
          <a:xfrm>
            <a:off x="2971800" y="1676400"/>
            <a:ext cx="792163"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78" name="Oval 27"/>
          <p:cNvSpPr>
            <a:spLocks noChangeArrowheads="1"/>
          </p:cNvSpPr>
          <p:nvPr/>
        </p:nvSpPr>
        <p:spPr bwMode="gray">
          <a:xfrm>
            <a:off x="2133600" y="1828800"/>
            <a:ext cx="849313" cy="833438"/>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79" name="Oval 28"/>
          <p:cNvSpPr>
            <a:spLocks noChangeArrowheads="1"/>
          </p:cNvSpPr>
          <p:nvPr/>
        </p:nvSpPr>
        <p:spPr bwMode="gray">
          <a:xfrm rot="-5400000">
            <a:off x="1975644" y="1834358"/>
            <a:ext cx="633413" cy="622298"/>
          </a:xfrm>
          <a:prstGeom prst="ellipse">
            <a:avLst/>
          </a:prstGeom>
          <a:noFill/>
          <a:ln w="9525">
            <a:noFill/>
            <a:round/>
            <a:headEnd/>
            <a:tailEnd/>
          </a:ln>
        </p:spPr>
        <p:txBody>
          <a:bodyPr vert="eaVert" wrap="none" anchor="ctr"/>
          <a:lstStyle/>
          <a:p>
            <a:pPr algn="ctr"/>
            <a:r>
              <a:rPr lang="en-US" sz="3300" b="1" dirty="0">
                <a:solidFill>
                  <a:srgbClr val="9BBB59"/>
                </a:solidFill>
                <a:latin typeface="Arial" charset="0"/>
              </a:rPr>
              <a:t>Recruiting</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5F98EF2D-97C2-4E28-BF2A-EE7D7F7E1A2A}" type="slidenum">
              <a:rPr lang="en-US"/>
              <a:pPr>
                <a:defRPr/>
              </a:pPr>
              <a:t>38</a:t>
            </a:fld>
            <a:endParaRPr lang="en-US"/>
          </a:p>
        </p:txBody>
      </p:sp>
      <p:sp>
        <p:nvSpPr>
          <p:cNvPr id="4" name="TextBox 3"/>
          <p:cNvSpPr txBox="1"/>
          <p:nvPr/>
        </p:nvSpPr>
        <p:spPr>
          <a:xfrm>
            <a:off x="2514600" y="2057400"/>
            <a:ext cx="4114800" cy="2124075"/>
          </a:xfrm>
          <a:prstGeom prst="rect">
            <a:avLst/>
          </a:prstGeom>
          <a:noFill/>
        </p:spPr>
        <p:txBody>
          <a:bodyPr wrap="none">
            <a:spAutoFit/>
          </a:bodyPr>
          <a:lstStyle/>
          <a:p>
            <a:pPr algn="ctr" fontAlgn="auto">
              <a:spcBef>
                <a:spcPts val="0"/>
              </a:spcBef>
              <a:spcAft>
                <a:spcPts val="0"/>
              </a:spcAft>
              <a:defRPr/>
            </a:pPr>
            <a:r>
              <a:rPr lang="en-US" sz="6600" b="1" dirty="0">
                <a:effectLst>
                  <a:outerShdw blurRad="38100" dist="38100" dir="2700000" algn="tl">
                    <a:srgbClr val="000000">
                      <a:alpha val="43137"/>
                    </a:srgbClr>
                  </a:outerShdw>
                </a:effectLst>
                <a:latin typeface="+mn-lt"/>
                <a:cs typeface="+mn-cs"/>
              </a:rPr>
              <a:t>Thanks!</a:t>
            </a:r>
          </a:p>
          <a:p>
            <a:pPr algn="ctr" fontAlgn="auto">
              <a:spcBef>
                <a:spcPts val="0"/>
              </a:spcBef>
              <a:spcAft>
                <a:spcPts val="0"/>
              </a:spcAft>
              <a:defRPr/>
            </a:pPr>
            <a:r>
              <a:rPr lang="en-US" sz="6600" b="1" dirty="0">
                <a:effectLst>
                  <a:outerShdw blurRad="38100" dist="38100" dir="2700000" algn="tl">
                    <a:srgbClr val="000000">
                      <a:alpha val="43137"/>
                    </a:srgbClr>
                  </a:outerShdw>
                </a:effectLst>
                <a:latin typeface="+mn-lt"/>
                <a:cs typeface="+mn-cs"/>
              </a:rPr>
              <a:t>Questions?</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2"/>
          <p:cNvSpPr>
            <a:spLocks noGrp="1" noChangeArrowheads="1"/>
          </p:cNvSpPr>
          <p:nvPr>
            <p:ph idx="1"/>
          </p:nvPr>
        </p:nvSpPr>
        <p:spPr>
          <a:xfrm>
            <a:off x="762000" y="1066800"/>
            <a:ext cx="7848600" cy="5562600"/>
          </a:xfrm>
        </p:spPr>
        <p:txBody>
          <a:bodyPr/>
          <a:lstStyle/>
          <a:p>
            <a:pPr marL="346075" indent="-346075" defTabSz="1019175" eaLnBrk="1" hangingPunct="1">
              <a:lnSpc>
                <a:spcPct val="90000"/>
              </a:lnSpc>
              <a:buFont typeface="Wingdings" pitchFamily="2" charset="2"/>
              <a:buChar char="§"/>
            </a:pPr>
            <a:r>
              <a:rPr lang="en-US" sz="2000" b="1" smtClean="0">
                <a:latin typeface="Arial" charset="0"/>
              </a:rPr>
              <a:t>The 9-Box model involves rating the Performance and Leadership Potential</a:t>
            </a:r>
          </a:p>
          <a:p>
            <a:pPr marL="346075" indent="-346075" defTabSz="1019175" eaLnBrk="1" hangingPunct="1">
              <a:lnSpc>
                <a:spcPct val="90000"/>
              </a:lnSpc>
              <a:buFont typeface="Wingdings" pitchFamily="2" charset="2"/>
              <a:buChar char="§"/>
            </a:pPr>
            <a:endParaRPr lang="en-US" sz="2000" b="1" smtClean="0">
              <a:latin typeface="Arial" charset="0"/>
            </a:endParaRPr>
          </a:p>
          <a:p>
            <a:pPr marL="346075" indent="-346075" defTabSz="1019175" eaLnBrk="1" hangingPunct="1">
              <a:lnSpc>
                <a:spcPct val="90000"/>
              </a:lnSpc>
              <a:buFont typeface="Wingdings" pitchFamily="2" charset="2"/>
              <a:buChar char="§"/>
            </a:pPr>
            <a:r>
              <a:rPr lang="en-US" sz="2000" b="1" smtClean="0">
                <a:latin typeface="Arial" charset="0"/>
              </a:rPr>
              <a:t>Initial ratings should be made by the immediate - should be discussed and revised, as necessary, as they are rolled-up the organization.</a:t>
            </a:r>
          </a:p>
          <a:p>
            <a:pPr marL="346075" indent="-346075" defTabSz="1019175" eaLnBrk="1" hangingPunct="1">
              <a:lnSpc>
                <a:spcPct val="90000"/>
              </a:lnSpc>
              <a:buFont typeface="Wingdings" pitchFamily="2" charset="2"/>
              <a:buChar char="§"/>
            </a:pPr>
            <a:endParaRPr lang="en-US" sz="2000" b="1" smtClean="0">
              <a:latin typeface="Arial" charset="0"/>
            </a:endParaRPr>
          </a:p>
          <a:p>
            <a:pPr marL="346075" indent="-346075" defTabSz="1019175" eaLnBrk="1" hangingPunct="1">
              <a:lnSpc>
                <a:spcPct val="90000"/>
              </a:lnSpc>
              <a:buFont typeface="Wingdings" pitchFamily="2" charset="2"/>
              <a:buChar char="§"/>
            </a:pPr>
            <a:r>
              <a:rPr lang="en-US" sz="2000" b="1" smtClean="0">
                <a:latin typeface="Arial" charset="0"/>
              </a:rPr>
              <a:t>Individuals in Box 4 (New in Position) 3-6 months </a:t>
            </a:r>
            <a:br>
              <a:rPr lang="en-US" sz="2000" b="1" smtClean="0">
                <a:latin typeface="Arial" charset="0"/>
              </a:rPr>
            </a:br>
            <a:endParaRPr lang="en-US" sz="2000" b="1" smtClean="0">
              <a:latin typeface="Arial" charset="0"/>
            </a:endParaRPr>
          </a:p>
          <a:p>
            <a:pPr marL="346075" indent="-346075" defTabSz="1019175" eaLnBrk="1" hangingPunct="1">
              <a:lnSpc>
                <a:spcPct val="90000"/>
              </a:lnSpc>
              <a:buFont typeface="Wingdings" pitchFamily="2" charset="2"/>
              <a:buChar char="§"/>
            </a:pPr>
            <a:r>
              <a:rPr lang="en-US" sz="2000" b="1" smtClean="0">
                <a:latin typeface="Arial" charset="0"/>
              </a:rPr>
              <a:t>Focus is given to development of top third individuals and performance improvement planning with low performers.</a:t>
            </a:r>
          </a:p>
          <a:p>
            <a:pPr marL="346075" indent="-346075" defTabSz="1019175" eaLnBrk="1" hangingPunct="1">
              <a:lnSpc>
                <a:spcPct val="90000"/>
              </a:lnSpc>
              <a:buFont typeface="Wingdings" pitchFamily="2" charset="2"/>
              <a:buChar char="§"/>
            </a:pPr>
            <a:endParaRPr lang="en-US" sz="2000" b="1" smtClean="0">
              <a:latin typeface="Arial" charset="0"/>
            </a:endParaRPr>
          </a:p>
          <a:p>
            <a:pPr marL="346075" indent="-346075" defTabSz="1019175" eaLnBrk="1" hangingPunct="1">
              <a:lnSpc>
                <a:spcPct val="90000"/>
              </a:lnSpc>
              <a:buFont typeface="Wingdings" pitchFamily="2" charset="2"/>
              <a:buChar char="§"/>
            </a:pPr>
            <a:r>
              <a:rPr lang="en-US" sz="2000" b="1" smtClean="0">
                <a:latin typeface="Arial" charset="0"/>
              </a:rPr>
              <a:t>Managers should provide all employees with feedback on performance and potential.  </a:t>
            </a:r>
          </a:p>
          <a:p>
            <a:pPr marL="346075" indent="-346075" defTabSz="1019175" eaLnBrk="1" hangingPunct="1">
              <a:lnSpc>
                <a:spcPct val="90000"/>
              </a:lnSpc>
              <a:buFont typeface="Wingdings" pitchFamily="2" charset="2"/>
              <a:buChar char="§"/>
            </a:pPr>
            <a:endParaRPr lang="en-US" sz="1900" b="1" smtClean="0">
              <a:latin typeface="Arial" charset="0"/>
            </a:endParaRPr>
          </a:p>
          <a:p>
            <a:pPr marL="346075" indent="-346075" defTabSz="1019175" eaLnBrk="1" hangingPunct="1">
              <a:lnSpc>
                <a:spcPct val="90000"/>
              </a:lnSpc>
              <a:buFont typeface="Wingdings" pitchFamily="2" charset="2"/>
              <a:buChar char="§"/>
            </a:pPr>
            <a:r>
              <a:rPr lang="en-US" sz="2000" b="1" smtClean="0">
                <a:latin typeface="Arial" charset="0"/>
              </a:rPr>
              <a:t>Development Plans and Performance Improvement Plans should be developed and tracked</a:t>
            </a:r>
            <a:endParaRPr lang="en-US" sz="1900" b="1" smtClean="0">
              <a:latin typeface="Arial" charset="0"/>
            </a:endParaRPr>
          </a:p>
        </p:txBody>
      </p:sp>
      <p:sp>
        <p:nvSpPr>
          <p:cNvPr id="6" name="Slide Number Placeholder 5"/>
          <p:cNvSpPr>
            <a:spLocks noGrp="1"/>
          </p:cNvSpPr>
          <p:nvPr>
            <p:ph type="sldNum" sz="quarter" idx="12"/>
          </p:nvPr>
        </p:nvSpPr>
        <p:spPr/>
        <p:txBody>
          <a:bodyPr/>
          <a:lstStyle/>
          <a:p>
            <a:pPr>
              <a:defRPr/>
            </a:pPr>
            <a:fld id="{566AA844-0BE5-4432-8F2D-1BF4324893F0}" type="slidenum">
              <a:rPr lang="en-US"/>
              <a:pPr>
                <a:defRPr/>
              </a:pPr>
              <a:t>39</a:t>
            </a:fld>
            <a:endParaRPr lang="en-US"/>
          </a:p>
        </p:txBody>
      </p:sp>
      <p:sp>
        <p:nvSpPr>
          <p:cNvPr id="29699" name="Rectangle 3"/>
          <p:cNvSpPr>
            <a:spLocks noChangeArrowheads="1"/>
          </p:cNvSpPr>
          <p:nvPr/>
        </p:nvSpPr>
        <p:spPr bwMode="auto">
          <a:xfrm>
            <a:off x="685800" y="304800"/>
            <a:ext cx="6650038" cy="530225"/>
          </a:xfrm>
          <a:prstGeom prst="rect">
            <a:avLst/>
          </a:prstGeom>
          <a:noFill/>
          <a:ln w="9525">
            <a:noFill/>
            <a:miter lim="800000"/>
            <a:headEnd/>
            <a:tailEnd/>
          </a:ln>
        </p:spPr>
        <p:txBody>
          <a:bodyPr lIns="82628" tIns="41315" rIns="82628" bIns="41315">
            <a:spAutoFit/>
          </a:bodyPr>
          <a:lstStyle/>
          <a:p>
            <a:pPr defTabSz="820738"/>
            <a:r>
              <a:rPr lang="en-US" sz="2900" b="1"/>
              <a:t>Expectations:  9-Box Model</a:t>
            </a:r>
            <a:endParaRPr lang="en-US" sz="2500" b="1"/>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23" name="Straight Connector 22"/>
          <p:cNvCxnSpPr/>
          <p:nvPr/>
        </p:nvCxnSpPr>
        <p:spPr>
          <a:xfrm>
            <a:off x="0" y="0"/>
            <a:ext cx="914400" cy="0"/>
          </a:xfrm>
          <a:prstGeom prst="line">
            <a:avLst/>
          </a:prstGeom>
          <a:ln w="0" cap="flat" cmpd="sng" algn="ctr">
            <a:solidFill>
              <a:srgbClr val="FB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1506" name="Title 1"/>
          <p:cNvSpPr>
            <a:spLocks noGrp="1"/>
          </p:cNvSpPr>
          <p:nvPr>
            <p:ph type="ctrTitle"/>
          </p:nvPr>
        </p:nvSpPr>
        <p:spPr>
          <a:xfrm>
            <a:off x="685800" y="0"/>
            <a:ext cx="7772400" cy="838200"/>
          </a:xfrm>
        </p:spPr>
        <p:txBody>
          <a:bodyPr/>
          <a:lstStyle/>
          <a:p>
            <a:pPr eaLnBrk="1" hangingPunct="1"/>
            <a:r>
              <a:rPr lang="en-US" sz="3200" b="1" dirty="0" smtClean="0"/>
              <a:t>TVA’s Current Nuclear Portfolio</a:t>
            </a:r>
          </a:p>
        </p:txBody>
      </p:sp>
      <p:cxnSp>
        <p:nvCxnSpPr>
          <p:cNvPr id="13" name="Straight Connector 12"/>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21507" name="Picture 8" descr="browns_ferry_border2.jpg"/>
          <p:cNvPicPr>
            <a:picLocks noChangeAspect="1"/>
          </p:cNvPicPr>
          <p:nvPr/>
        </p:nvPicPr>
        <p:blipFill>
          <a:blip r:embed="rId3" cstate="print"/>
          <a:srcRect/>
          <a:stretch>
            <a:fillRect/>
          </a:stretch>
        </p:blipFill>
        <p:spPr bwMode="auto">
          <a:xfrm>
            <a:off x="3124200" y="3841750"/>
            <a:ext cx="3114675" cy="2078038"/>
          </a:xfrm>
          <a:prstGeom prst="rect">
            <a:avLst/>
          </a:prstGeom>
          <a:noFill/>
          <a:ln w="9525">
            <a:noFill/>
            <a:miter lim="800000"/>
            <a:headEnd/>
            <a:tailEnd/>
          </a:ln>
        </p:spPr>
      </p:pic>
      <p:cxnSp>
        <p:nvCxnSpPr>
          <p:cNvPr id="14" name="Straight Connector 13"/>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21508" name="Picture 9" descr="seqouyah_border2.jpg"/>
          <p:cNvPicPr>
            <a:picLocks noChangeAspect="1"/>
          </p:cNvPicPr>
          <p:nvPr/>
        </p:nvPicPr>
        <p:blipFill>
          <a:blip r:embed="rId4" cstate="print"/>
          <a:srcRect/>
          <a:stretch>
            <a:fillRect/>
          </a:stretch>
        </p:blipFill>
        <p:spPr bwMode="auto">
          <a:xfrm>
            <a:off x="1006475" y="1082675"/>
            <a:ext cx="3236913" cy="2225675"/>
          </a:xfrm>
          <a:prstGeom prst="rect">
            <a:avLst/>
          </a:prstGeom>
          <a:noFill/>
          <a:ln w="9525">
            <a:noFill/>
            <a:miter lim="800000"/>
            <a:headEnd/>
            <a:tailEnd/>
          </a:ln>
        </p:spPr>
      </p:pic>
      <p:cxnSp>
        <p:nvCxnSpPr>
          <p:cNvPr id="15" name="Straight Connector 14"/>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21509" name="Picture 10" descr="watts_bar_border2.jpg"/>
          <p:cNvPicPr>
            <a:picLocks noChangeAspect="1"/>
          </p:cNvPicPr>
          <p:nvPr/>
        </p:nvPicPr>
        <p:blipFill>
          <a:blip r:embed="rId5" cstate="print"/>
          <a:srcRect/>
          <a:stretch>
            <a:fillRect/>
          </a:stretch>
        </p:blipFill>
        <p:spPr bwMode="auto">
          <a:xfrm>
            <a:off x="5029200" y="1066800"/>
            <a:ext cx="3200400" cy="2214563"/>
          </a:xfrm>
          <a:prstGeom prst="rect">
            <a:avLst/>
          </a:prstGeom>
          <a:noFill/>
          <a:ln w="9525">
            <a:noFill/>
            <a:miter lim="800000"/>
            <a:headEnd/>
            <a:tailEnd/>
          </a:ln>
        </p:spPr>
      </p:pic>
      <p:cxnSp>
        <p:nvCxnSpPr>
          <p:cNvPr id="16" name="Straight Connector 15"/>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1510" name="TextBox 11"/>
          <p:cNvSpPr txBox="1">
            <a:spLocks noChangeArrowheads="1"/>
          </p:cNvSpPr>
          <p:nvPr/>
        </p:nvSpPr>
        <p:spPr bwMode="auto">
          <a:xfrm>
            <a:off x="1066800" y="3384550"/>
            <a:ext cx="3048000" cy="276225"/>
          </a:xfrm>
          <a:prstGeom prst="rect">
            <a:avLst/>
          </a:prstGeom>
          <a:noFill/>
          <a:ln w="9525">
            <a:noFill/>
            <a:miter lim="800000"/>
            <a:headEnd/>
            <a:tailEnd/>
          </a:ln>
        </p:spPr>
        <p:txBody>
          <a:bodyPr>
            <a:spAutoFit/>
          </a:bodyPr>
          <a:lstStyle/>
          <a:p>
            <a:pPr algn="ctr"/>
            <a:r>
              <a:rPr lang="en-US" sz="1200" dirty="0">
                <a:latin typeface="Calibri" charset="0"/>
              </a:rPr>
              <a:t>Sequoyah Nuclear Plant</a:t>
            </a:r>
          </a:p>
        </p:txBody>
      </p:sp>
      <p:cxnSp>
        <p:nvCxnSpPr>
          <p:cNvPr id="17" name="Straight Connector 16"/>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1511" name="TextBox 12"/>
          <p:cNvSpPr txBox="1">
            <a:spLocks noChangeArrowheads="1"/>
          </p:cNvSpPr>
          <p:nvPr/>
        </p:nvSpPr>
        <p:spPr bwMode="auto">
          <a:xfrm>
            <a:off x="3200400" y="6003925"/>
            <a:ext cx="3048000" cy="276225"/>
          </a:xfrm>
          <a:prstGeom prst="rect">
            <a:avLst/>
          </a:prstGeom>
          <a:noFill/>
          <a:ln w="9525">
            <a:noFill/>
            <a:miter lim="800000"/>
            <a:headEnd/>
            <a:tailEnd/>
          </a:ln>
        </p:spPr>
        <p:txBody>
          <a:bodyPr>
            <a:spAutoFit/>
          </a:bodyPr>
          <a:lstStyle/>
          <a:p>
            <a:pPr algn="ctr"/>
            <a:r>
              <a:rPr lang="en-US" sz="1200" dirty="0">
                <a:latin typeface="Calibri" charset="0"/>
              </a:rPr>
              <a:t>Browns Ferry Nuclear Plant</a:t>
            </a:r>
          </a:p>
        </p:txBody>
      </p:sp>
      <p:cxnSp>
        <p:nvCxnSpPr>
          <p:cNvPr id="18" name="Straight Connector 17"/>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
        <p:nvSpPr>
          <p:cNvPr id="21512" name="TextBox 13"/>
          <p:cNvSpPr txBox="1">
            <a:spLocks noChangeArrowheads="1"/>
          </p:cNvSpPr>
          <p:nvPr/>
        </p:nvSpPr>
        <p:spPr bwMode="auto">
          <a:xfrm>
            <a:off x="5181600" y="3384550"/>
            <a:ext cx="3048000" cy="276225"/>
          </a:xfrm>
          <a:prstGeom prst="rect">
            <a:avLst/>
          </a:prstGeom>
          <a:noFill/>
          <a:ln w="9525">
            <a:noFill/>
            <a:miter lim="800000"/>
            <a:headEnd/>
            <a:tailEnd/>
          </a:ln>
        </p:spPr>
        <p:txBody>
          <a:bodyPr>
            <a:spAutoFit/>
          </a:bodyPr>
          <a:lstStyle/>
          <a:p>
            <a:pPr algn="ctr"/>
            <a:r>
              <a:rPr lang="en-US" sz="1200" dirty="0">
                <a:latin typeface="Calibri" charset="0"/>
              </a:rPr>
              <a:t>Watts Bar Nuclear Plant</a:t>
            </a:r>
          </a:p>
        </p:txBody>
      </p:sp>
      <p:cxnSp>
        <p:nvCxnSpPr>
          <p:cNvPr id="19" name="Straight Connector 18"/>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pic>
        <p:nvPicPr>
          <p:cNvPr id="21513" name="Picture 11" descr="Pos-TVA-Logo.jpg"/>
          <p:cNvPicPr>
            <a:picLocks noChangeAspect="1"/>
          </p:cNvPicPr>
          <p:nvPr/>
        </p:nvPicPr>
        <p:blipFill>
          <a:blip r:embed="rId6" cstate="print"/>
          <a:srcRect/>
          <a:stretch>
            <a:fillRect/>
          </a:stretch>
        </p:blipFill>
        <p:spPr bwMode="auto">
          <a:xfrm>
            <a:off x="8382000" y="6172200"/>
            <a:ext cx="542925" cy="542925"/>
          </a:xfrm>
          <a:prstGeom prst="rect">
            <a:avLst/>
          </a:prstGeom>
          <a:noFill/>
          <a:ln w="9525">
            <a:noFill/>
            <a:miter lim="800000"/>
            <a:headEnd/>
            <a:tailEnd/>
          </a:ln>
        </p:spPr>
      </p:pic>
      <p:cxnSp>
        <p:nvCxnSpPr>
          <p:cNvPr id="20" name="Straight Connector 19"/>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0" y="0"/>
            <a:ext cx="457200" cy="0"/>
          </a:xfrm>
          <a:prstGeom prst="line">
            <a:avLst/>
          </a:prstGeom>
          <a:ln w="0" cap="flat" cmpd="sng" algn="ctr">
            <a:solidFill>
              <a:srgbClr val="FE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0" y="912813"/>
            <a:ext cx="9144000" cy="1587"/>
          </a:xfrm>
          <a:prstGeom prst="line">
            <a:avLst/>
          </a:prstGeom>
          <a:ln w="19050" cap="flat">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0" y="0"/>
            <a:ext cx="0" cy="457200"/>
          </a:xfrm>
          <a:prstGeom prst="line">
            <a:avLst/>
          </a:prstGeom>
          <a:ln w="0" cap="flat" cmpd="sng" algn="ctr">
            <a:solidFill>
              <a:srgbClr val="FDFFFF"/>
            </a:solidFill>
            <a:prstDash val="solid"/>
            <a:round/>
            <a:headEnd type="none" w="med" len="med"/>
            <a:tailEnd type="none" w="med" len="med"/>
          </a:ln>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685800" y="990600"/>
            <a:ext cx="7924800" cy="5349875"/>
          </a:xfrm>
          <a:prstGeom prst="rect">
            <a:avLst/>
          </a:prstGeom>
          <a:noFill/>
          <a:ln w="9525">
            <a:noFill/>
            <a:miter lim="800000"/>
            <a:headEnd/>
            <a:tailEnd/>
          </a:ln>
        </p:spPr>
        <p:txBody>
          <a:bodyPr lIns="82628" tIns="41315" rIns="82628" bIns="41315">
            <a:spAutoFit/>
          </a:bodyPr>
          <a:lstStyle/>
          <a:p>
            <a:pPr defTabSz="820738">
              <a:spcBef>
                <a:spcPct val="50000"/>
              </a:spcBef>
            </a:pPr>
            <a:r>
              <a:rPr lang="en-US" sz="1400" b="1" u="sng">
                <a:solidFill>
                  <a:srgbClr val="000066"/>
                </a:solidFill>
              </a:rPr>
              <a:t>High Performance “Exceptional Performer”</a:t>
            </a:r>
          </a:p>
          <a:p>
            <a:pPr marL="615950" lvl="1" indent="-206375" defTabSz="820738" eaLnBrk="0" hangingPunct="0">
              <a:spcBef>
                <a:spcPct val="50000"/>
              </a:spcBef>
              <a:buFont typeface="Wingdings" pitchFamily="2" charset="2"/>
              <a:buChar char="q"/>
            </a:pPr>
            <a:r>
              <a:rPr lang="en-US" sz="800">
                <a:solidFill>
                  <a:srgbClr val="000000"/>
                </a:solidFill>
              </a:rPr>
              <a:t>Exceeds most goals – especially those of high priority. </a:t>
            </a:r>
          </a:p>
          <a:p>
            <a:pPr marL="615950" lvl="1" indent="-206375" defTabSz="820738" eaLnBrk="0" hangingPunct="0">
              <a:spcBef>
                <a:spcPct val="50000"/>
              </a:spcBef>
              <a:buFont typeface="Wingdings" pitchFamily="2" charset="2"/>
              <a:buChar char="q"/>
            </a:pPr>
            <a:r>
              <a:rPr lang="en-US" sz="800">
                <a:solidFill>
                  <a:srgbClr val="000000"/>
                </a:solidFill>
              </a:rPr>
              <a:t>Clearly delivers results to lead TVA in outperforming the competition. </a:t>
            </a:r>
          </a:p>
          <a:p>
            <a:pPr marL="615950" lvl="1" indent="-206375" defTabSz="820738" eaLnBrk="0" hangingPunct="0">
              <a:spcBef>
                <a:spcPct val="50000"/>
              </a:spcBef>
              <a:buFont typeface="Wingdings" pitchFamily="2" charset="2"/>
              <a:buChar char="q"/>
            </a:pPr>
            <a:r>
              <a:rPr lang="en-US" sz="800">
                <a:solidFill>
                  <a:srgbClr val="000000"/>
                </a:solidFill>
              </a:rPr>
              <a:t>Consistently performs at the highest level.</a:t>
            </a:r>
            <a:endParaRPr lang="en-US" sz="800" b="1">
              <a:solidFill>
                <a:srgbClr val="000000"/>
              </a:solidFill>
            </a:endParaRPr>
          </a:p>
          <a:p>
            <a:pPr marL="615950" lvl="1" indent="-206375" defTabSz="820738" eaLnBrk="0" hangingPunct="0">
              <a:spcBef>
                <a:spcPct val="50000"/>
              </a:spcBef>
              <a:buFont typeface="Wingdings" pitchFamily="2" charset="2"/>
              <a:buChar char="q"/>
            </a:pPr>
            <a:r>
              <a:rPr lang="en-US" sz="800">
                <a:solidFill>
                  <a:srgbClr val="000000"/>
                </a:solidFill>
              </a:rPr>
              <a:t>Is fully committed to and “lives” all of TVA’s competencies.  Leads by example, and is consistently regarded by peers and supervisors as a role model in all areas of behaviors. </a:t>
            </a:r>
          </a:p>
          <a:p>
            <a:pPr marL="615950" lvl="1" indent="-206375" defTabSz="820738" eaLnBrk="0" hangingPunct="0">
              <a:spcBef>
                <a:spcPct val="50000"/>
              </a:spcBef>
              <a:buFont typeface="Wingdings" pitchFamily="2" charset="2"/>
              <a:buChar char="q"/>
            </a:pPr>
            <a:r>
              <a:rPr lang="en-US" sz="800">
                <a:solidFill>
                  <a:srgbClr val="000000"/>
                </a:solidFill>
              </a:rPr>
              <a:t>Always seeks to incorporate ideas and views of others. Is sought out by others to provide advice, to lead teams, and to champion change.  Sets an example for everyone in executing strategies.  </a:t>
            </a:r>
          </a:p>
          <a:p>
            <a:pPr marL="615950" lvl="1" indent="-206375" defTabSz="820738" eaLnBrk="0" hangingPunct="0">
              <a:spcBef>
                <a:spcPct val="50000"/>
              </a:spcBef>
              <a:buFont typeface="Wingdings" pitchFamily="2" charset="2"/>
              <a:buChar char="q"/>
            </a:pPr>
            <a:r>
              <a:rPr lang="en-US" sz="800">
                <a:solidFill>
                  <a:srgbClr val="000000"/>
                </a:solidFill>
              </a:rPr>
              <a:t>Always takes opportunity to be accountable.  Highly adaptable to new skills, behaviors, and information.  Clearly understands unit’s strategy and actively contributes to reshaping agenda.</a:t>
            </a:r>
          </a:p>
          <a:p>
            <a:pPr marL="615950" lvl="1" indent="-206375" defTabSz="820738" eaLnBrk="0" hangingPunct="0">
              <a:spcBef>
                <a:spcPct val="50000"/>
              </a:spcBef>
              <a:buFont typeface="Wingdings" pitchFamily="2" charset="2"/>
              <a:buChar char="q"/>
            </a:pPr>
            <a:r>
              <a:rPr lang="en-US" sz="800">
                <a:solidFill>
                  <a:srgbClr val="000000"/>
                </a:solidFill>
              </a:rPr>
              <a:t>Develops and leads direct reports to achieve results.  Creates and communicates a compelling vision and a strategy for meeting the vision.</a:t>
            </a:r>
            <a:endParaRPr lang="en-US" sz="800" b="1">
              <a:solidFill>
                <a:srgbClr val="000000"/>
              </a:solidFill>
            </a:endParaRPr>
          </a:p>
          <a:p>
            <a:pPr defTabSz="820738" eaLnBrk="0" hangingPunct="0">
              <a:spcBef>
                <a:spcPct val="50000"/>
              </a:spcBef>
            </a:pPr>
            <a:r>
              <a:rPr lang="en-US" sz="1400">
                <a:solidFill>
                  <a:srgbClr val="000000"/>
                </a:solidFill>
              </a:rPr>
              <a:t> </a:t>
            </a:r>
            <a:r>
              <a:rPr lang="en-US" sz="1400" b="1" u="sng">
                <a:solidFill>
                  <a:srgbClr val="000066"/>
                </a:solidFill>
              </a:rPr>
              <a:t>Medium Performance “Significant Contributor”</a:t>
            </a:r>
          </a:p>
          <a:p>
            <a:pPr marL="615950" lvl="1" indent="-206375" defTabSz="820738" eaLnBrk="0" hangingPunct="0">
              <a:spcBef>
                <a:spcPct val="50000"/>
              </a:spcBef>
              <a:buFont typeface="Wingdings" pitchFamily="2" charset="2"/>
              <a:buChar char="q"/>
            </a:pPr>
            <a:r>
              <a:rPr lang="en-US" sz="800">
                <a:solidFill>
                  <a:srgbClr val="000000"/>
                </a:solidFill>
              </a:rPr>
              <a:t>Achieves all goals, at a minimum, and may even exceed some.  </a:t>
            </a:r>
          </a:p>
          <a:p>
            <a:pPr marL="615950" lvl="1" indent="-206375" defTabSz="820738" eaLnBrk="0" hangingPunct="0">
              <a:spcBef>
                <a:spcPct val="50000"/>
              </a:spcBef>
              <a:buFont typeface="Wingdings" pitchFamily="2" charset="2"/>
              <a:buChar char="q"/>
            </a:pPr>
            <a:r>
              <a:rPr lang="en-US" sz="800">
                <a:solidFill>
                  <a:srgbClr val="000000"/>
                </a:solidFill>
              </a:rPr>
              <a:t>Delivers results to help TVA outperform the competition. </a:t>
            </a:r>
          </a:p>
          <a:p>
            <a:pPr marL="615950" lvl="1" indent="-206375" defTabSz="820738" eaLnBrk="0" hangingPunct="0">
              <a:spcBef>
                <a:spcPct val="50000"/>
              </a:spcBef>
              <a:buFont typeface="Wingdings" pitchFamily="2" charset="2"/>
              <a:buChar char="q"/>
            </a:pPr>
            <a:r>
              <a:rPr lang="en-US" sz="800">
                <a:solidFill>
                  <a:srgbClr val="000000"/>
                </a:solidFill>
              </a:rPr>
              <a:t>Takes on extra projects and/or tasks without defaulting on basic objectives and responsibilities.</a:t>
            </a:r>
            <a:endParaRPr lang="en-US" sz="800" b="1">
              <a:solidFill>
                <a:srgbClr val="000000"/>
              </a:solidFill>
            </a:endParaRPr>
          </a:p>
          <a:p>
            <a:pPr marL="615950" lvl="1" indent="-206375" defTabSz="820738" eaLnBrk="0" hangingPunct="0">
              <a:spcBef>
                <a:spcPct val="50000"/>
              </a:spcBef>
              <a:buFont typeface="Wingdings" pitchFamily="2" charset="2"/>
              <a:buChar char="q"/>
            </a:pPr>
            <a:r>
              <a:rPr lang="en-US" sz="800">
                <a:solidFill>
                  <a:srgbClr val="000000"/>
                </a:solidFill>
              </a:rPr>
              <a:t>Abides by the TVA competencies and is effective, but has room to improve behavior.  Sets a uniformly good behavioral example for others. Understands other’s views and ideas.  </a:t>
            </a:r>
          </a:p>
          <a:p>
            <a:pPr marL="615950" lvl="1" indent="-206375" defTabSz="820738" eaLnBrk="0" hangingPunct="0">
              <a:spcBef>
                <a:spcPct val="50000"/>
              </a:spcBef>
              <a:buFont typeface="Wingdings" pitchFamily="2" charset="2"/>
              <a:buChar char="q"/>
            </a:pPr>
            <a:r>
              <a:rPr lang="en-US" sz="800">
                <a:solidFill>
                  <a:srgbClr val="000000"/>
                </a:solidFill>
              </a:rPr>
              <a:t>Provides sound advice.  Leads team with collaborative and committed spirit.  Constructively challenges teams.  </a:t>
            </a:r>
          </a:p>
          <a:p>
            <a:pPr marL="615950" lvl="1" indent="-206375" defTabSz="820738" eaLnBrk="0" hangingPunct="0">
              <a:spcBef>
                <a:spcPct val="50000"/>
              </a:spcBef>
              <a:buFont typeface="Wingdings" pitchFamily="2" charset="2"/>
              <a:buChar char="q"/>
            </a:pPr>
            <a:r>
              <a:rPr lang="en-US" sz="800">
                <a:solidFill>
                  <a:srgbClr val="000000"/>
                </a:solidFill>
              </a:rPr>
              <a:t>Comfortable and responsive in new situations and when faced with new information.  Demonstrates clear understanding of, and can be relied on to execute, strategies.  Is committed to TVA’s strategy and proactively seeks advice when needed.</a:t>
            </a:r>
          </a:p>
          <a:p>
            <a:pPr marL="615950" lvl="1" indent="-206375" defTabSz="820738" eaLnBrk="0" hangingPunct="0">
              <a:spcBef>
                <a:spcPct val="50000"/>
              </a:spcBef>
              <a:buFont typeface="Wingdings" pitchFamily="2" charset="2"/>
              <a:buChar char="q"/>
            </a:pPr>
            <a:r>
              <a:rPr lang="en-US" sz="800">
                <a:solidFill>
                  <a:srgbClr val="000000"/>
                </a:solidFill>
              </a:rPr>
              <a:t>Proactively seeks feedback and acts upon it to improve capabilities and performance.</a:t>
            </a:r>
          </a:p>
          <a:p>
            <a:pPr marL="615950" lvl="1" indent="-206375" defTabSz="820738" eaLnBrk="0" hangingPunct="0">
              <a:spcBef>
                <a:spcPct val="50000"/>
              </a:spcBef>
              <a:buFont typeface="Wingdings" pitchFamily="2" charset="2"/>
              <a:buChar char="q"/>
            </a:pPr>
            <a:r>
              <a:rPr lang="en-US" sz="800">
                <a:solidFill>
                  <a:srgbClr val="000000"/>
                </a:solidFill>
              </a:rPr>
              <a:t>Manages direct reports to achieve results.  Is effective in communicating expectations to team members.</a:t>
            </a:r>
            <a:endParaRPr lang="en-US" sz="800" b="1" u="sng">
              <a:solidFill>
                <a:srgbClr val="000000"/>
              </a:solidFill>
            </a:endParaRPr>
          </a:p>
          <a:p>
            <a:pPr defTabSz="820738" eaLnBrk="0" hangingPunct="0">
              <a:spcBef>
                <a:spcPct val="50000"/>
              </a:spcBef>
            </a:pPr>
            <a:r>
              <a:rPr lang="en-US" sz="1400" b="1" u="sng">
                <a:solidFill>
                  <a:srgbClr val="000066"/>
                </a:solidFill>
              </a:rPr>
              <a:t>Low Performance “Does Not Meet Expectations”</a:t>
            </a:r>
          </a:p>
          <a:p>
            <a:pPr marL="615950" lvl="1" indent="-206375" defTabSz="820738" eaLnBrk="0" hangingPunct="0">
              <a:spcBef>
                <a:spcPct val="50000"/>
              </a:spcBef>
              <a:buFont typeface="Wingdings" pitchFamily="2" charset="2"/>
              <a:buChar char="q"/>
            </a:pPr>
            <a:r>
              <a:rPr lang="en-US" sz="800">
                <a:solidFill>
                  <a:srgbClr val="000000"/>
                </a:solidFill>
              </a:rPr>
              <a:t>Does not achieve expected results; does not achieve high-priority goals, or does not achieve over half of total goals.  </a:t>
            </a:r>
          </a:p>
          <a:p>
            <a:pPr marL="615950" lvl="1" indent="-206375" defTabSz="820738" eaLnBrk="0" hangingPunct="0">
              <a:spcBef>
                <a:spcPct val="50000"/>
              </a:spcBef>
              <a:buFont typeface="Wingdings" pitchFamily="2" charset="2"/>
              <a:buChar char="q"/>
            </a:pPr>
            <a:r>
              <a:rPr lang="en-US" sz="800">
                <a:solidFill>
                  <a:srgbClr val="000000"/>
                </a:solidFill>
              </a:rPr>
              <a:t>Consistently ignores or conflicts with one or more of the TVA competencies. Behaviors need focused attention.  </a:t>
            </a:r>
          </a:p>
          <a:p>
            <a:pPr marL="615950" lvl="1" indent="-206375" defTabSz="820738" eaLnBrk="0" hangingPunct="0">
              <a:spcBef>
                <a:spcPct val="50000"/>
              </a:spcBef>
              <a:buFont typeface="Wingdings" pitchFamily="2" charset="2"/>
              <a:buChar char="q"/>
            </a:pPr>
            <a:r>
              <a:rPr lang="en-US" sz="800">
                <a:solidFill>
                  <a:srgbClr val="000000"/>
                </a:solidFill>
              </a:rPr>
              <a:t>Does </a:t>
            </a:r>
            <a:r>
              <a:rPr lang="en-US" sz="800" i="1">
                <a:solidFill>
                  <a:srgbClr val="000000"/>
                </a:solidFill>
              </a:rPr>
              <a:t>not</a:t>
            </a:r>
            <a:r>
              <a:rPr lang="en-US" sz="800">
                <a:solidFill>
                  <a:srgbClr val="000000"/>
                </a:solidFill>
              </a:rPr>
              <a:t> consistently demonstrate understanding of other’s views and ideas, contribute to teams, work well in ambiguous situations, and/or understand TVA’s strategies.  </a:t>
            </a:r>
          </a:p>
          <a:p>
            <a:pPr marL="615950" lvl="1" indent="-206375" defTabSz="820738" eaLnBrk="0" hangingPunct="0">
              <a:spcBef>
                <a:spcPct val="50000"/>
              </a:spcBef>
              <a:buFont typeface="Wingdings" pitchFamily="2" charset="2"/>
              <a:buChar char="q"/>
            </a:pPr>
            <a:r>
              <a:rPr lang="en-US" sz="800">
                <a:solidFill>
                  <a:srgbClr val="000000"/>
                </a:solidFill>
              </a:rPr>
              <a:t>Usually needs significant guidance to achieve results.</a:t>
            </a:r>
          </a:p>
          <a:p>
            <a:pPr marL="615950" lvl="1" indent="-206375" defTabSz="820738" eaLnBrk="0" hangingPunct="0">
              <a:spcBef>
                <a:spcPct val="50000"/>
              </a:spcBef>
              <a:buFont typeface="Wingdings" pitchFamily="2" charset="2"/>
              <a:buChar char="q"/>
            </a:pPr>
            <a:r>
              <a:rPr lang="en-US" sz="800">
                <a:solidFill>
                  <a:srgbClr val="000000"/>
                </a:solidFill>
              </a:rPr>
              <a:t>Does not focus on developing direct reports.  Lacks ability to effectively communicate vision and strategy.</a:t>
            </a:r>
          </a:p>
        </p:txBody>
      </p:sp>
      <p:sp>
        <p:nvSpPr>
          <p:cNvPr id="30723" name="Rectangle 3"/>
          <p:cNvSpPr>
            <a:spLocks noChangeArrowheads="1"/>
          </p:cNvSpPr>
          <p:nvPr/>
        </p:nvSpPr>
        <p:spPr bwMode="auto">
          <a:xfrm>
            <a:off x="762000" y="228600"/>
            <a:ext cx="5957888" cy="468313"/>
          </a:xfrm>
          <a:prstGeom prst="rect">
            <a:avLst/>
          </a:prstGeom>
          <a:noFill/>
          <a:ln w="9525">
            <a:noFill/>
            <a:miter lim="800000"/>
            <a:headEnd/>
            <a:tailEnd/>
          </a:ln>
        </p:spPr>
        <p:txBody>
          <a:bodyPr lIns="82628" tIns="41315" rIns="82628" bIns="41315">
            <a:spAutoFit/>
          </a:bodyPr>
          <a:lstStyle/>
          <a:p>
            <a:pPr algn="ctr" defTabSz="820738"/>
            <a:r>
              <a:rPr lang="en-US" sz="2500" b="1">
                <a:latin typeface="Calibri" pitchFamily="34" charset="0"/>
              </a:rPr>
              <a:t>9-Box Performance Definitions</a:t>
            </a:r>
            <a:endParaRPr lang="en-US" sz="2100" b="1">
              <a:latin typeface="Calibri" pitchFamily="34" charset="0"/>
            </a:endParaRPr>
          </a:p>
        </p:txBody>
      </p:sp>
      <p:sp>
        <p:nvSpPr>
          <p:cNvPr id="6" name="Slide Number Placeholder 5"/>
          <p:cNvSpPr>
            <a:spLocks noGrp="1"/>
          </p:cNvSpPr>
          <p:nvPr>
            <p:ph type="sldNum" sz="quarter" idx="12"/>
          </p:nvPr>
        </p:nvSpPr>
        <p:spPr/>
        <p:txBody>
          <a:bodyPr/>
          <a:lstStyle/>
          <a:p>
            <a:pPr>
              <a:defRPr/>
            </a:pPr>
            <a:fld id="{5BB3F9B7-7E56-4C92-AEB4-32271AB1036C}" type="slidenum">
              <a:rPr lang="en-US"/>
              <a:pPr>
                <a:defRPr/>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381000" y="944563"/>
            <a:ext cx="8458200" cy="5929312"/>
          </a:xfrm>
          <a:prstGeom prst="rect">
            <a:avLst/>
          </a:prstGeom>
          <a:noFill/>
          <a:ln w="9525">
            <a:noFill/>
            <a:miter lim="800000"/>
            <a:headEnd/>
            <a:tailEnd/>
          </a:ln>
        </p:spPr>
        <p:txBody>
          <a:bodyPr lIns="82628" tIns="41315" rIns="82628" bIns="41315">
            <a:spAutoFit/>
          </a:bodyPr>
          <a:lstStyle/>
          <a:p>
            <a:pPr defTabSz="820738">
              <a:spcBef>
                <a:spcPct val="50000"/>
              </a:spcBef>
              <a:tabLst>
                <a:tab pos="2200275" algn="l"/>
              </a:tabLst>
            </a:pPr>
            <a:r>
              <a:rPr lang="en-US" sz="1300" b="1">
                <a:solidFill>
                  <a:srgbClr val="000066"/>
                </a:solidFill>
              </a:rPr>
              <a:t>     </a:t>
            </a:r>
            <a:r>
              <a:rPr lang="en-US" sz="1300" b="1" u="sng">
                <a:solidFill>
                  <a:srgbClr val="000066"/>
                </a:solidFill>
              </a:rPr>
              <a:t>High Leadership Potential</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Strong learning agility, i.e., curious, open to learning and able to learn quickly from experience.</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Thinks conceptually, strategically and maintains a broad perspective</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cs typeface="Times New Roman" pitchFamily="18" charset="0"/>
              </a:rPr>
              <a:t>Exhibits a strong internal drive to have impact on the business and see results; shows a bias toward focused action</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Exerts positive, wide spread influence across the organization;  communicates in an articulate manner, treats others with appreciation, respect and dignity</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Adapts easily to new, ambiguous or changing conditions; maintains realistic optimism and effectively leads change</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cs typeface="Times New Roman" pitchFamily="18" charset="0"/>
              </a:rPr>
              <a:t>Holds self and others to high expectations;  is a model for personal accountability, and is effective in driving accountability in others</a:t>
            </a:r>
            <a:endParaRPr lang="en-US" sz="900" b="1">
              <a:solidFill>
                <a:schemeClr val="tx2"/>
              </a:solidFill>
            </a:endParaRP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A role model for honesty and integrity, with a capacity for personal humility</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Interested in and capable of moving up one level immediately and another level in the near future.  Could move within </a:t>
            </a:r>
            <a:r>
              <a:rPr lang="en-US" sz="900" i="1">
                <a:solidFill>
                  <a:schemeClr val="tx2"/>
                </a:solidFill>
              </a:rPr>
              <a:t>or </a:t>
            </a:r>
            <a:r>
              <a:rPr lang="en-US" sz="900">
                <a:solidFill>
                  <a:schemeClr val="tx2"/>
                </a:solidFill>
              </a:rPr>
              <a:t>across business units</a:t>
            </a:r>
            <a:endParaRPr lang="en-US" sz="900" b="1">
              <a:solidFill>
                <a:schemeClr val="tx2"/>
              </a:solidFill>
            </a:endParaRP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Limitations can be addressed by experience and/or targeted development</a:t>
            </a:r>
            <a:endParaRPr lang="en-US" sz="900" b="1">
              <a:solidFill>
                <a:schemeClr val="tx2"/>
              </a:solidFill>
            </a:endParaRPr>
          </a:p>
          <a:p>
            <a:pPr defTabSz="820738" eaLnBrk="0" hangingPunct="0">
              <a:spcBef>
                <a:spcPct val="50000"/>
              </a:spcBef>
              <a:tabLst>
                <a:tab pos="2200275" algn="l"/>
              </a:tabLst>
            </a:pPr>
            <a:r>
              <a:rPr lang="en-US" sz="1300" b="1">
                <a:solidFill>
                  <a:srgbClr val="000066"/>
                </a:solidFill>
              </a:rPr>
              <a:t>     </a:t>
            </a:r>
            <a:r>
              <a:rPr lang="en-US" sz="1300" b="1" u="sng">
                <a:solidFill>
                  <a:srgbClr val="000066"/>
                </a:solidFill>
              </a:rPr>
              <a:t>Medium Leadership Potential</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Moderate learning agility and adaptability to new or changing conditions; able to make decisions in ambiguous situations</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Demonstrates some knowledge of the big picture, but may have difficulty in maintaining a broad perspective</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Demonstrates many of the leadership competencies beyond current role and responsibility, however, some limitations in leadership style and approach need to be addressed</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Has potential to take on greater roles within the company.  Could move up one level within the business unit in the short-term future or assume significantly greater responsibilities within current level.</a:t>
            </a:r>
          </a:p>
          <a:p>
            <a:pPr defTabSz="820738" eaLnBrk="0" hangingPunct="0">
              <a:spcBef>
                <a:spcPct val="50000"/>
              </a:spcBef>
              <a:buFont typeface="Wingdings" pitchFamily="2" charset="2"/>
              <a:buNone/>
              <a:tabLst>
                <a:tab pos="2200275" algn="l"/>
              </a:tabLst>
            </a:pPr>
            <a:r>
              <a:rPr lang="en-US" sz="1300" b="1">
                <a:solidFill>
                  <a:srgbClr val="000066"/>
                </a:solidFill>
              </a:rPr>
              <a:t>     </a:t>
            </a:r>
            <a:r>
              <a:rPr lang="en-US" sz="1300" b="1" u="sng">
                <a:solidFill>
                  <a:srgbClr val="000066"/>
                </a:solidFill>
              </a:rPr>
              <a:t>Low Leadership Potential</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Not an agile learner; does not always learn from mistakes and has tendency to make errors.</a:t>
            </a:r>
            <a:endParaRPr lang="en-US" sz="900" b="1">
              <a:solidFill>
                <a:schemeClr val="tx2"/>
              </a:solidFill>
            </a:endParaRP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Clearly indicates significant limitations in leadership abilities</a:t>
            </a:r>
            <a:endParaRPr lang="en-US" sz="900" b="1">
              <a:solidFill>
                <a:schemeClr val="tx2"/>
              </a:solidFill>
            </a:endParaRP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Has difficulty with new or changing conditions; unable to make quality decisions in ambiguous situations</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Does not exert positive, widespread influence across the organization</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Does not manage through others to drive accountability through the organization</a:t>
            </a:r>
            <a:endParaRPr lang="en-US" sz="900" b="1">
              <a:solidFill>
                <a:schemeClr val="tx2"/>
              </a:solidFill>
            </a:endParaRP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Cannot maintain a broad perspective; operates from a more narrow, tactical or functional view versus broad and strategic</a:t>
            </a:r>
            <a:endParaRPr lang="en-US" sz="900" b="1">
              <a:solidFill>
                <a:schemeClr val="tx2"/>
              </a:solidFill>
            </a:endParaRP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May not be capable of</a:t>
            </a:r>
            <a:r>
              <a:rPr lang="en-US" sz="900">
                <a:solidFill>
                  <a:schemeClr val="tx2"/>
                </a:solidFill>
                <a:latin typeface="Times New Roman" pitchFamily="18" charset="0"/>
              </a:rPr>
              <a:t> </a:t>
            </a:r>
            <a:r>
              <a:rPr lang="en-US" sz="900">
                <a:solidFill>
                  <a:schemeClr val="tx2"/>
                </a:solidFill>
              </a:rPr>
              <a:t>progressing to the next level or to take on greater roles within the company; retention contingent on performance and unique expertise/value</a:t>
            </a:r>
          </a:p>
          <a:p>
            <a:pPr marL="1025525" lvl="2" indent="-204788" defTabSz="820738" eaLnBrk="0" hangingPunct="0">
              <a:spcBef>
                <a:spcPct val="50000"/>
              </a:spcBef>
              <a:buFont typeface="Wingdings" pitchFamily="2" charset="2"/>
              <a:buChar char="q"/>
              <a:tabLst>
                <a:tab pos="2200275" algn="l"/>
              </a:tabLst>
            </a:pPr>
            <a:r>
              <a:rPr lang="en-US" sz="900">
                <a:solidFill>
                  <a:schemeClr val="tx2"/>
                </a:solidFill>
              </a:rPr>
              <a:t>May be a blocker or inappropriately placed</a:t>
            </a:r>
          </a:p>
          <a:p>
            <a:pPr defTabSz="820738" eaLnBrk="0" hangingPunct="0">
              <a:spcBef>
                <a:spcPct val="50000"/>
              </a:spcBef>
              <a:tabLst>
                <a:tab pos="2200275" algn="l"/>
              </a:tabLst>
            </a:pPr>
            <a:endParaRPr lang="en-US" sz="900" b="1">
              <a:solidFill>
                <a:schemeClr val="tx2"/>
              </a:solidFill>
            </a:endParaRPr>
          </a:p>
        </p:txBody>
      </p:sp>
      <p:sp>
        <p:nvSpPr>
          <p:cNvPr id="31747" name="Rectangle 3"/>
          <p:cNvSpPr>
            <a:spLocks noChangeArrowheads="1"/>
          </p:cNvSpPr>
          <p:nvPr/>
        </p:nvSpPr>
        <p:spPr bwMode="auto">
          <a:xfrm>
            <a:off x="609600" y="228600"/>
            <a:ext cx="8229600" cy="530225"/>
          </a:xfrm>
          <a:prstGeom prst="rect">
            <a:avLst/>
          </a:prstGeom>
          <a:noFill/>
          <a:ln w="9525">
            <a:noFill/>
            <a:miter lim="800000"/>
            <a:headEnd/>
            <a:tailEnd/>
          </a:ln>
        </p:spPr>
        <p:txBody>
          <a:bodyPr lIns="82628" tIns="41315" rIns="82628" bIns="41315">
            <a:spAutoFit/>
          </a:bodyPr>
          <a:lstStyle/>
          <a:p>
            <a:pPr defTabSz="820738"/>
            <a:r>
              <a:rPr lang="en-US" sz="2900" b="1"/>
              <a:t>9-Box Leadership Potential Definitions</a:t>
            </a:r>
            <a:endParaRPr lang="en-US" sz="2500" b="1"/>
          </a:p>
        </p:txBody>
      </p:sp>
      <p:sp>
        <p:nvSpPr>
          <p:cNvPr id="6" name="Slide Number Placeholder 5"/>
          <p:cNvSpPr>
            <a:spLocks noGrp="1"/>
          </p:cNvSpPr>
          <p:nvPr>
            <p:ph type="sldNum" sz="quarter" idx="12"/>
          </p:nvPr>
        </p:nvSpPr>
        <p:spPr/>
        <p:txBody>
          <a:bodyPr/>
          <a:lstStyle/>
          <a:p>
            <a:pPr>
              <a:defRPr/>
            </a:pPr>
            <a:fld id="{F58ECCC4-8AC9-40F9-B71B-6C3A6B18818B}" type="slidenum">
              <a:rPr lang="en-US"/>
              <a:pPr>
                <a:defRPr/>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44789" name="Group 53"/>
          <p:cNvGraphicFramePr>
            <a:graphicFrameLocks noGrp="1"/>
          </p:cNvGraphicFramePr>
          <p:nvPr/>
        </p:nvGraphicFramePr>
        <p:xfrm>
          <a:off x="990600" y="1371600"/>
          <a:ext cx="7848600" cy="5181600"/>
        </p:xfrm>
        <a:graphic>
          <a:graphicData uri="http://schemas.openxmlformats.org/drawingml/2006/table">
            <a:tbl>
              <a:tblPr/>
              <a:tblGrid>
                <a:gridCol w="2616200"/>
                <a:gridCol w="2616200"/>
                <a:gridCol w="2616200"/>
              </a:tblGrid>
              <a:tr h="17272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7272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7272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endParaRPr kumimoji="0" lang="en-US" sz="2400" b="0" i="0" u="none" strike="noStrike" cap="none" normalizeH="0" baseline="0" smtClean="0">
                        <a:ln>
                          <a:noFill/>
                        </a:ln>
                        <a:solidFill>
                          <a:schemeClr val="tx1"/>
                        </a:solidFill>
                        <a:effectLst/>
                        <a:latin typeface="Verdana" pitchFamily="34"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grpSp>
        <p:nvGrpSpPr>
          <p:cNvPr id="33812" name="Group 20"/>
          <p:cNvGrpSpPr>
            <a:grpSpLocks/>
          </p:cNvGrpSpPr>
          <p:nvPr/>
        </p:nvGrpSpPr>
        <p:grpSpPr bwMode="auto">
          <a:xfrm>
            <a:off x="2743200" y="1158875"/>
            <a:ext cx="1857375" cy="114300"/>
            <a:chOff x="2018" y="954"/>
            <a:chExt cx="1288" cy="130"/>
          </a:xfrm>
        </p:grpSpPr>
        <p:sp>
          <p:nvSpPr>
            <p:cNvPr id="33844" name="Rectangle 21"/>
            <p:cNvSpPr>
              <a:spLocks noChangeArrowheads="1"/>
            </p:cNvSpPr>
            <p:nvPr/>
          </p:nvSpPr>
          <p:spPr bwMode="auto">
            <a:xfrm>
              <a:off x="2159" y="1001"/>
              <a:ext cx="1147" cy="35"/>
            </a:xfrm>
            <a:prstGeom prst="rect">
              <a:avLst/>
            </a:prstGeom>
            <a:solidFill>
              <a:srgbClr val="000000"/>
            </a:solidFill>
            <a:ln w="9525">
              <a:noFill/>
              <a:miter lim="800000"/>
              <a:headEnd/>
              <a:tailEnd/>
            </a:ln>
          </p:spPr>
          <p:txBody>
            <a:bodyPr wrap="none" anchor="ctr"/>
            <a:lstStyle/>
            <a:p>
              <a:endParaRPr lang="en-US">
                <a:latin typeface="Calibri" pitchFamily="34" charset="0"/>
              </a:endParaRPr>
            </a:p>
          </p:txBody>
        </p:sp>
        <p:sp>
          <p:nvSpPr>
            <p:cNvPr id="33845" name="Freeform 22"/>
            <p:cNvSpPr>
              <a:spLocks/>
            </p:cNvSpPr>
            <p:nvPr/>
          </p:nvSpPr>
          <p:spPr bwMode="auto">
            <a:xfrm>
              <a:off x="2018" y="954"/>
              <a:ext cx="144" cy="130"/>
            </a:xfrm>
            <a:custGeom>
              <a:avLst/>
              <a:gdLst>
                <a:gd name="T0" fmla="*/ 143 w 144"/>
                <a:gd name="T1" fmla="*/ 0 h 130"/>
                <a:gd name="T2" fmla="*/ 0 w 144"/>
                <a:gd name="T3" fmla="*/ 65 h 130"/>
                <a:gd name="T4" fmla="*/ 143 w 144"/>
                <a:gd name="T5" fmla="*/ 129 h 130"/>
                <a:gd name="T6" fmla="*/ 143 w 144"/>
                <a:gd name="T7" fmla="*/ 0 h 130"/>
                <a:gd name="T8" fmla="*/ 0 60000 65536"/>
                <a:gd name="T9" fmla="*/ 0 60000 65536"/>
                <a:gd name="T10" fmla="*/ 0 60000 65536"/>
                <a:gd name="T11" fmla="*/ 0 60000 65536"/>
                <a:gd name="T12" fmla="*/ 0 w 144"/>
                <a:gd name="T13" fmla="*/ 0 h 130"/>
                <a:gd name="T14" fmla="*/ 144 w 144"/>
                <a:gd name="T15" fmla="*/ 130 h 130"/>
              </a:gdLst>
              <a:ahLst/>
              <a:cxnLst>
                <a:cxn ang="T8">
                  <a:pos x="T0" y="T1"/>
                </a:cxn>
                <a:cxn ang="T9">
                  <a:pos x="T2" y="T3"/>
                </a:cxn>
                <a:cxn ang="T10">
                  <a:pos x="T4" y="T5"/>
                </a:cxn>
                <a:cxn ang="T11">
                  <a:pos x="T6" y="T7"/>
                </a:cxn>
              </a:cxnLst>
              <a:rect l="T12" t="T13" r="T14" b="T15"/>
              <a:pathLst>
                <a:path w="144" h="130">
                  <a:moveTo>
                    <a:pt x="143" y="0"/>
                  </a:moveTo>
                  <a:lnTo>
                    <a:pt x="0" y="65"/>
                  </a:lnTo>
                  <a:lnTo>
                    <a:pt x="143" y="129"/>
                  </a:lnTo>
                  <a:lnTo>
                    <a:pt x="143" y="0"/>
                  </a:lnTo>
                </a:path>
              </a:pathLst>
            </a:custGeom>
            <a:solidFill>
              <a:srgbClr val="000000"/>
            </a:solidFill>
            <a:ln w="9525" cap="rnd">
              <a:noFill/>
              <a:round/>
              <a:headEnd type="none" w="sm" len="sm"/>
              <a:tailEnd type="none" w="sm" len="sm"/>
            </a:ln>
          </p:spPr>
          <p:txBody>
            <a:bodyPr/>
            <a:lstStyle/>
            <a:p>
              <a:endParaRPr lang="en-US"/>
            </a:p>
          </p:txBody>
        </p:sp>
      </p:grpSp>
      <p:sp>
        <p:nvSpPr>
          <p:cNvPr id="33813" name="Rectangle 23"/>
          <p:cNvSpPr>
            <a:spLocks noChangeArrowheads="1"/>
          </p:cNvSpPr>
          <p:nvPr/>
        </p:nvSpPr>
        <p:spPr bwMode="auto">
          <a:xfrm>
            <a:off x="3460750" y="1244600"/>
            <a:ext cx="1174750" cy="306388"/>
          </a:xfrm>
          <a:prstGeom prst="rect">
            <a:avLst/>
          </a:prstGeom>
          <a:noFill/>
          <a:ln w="9525">
            <a:noFill/>
            <a:miter lim="800000"/>
            <a:headEnd/>
            <a:tailEnd/>
          </a:ln>
        </p:spPr>
        <p:txBody>
          <a:bodyPr wrap="none" anchor="ctr"/>
          <a:lstStyle/>
          <a:p>
            <a:endParaRPr lang="en-US">
              <a:latin typeface="Calibri" pitchFamily="34" charset="0"/>
            </a:endParaRPr>
          </a:p>
        </p:txBody>
      </p:sp>
      <p:sp>
        <p:nvSpPr>
          <p:cNvPr id="33814" name="Rectangle 24"/>
          <p:cNvSpPr>
            <a:spLocks noChangeArrowheads="1"/>
          </p:cNvSpPr>
          <p:nvPr/>
        </p:nvSpPr>
        <p:spPr bwMode="auto">
          <a:xfrm rot="-5400000">
            <a:off x="2382" y="4650581"/>
            <a:ext cx="1397000" cy="274637"/>
          </a:xfrm>
          <a:prstGeom prst="rect">
            <a:avLst/>
          </a:prstGeom>
          <a:noFill/>
          <a:ln w="9525">
            <a:noFill/>
            <a:miter lim="800000"/>
            <a:headEnd/>
            <a:tailEnd/>
          </a:ln>
        </p:spPr>
        <p:txBody>
          <a:bodyPr lIns="0" tIns="0" rIns="0" bIns="0">
            <a:spAutoFit/>
          </a:bodyPr>
          <a:lstStyle/>
          <a:p>
            <a:pPr defTabSz="820738" eaLnBrk="0" hangingPunct="0"/>
            <a:r>
              <a:rPr lang="en-US" b="1">
                <a:solidFill>
                  <a:srgbClr val="000000"/>
                </a:solidFill>
              </a:rPr>
              <a:t>Performance</a:t>
            </a:r>
          </a:p>
        </p:txBody>
      </p:sp>
      <p:grpSp>
        <p:nvGrpSpPr>
          <p:cNvPr id="33815" name="Group 25"/>
          <p:cNvGrpSpPr>
            <a:grpSpLocks/>
          </p:cNvGrpSpPr>
          <p:nvPr/>
        </p:nvGrpSpPr>
        <p:grpSpPr bwMode="auto">
          <a:xfrm>
            <a:off x="628650" y="2225675"/>
            <a:ext cx="133350" cy="1757363"/>
            <a:chOff x="433" y="1727"/>
            <a:chExt cx="143" cy="1165"/>
          </a:xfrm>
        </p:grpSpPr>
        <p:sp>
          <p:nvSpPr>
            <p:cNvPr id="33842" name="Freeform 26"/>
            <p:cNvSpPr>
              <a:spLocks/>
            </p:cNvSpPr>
            <p:nvPr/>
          </p:nvSpPr>
          <p:spPr bwMode="auto">
            <a:xfrm>
              <a:off x="484" y="1854"/>
              <a:ext cx="41" cy="1038"/>
            </a:xfrm>
            <a:custGeom>
              <a:avLst/>
              <a:gdLst>
                <a:gd name="T0" fmla="*/ 1 w 41"/>
                <a:gd name="T1" fmla="*/ 1037 h 1038"/>
                <a:gd name="T2" fmla="*/ 40 w 41"/>
                <a:gd name="T3" fmla="*/ 1037 h 1038"/>
                <a:gd name="T4" fmla="*/ 39 w 41"/>
                <a:gd name="T5" fmla="*/ 0 h 1038"/>
                <a:gd name="T6" fmla="*/ 0 w 41"/>
                <a:gd name="T7" fmla="*/ 0 h 1038"/>
                <a:gd name="T8" fmla="*/ 1 w 41"/>
                <a:gd name="T9" fmla="*/ 1037 h 1038"/>
                <a:gd name="T10" fmla="*/ 0 60000 65536"/>
                <a:gd name="T11" fmla="*/ 0 60000 65536"/>
                <a:gd name="T12" fmla="*/ 0 60000 65536"/>
                <a:gd name="T13" fmla="*/ 0 60000 65536"/>
                <a:gd name="T14" fmla="*/ 0 60000 65536"/>
                <a:gd name="T15" fmla="*/ 0 w 41"/>
                <a:gd name="T16" fmla="*/ 0 h 1038"/>
                <a:gd name="T17" fmla="*/ 41 w 41"/>
                <a:gd name="T18" fmla="*/ 1038 h 1038"/>
              </a:gdLst>
              <a:ahLst/>
              <a:cxnLst>
                <a:cxn ang="T10">
                  <a:pos x="T0" y="T1"/>
                </a:cxn>
                <a:cxn ang="T11">
                  <a:pos x="T2" y="T3"/>
                </a:cxn>
                <a:cxn ang="T12">
                  <a:pos x="T4" y="T5"/>
                </a:cxn>
                <a:cxn ang="T13">
                  <a:pos x="T6" y="T7"/>
                </a:cxn>
                <a:cxn ang="T14">
                  <a:pos x="T8" y="T9"/>
                </a:cxn>
              </a:cxnLst>
              <a:rect l="T15" t="T16" r="T17" b="T18"/>
              <a:pathLst>
                <a:path w="41" h="1038">
                  <a:moveTo>
                    <a:pt x="1" y="1037"/>
                  </a:moveTo>
                  <a:lnTo>
                    <a:pt x="40" y="1037"/>
                  </a:lnTo>
                  <a:lnTo>
                    <a:pt x="39" y="0"/>
                  </a:lnTo>
                  <a:lnTo>
                    <a:pt x="0" y="0"/>
                  </a:lnTo>
                  <a:lnTo>
                    <a:pt x="1" y="1037"/>
                  </a:lnTo>
                </a:path>
              </a:pathLst>
            </a:custGeom>
            <a:solidFill>
              <a:srgbClr val="000000"/>
            </a:solidFill>
            <a:ln w="9525" cap="rnd">
              <a:noFill/>
              <a:round/>
              <a:headEnd type="none" w="sm" len="sm"/>
              <a:tailEnd type="none" w="sm" len="sm"/>
            </a:ln>
          </p:spPr>
          <p:txBody>
            <a:bodyPr/>
            <a:lstStyle/>
            <a:p>
              <a:endParaRPr lang="en-US"/>
            </a:p>
          </p:txBody>
        </p:sp>
        <p:sp>
          <p:nvSpPr>
            <p:cNvPr id="33843" name="Freeform 27"/>
            <p:cNvSpPr>
              <a:spLocks/>
            </p:cNvSpPr>
            <p:nvPr/>
          </p:nvSpPr>
          <p:spPr bwMode="auto">
            <a:xfrm>
              <a:off x="433" y="1727"/>
              <a:ext cx="143" cy="130"/>
            </a:xfrm>
            <a:custGeom>
              <a:avLst/>
              <a:gdLst>
                <a:gd name="T0" fmla="*/ 142 w 143"/>
                <a:gd name="T1" fmla="*/ 129 h 130"/>
                <a:gd name="T2" fmla="*/ 70 w 143"/>
                <a:gd name="T3" fmla="*/ 0 h 130"/>
                <a:gd name="T4" fmla="*/ 0 w 143"/>
                <a:gd name="T5" fmla="*/ 129 h 130"/>
                <a:gd name="T6" fmla="*/ 142 w 143"/>
                <a:gd name="T7" fmla="*/ 129 h 130"/>
                <a:gd name="T8" fmla="*/ 0 60000 65536"/>
                <a:gd name="T9" fmla="*/ 0 60000 65536"/>
                <a:gd name="T10" fmla="*/ 0 60000 65536"/>
                <a:gd name="T11" fmla="*/ 0 60000 65536"/>
                <a:gd name="T12" fmla="*/ 0 w 143"/>
                <a:gd name="T13" fmla="*/ 0 h 130"/>
                <a:gd name="T14" fmla="*/ 143 w 143"/>
                <a:gd name="T15" fmla="*/ 130 h 130"/>
              </a:gdLst>
              <a:ahLst/>
              <a:cxnLst>
                <a:cxn ang="T8">
                  <a:pos x="T0" y="T1"/>
                </a:cxn>
                <a:cxn ang="T9">
                  <a:pos x="T2" y="T3"/>
                </a:cxn>
                <a:cxn ang="T10">
                  <a:pos x="T4" y="T5"/>
                </a:cxn>
                <a:cxn ang="T11">
                  <a:pos x="T6" y="T7"/>
                </a:cxn>
              </a:cxnLst>
              <a:rect l="T12" t="T13" r="T14" b="T15"/>
              <a:pathLst>
                <a:path w="143" h="130">
                  <a:moveTo>
                    <a:pt x="142" y="129"/>
                  </a:moveTo>
                  <a:lnTo>
                    <a:pt x="70" y="0"/>
                  </a:lnTo>
                  <a:lnTo>
                    <a:pt x="0" y="129"/>
                  </a:lnTo>
                  <a:lnTo>
                    <a:pt x="142" y="129"/>
                  </a:lnTo>
                </a:path>
              </a:pathLst>
            </a:custGeom>
            <a:solidFill>
              <a:srgbClr val="000000"/>
            </a:solidFill>
            <a:ln w="9525" cap="rnd">
              <a:noFill/>
              <a:round/>
              <a:headEnd type="none" w="sm" len="sm"/>
              <a:tailEnd type="none" w="sm" len="sm"/>
            </a:ln>
          </p:spPr>
          <p:txBody>
            <a:bodyPr/>
            <a:lstStyle/>
            <a:p>
              <a:endParaRPr lang="en-US"/>
            </a:p>
          </p:txBody>
        </p:sp>
      </p:grpSp>
      <p:sp>
        <p:nvSpPr>
          <p:cNvPr id="33816" name="Rectangle 28"/>
          <p:cNvSpPr>
            <a:spLocks noChangeArrowheads="1"/>
          </p:cNvSpPr>
          <p:nvPr/>
        </p:nvSpPr>
        <p:spPr bwMode="auto">
          <a:xfrm>
            <a:off x="1614488" y="2233613"/>
            <a:ext cx="261937" cy="236537"/>
          </a:xfrm>
          <a:prstGeom prst="rect">
            <a:avLst/>
          </a:prstGeom>
          <a:noFill/>
          <a:ln w="9525">
            <a:noFill/>
            <a:miter lim="800000"/>
            <a:headEnd/>
            <a:tailEnd/>
          </a:ln>
        </p:spPr>
        <p:txBody>
          <a:bodyPr wrap="none" anchor="ctr"/>
          <a:lstStyle/>
          <a:p>
            <a:endParaRPr lang="en-US">
              <a:latin typeface="Calibri" pitchFamily="34" charset="0"/>
            </a:endParaRPr>
          </a:p>
        </p:txBody>
      </p:sp>
      <p:sp>
        <p:nvSpPr>
          <p:cNvPr id="33817" name="Rectangle 29"/>
          <p:cNvSpPr>
            <a:spLocks noChangeArrowheads="1"/>
          </p:cNvSpPr>
          <p:nvPr/>
        </p:nvSpPr>
        <p:spPr bwMode="auto">
          <a:xfrm>
            <a:off x="1598613" y="3128963"/>
            <a:ext cx="261937" cy="236537"/>
          </a:xfrm>
          <a:prstGeom prst="rect">
            <a:avLst/>
          </a:prstGeom>
          <a:noFill/>
          <a:ln w="9525">
            <a:noFill/>
            <a:miter lim="800000"/>
            <a:headEnd/>
            <a:tailEnd/>
          </a:ln>
        </p:spPr>
        <p:txBody>
          <a:bodyPr wrap="none" anchor="ctr"/>
          <a:lstStyle/>
          <a:p>
            <a:endParaRPr lang="en-US">
              <a:latin typeface="Calibri" pitchFamily="34" charset="0"/>
            </a:endParaRPr>
          </a:p>
        </p:txBody>
      </p:sp>
      <p:sp>
        <p:nvSpPr>
          <p:cNvPr id="33818" name="Rectangle 30"/>
          <p:cNvSpPr>
            <a:spLocks noChangeArrowheads="1"/>
          </p:cNvSpPr>
          <p:nvPr/>
        </p:nvSpPr>
        <p:spPr bwMode="auto">
          <a:xfrm>
            <a:off x="3170238" y="2203450"/>
            <a:ext cx="263525" cy="236538"/>
          </a:xfrm>
          <a:prstGeom prst="rect">
            <a:avLst/>
          </a:prstGeom>
          <a:noFill/>
          <a:ln w="9525">
            <a:noFill/>
            <a:miter lim="800000"/>
            <a:headEnd/>
            <a:tailEnd/>
          </a:ln>
        </p:spPr>
        <p:txBody>
          <a:bodyPr wrap="none" anchor="ctr"/>
          <a:lstStyle/>
          <a:p>
            <a:endParaRPr lang="en-US">
              <a:latin typeface="Calibri" pitchFamily="34" charset="0"/>
            </a:endParaRPr>
          </a:p>
        </p:txBody>
      </p:sp>
      <p:sp>
        <p:nvSpPr>
          <p:cNvPr id="33819" name="Rectangle 31"/>
          <p:cNvSpPr>
            <a:spLocks noChangeArrowheads="1"/>
          </p:cNvSpPr>
          <p:nvPr/>
        </p:nvSpPr>
        <p:spPr bwMode="auto">
          <a:xfrm>
            <a:off x="2366963" y="4437063"/>
            <a:ext cx="263525" cy="234950"/>
          </a:xfrm>
          <a:prstGeom prst="rect">
            <a:avLst/>
          </a:prstGeom>
          <a:noFill/>
          <a:ln w="9525">
            <a:noFill/>
            <a:miter lim="800000"/>
            <a:headEnd/>
            <a:tailEnd/>
          </a:ln>
        </p:spPr>
        <p:txBody>
          <a:bodyPr wrap="none" anchor="ctr"/>
          <a:lstStyle/>
          <a:p>
            <a:endParaRPr lang="en-US">
              <a:latin typeface="Calibri" pitchFamily="34" charset="0"/>
            </a:endParaRPr>
          </a:p>
        </p:txBody>
      </p:sp>
      <p:sp>
        <p:nvSpPr>
          <p:cNvPr id="33820" name="Rectangle 32"/>
          <p:cNvSpPr>
            <a:spLocks noChangeArrowheads="1"/>
          </p:cNvSpPr>
          <p:nvPr/>
        </p:nvSpPr>
        <p:spPr bwMode="auto">
          <a:xfrm>
            <a:off x="685800" y="295275"/>
            <a:ext cx="5181600" cy="539750"/>
          </a:xfrm>
          <a:prstGeom prst="rect">
            <a:avLst/>
          </a:prstGeom>
          <a:noFill/>
          <a:ln w="9525">
            <a:noFill/>
            <a:miter lim="800000"/>
            <a:headEnd/>
            <a:tailEnd/>
          </a:ln>
        </p:spPr>
        <p:txBody>
          <a:bodyPr lIns="92064" tIns="46033" rIns="92064" bIns="46033" anchor="ctr">
            <a:spAutoFit/>
          </a:bodyPr>
          <a:lstStyle/>
          <a:p>
            <a:pPr algn="ctr" eaLnBrk="0" hangingPunct="0">
              <a:spcBef>
                <a:spcPct val="50000"/>
              </a:spcBef>
            </a:pPr>
            <a:r>
              <a:rPr lang="en-US" sz="2900" b="1"/>
              <a:t>Development Guidelines</a:t>
            </a:r>
          </a:p>
        </p:txBody>
      </p:sp>
      <p:sp>
        <p:nvSpPr>
          <p:cNvPr id="33821" name="Rectangle 33"/>
          <p:cNvSpPr>
            <a:spLocks noChangeArrowheads="1"/>
          </p:cNvSpPr>
          <p:nvPr/>
        </p:nvSpPr>
        <p:spPr bwMode="auto">
          <a:xfrm>
            <a:off x="1066800" y="1644650"/>
            <a:ext cx="2438400" cy="1447800"/>
          </a:xfrm>
          <a:prstGeom prst="rect">
            <a:avLst/>
          </a:prstGeom>
          <a:noFill/>
          <a:ln w="9525">
            <a:noFill/>
            <a:miter lim="800000"/>
            <a:headEnd/>
            <a:tailEnd/>
          </a:ln>
        </p:spPr>
        <p:txBody>
          <a:bodyPr lIns="82058" tIns="41029" rIns="82058" bIns="41029">
            <a:spAutoFit/>
          </a:bodyPr>
          <a:lstStyle/>
          <a:p>
            <a:pPr marL="114300" indent="-114300" defTabSz="820738" eaLnBrk="0" hangingPunct="0">
              <a:buFontTx/>
              <a:buChar char="•"/>
            </a:pPr>
            <a:r>
              <a:rPr lang="en-US" sz="900">
                <a:solidFill>
                  <a:schemeClr val="tx2"/>
                </a:solidFill>
                <a:latin typeface="Arial Narrow" pitchFamily="34" charset="0"/>
              </a:rPr>
              <a:t>Ready for promotion or significant rotational assignment.</a:t>
            </a:r>
          </a:p>
          <a:p>
            <a:pPr marL="114300" indent="-114300" defTabSz="820738" eaLnBrk="0" hangingPunct="0">
              <a:buFontTx/>
              <a:buChar char="•"/>
            </a:pPr>
            <a:r>
              <a:rPr lang="en-US" sz="900">
                <a:solidFill>
                  <a:schemeClr val="tx2"/>
                </a:solidFill>
                <a:latin typeface="Arial Narrow" pitchFamily="34" charset="0"/>
              </a:rPr>
              <a:t>Special assignments across organizational lines.</a:t>
            </a:r>
          </a:p>
          <a:p>
            <a:pPr marL="114300" indent="-114300" defTabSz="820738" eaLnBrk="0" hangingPunct="0">
              <a:buFontTx/>
              <a:buChar char="•"/>
            </a:pPr>
            <a:r>
              <a:rPr lang="en-US" sz="900">
                <a:solidFill>
                  <a:schemeClr val="tx2"/>
                </a:solidFill>
                <a:latin typeface="Arial Narrow" pitchFamily="34" charset="0"/>
              </a:rPr>
              <a:t>Provide opportunities for visibility with Sr. Leaders.</a:t>
            </a:r>
          </a:p>
          <a:p>
            <a:pPr marL="114300" indent="-114300" defTabSz="820738" eaLnBrk="0" hangingPunct="0">
              <a:buFontTx/>
              <a:buChar char="•"/>
            </a:pPr>
            <a:r>
              <a:rPr lang="en-US" sz="900">
                <a:solidFill>
                  <a:schemeClr val="tx2"/>
                </a:solidFill>
                <a:latin typeface="Arial Narrow" pitchFamily="34" charset="0"/>
              </a:rPr>
              <a:t>Business education (MBA, certificates, etc.) and/or assignments.</a:t>
            </a:r>
          </a:p>
          <a:p>
            <a:pPr marL="114300" indent="-114300" defTabSz="820738" eaLnBrk="0" hangingPunct="0">
              <a:buFontTx/>
              <a:buChar char="•"/>
            </a:pPr>
            <a:r>
              <a:rPr lang="en-US" sz="900">
                <a:solidFill>
                  <a:schemeClr val="tx2"/>
                </a:solidFill>
                <a:latin typeface="Arial Narrow" pitchFamily="34" charset="0"/>
              </a:rPr>
              <a:t>Provide mentoring and/or have employee serve as mentor.</a:t>
            </a:r>
          </a:p>
          <a:p>
            <a:pPr marL="114300" indent="-114300" defTabSz="820738" eaLnBrk="0" hangingPunct="0">
              <a:buFontTx/>
              <a:buChar char="•"/>
            </a:pPr>
            <a:r>
              <a:rPr lang="en-US" sz="900">
                <a:solidFill>
                  <a:schemeClr val="tx2"/>
                </a:solidFill>
                <a:latin typeface="Arial Narrow" pitchFamily="34" charset="0"/>
              </a:rPr>
              <a:t>Clarify employee career goals.</a:t>
            </a:r>
          </a:p>
          <a:p>
            <a:pPr marL="114300" indent="-114300" defTabSz="820738" eaLnBrk="0" hangingPunct="0">
              <a:buFontTx/>
              <a:buChar char="•"/>
            </a:pPr>
            <a:r>
              <a:rPr lang="en-US" sz="900">
                <a:solidFill>
                  <a:schemeClr val="tx2"/>
                </a:solidFill>
                <a:latin typeface="Arial Narrow" pitchFamily="34" charset="0"/>
              </a:rPr>
              <a:t>Develop replacement(s) for current position</a:t>
            </a:r>
          </a:p>
        </p:txBody>
      </p:sp>
      <p:sp>
        <p:nvSpPr>
          <p:cNvPr id="33822" name="Text Box 34"/>
          <p:cNvSpPr txBox="1">
            <a:spLocks noChangeArrowheads="1"/>
          </p:cNvSpPr>
          <p:nvPr/>
        </p:nvSpPr>
        <p:spPr bwMode="auto">
          <a:xfrm>
            <a:off x="3657600" y="3429000"/>
            <a:ext cx="2514600" cy="1174750"/>
          </a:xfrm>
          <a:prstGeom prst="rect">
            <a:avLst/>
          </a:prstGeom>
          <a:noFill/>
          <a:ln w="9525">
            <a:noFill/>
            <a:miter lim="800000"/>
            <a:headEnd/>
            <a:tailEnd/>
          </a:ln>
        </p:spPr>
        <p:txBody>
          <a:bodyPr lIns="82058" tIns="41029" rIns="82058" bIns="41029">
            <a:spAutoFit/>
          </a:bodyPr>
          <a:lstStyle/>
          <a:p>
            <a:pPr marL="114300" indent="-114300" defTabSz="820738" eaLnBrk="0" hangingPunct="0">
              <a:buFontTx/>
              <a:buChar char="•"/>
            </a:pPr>
            <a:r>
              <a:rPr lang="en-US" sz="900">
                <a:solidFill>
                  <a:schemeClr val="tx2"/>
                </a:solidFill>
                <a:latin typeface="Arial Narrow" pitchFamily="34" charset="0"/>
              </a:rPr>
              <a:t>Role-specific development (Eng. Progression Plan, Supervisor Academy, etc.).</a:t>
            </a:r>
          </a:p>
          <a:p>
            <a:pPr marL="114300" indent="-114300" defTabSz="820738" eaLnBrk="0" hangingPunct="0">
              <a:buFontTx/>
              <a:buChar char="•"/>
            </a:pPr>
            <a:r>
              <a:rPr lang="en-US" sz="900">
                <a:solidFill>
                  <a:schemeClr val="tx2"/>
                </a:solidFill>
                <a:latin typeface="Arial Narrow" pitchFamily="34" charset="0"/>
              </a:rPr>
              <a:t>Rotational assignments using current skill set  with different issues.</a:t>
            </a:r>
          </a:p>
          <a:p>
            <a:pPr marL="114300" indent="-114300" defTabSz="820738" eaLnBrk="0" hangingPunct="0">
              <a:buFontTx/>
              <a:buChar char="•"/>
            </a:pPr>
            <a:r>
              <a:rPr lang="en-US" sz="900">
                <a:solidFill>
                  <a:schemeClr val="tx2"/>
                </a:solidFill>
                <a:latin typeface="Arial Narrow" pitchFamily="34" charset="0"/>
              </a:rPr>
              <a:t>Begin to focus more on business and leadership skills and less on technical skills.</a:t>
            </a:r>
          </a:p>
          <a:p>
            <a:pPr marL="114300" indent="-114300" defTabSz="820738" eaLnBrk="0" hangingPunct="0">
              <a:buFontTx/>
              <a:buChar char="•"/>
            </a:pPr>
            <a:r>
              <a:rPr lang="en-US" sz="900">
                <a:solidFill>
                  <a:schemeClr val="tx2"/>
                </a:solidFill>
                <a:latin typeface="Arial Narrow" pitchFamily="34" charset="0"/>
              </a:rPr>
              <a:t>Provide opportunities to work with other groups.</a:t>
            </a:r>
          </a:p>
          <a:p>
            <a:pPr marL="114300" indent="-114300" defTabSz="820738" eaLnBrk="0" hangingPunct="0">
              <a:buFontTx/>
              <a:buChar char="•"/>
            </a:pPr>
            <a:endParaRPr lang="en-US" sz="900">
              <a:solidFill>
                <a:schemeClr val="tx2"/>
              </a:solidFill>
              <a:latin typeface="Arial Narrow" pitchFamily="34" charset="0"/>
            </a:endParaRPr>
          </a:p>
        </p:txBody>
      </p:sp>
      <p:sp>
        <p:nvSpPr>
          <p:cNvPr id="33823" name="Text Box 35"/>
          <p:cNvSpPr txBox="1">
            <a:spLocks noChangeArrowheads="1"/>
          </p:cNvSpPr>
          <p:nvPr/>
        </p:nvSpPr>
        <p:spPr bwMode="auto">
          <a:xfrm>
            <a:off x="6359525" y="1644650"/>
            <a:ext cx="2479675" cy="1311275"/>
          </a:xfrm>
          <a:prstGeom prst="rect">
            <a:avLst/>
          </a:prstGeom>
          <a:noFill/>
          <a:ln w="9525">
            <a:noFill/>
            <a:miter lim="800000"/>
            <a:headEnd/>
            <a:tailEnd/>
          </a:ln>
        </p:spPr>
        <p:txBody>
          <a:bodyPr lIns="82058" tIns="41029" rIns="82058" bIns="41029">
            <a:spAutoFit/>
          </a:bodyPr>
          <a:lstStyle/>
          <a:p>
            <a:pPr marL="114300" indent="-114300" defTabSz="820738" eaLnBrk="0" hangingPunct="0">
              <a:buFontTx/>
              <a:buChar char="•"/>
            </a:pPr>
            <a:r>
              <a:rPr lang="en-US" sz="900">
                <a:solidFill>
                  <a:schemeClr val="tx2"/>
                </a:solidFill>
                <a:latin typeface="Arial Narrow" pitchFamily="34" charset="0"/>
              </a:rPr>
              <a:t>Continued development of technical expertise.</a:t>
            </a:r>
          </a:p>
          <a:p>
            <a:pPr marL="114300" indent="-114300" defTabSz="820738" eaLnBrk="0" hangingPunct="0">
              <a:buFontTx/>
              <a:buChar char="•"/>
            </a:pPr>
            <a:r>
              <a:rPr lang="en-US" sz="900">
                <a:solidFill>
                  <a:schemeClr val="tx2"/>
                </a:solidFill>
                <a:latin typeface="Arial Narrow" pitchFamily="34" charset="0"/>
              </a:rPr>
              <a:t>Self-directed learning (reading, on-line training, etc.)</a:t>
            </a:r>
          </a:p>
          <a:p>
            <a:pPr marL="114300" indent="-114300" defTabSz="820738" eaLnBrk="0" hangingPunct="0">
              <a:buFontTx/>
              <a:buChar char="•"/>
            </a:pPr>
            <a:r>
              <a:rPr lang="en-US" sz="900">
                <a:solidFill>
                  <a:schemeClr val="tx2"/>
                </a:solidFill>
                <a:latin typeface="Arial Narrow" pitchFamily="34" charset="0"/>
              </a:rPr>
              <a:t>Coach others in technical areas.  Transfer critical knowledge.</a:t>
            </a:r>
          </a:p>
          <a:p>
            <a:pPr marL="114300" indent="-114300" defTabSz="820738" eaLnBrk="0" hangingPunct="0">
              <a:buFontTx/>
              <a:buChar char="•"/>
            </a:pPr>
            <a:endParaRPr lang="en-US" sz="900">
              <a:solidFill>
                <a:schemeClr val="tx2"/>
              </a:solidFill>
              <a:latin typeface="Arial Narrow" pitchFamily="34" charset="0"/>
            </a:endParaRPr>
          </a:p>
          <a:p>
            <a:pPr marL="114300" indent="-114300" defTabSz="820738" eaLnBrk="0" hangingPunct="0"/>
            <a:r>
              <a:rPr lang="en-US" sz="900">
                <a:solidFill>
                  <a:schemeClr val="tx2"/>
                </a:solidFill>
                <a:latin typeface="Arial Narrow" pitchFamily="34" charset="0"/>
              </a:rPr>
              <a:t>If in leadership role and/or is a “blocker” </a:t>
            </a:r>
          </a:p>
          <a:p>
            <a:pPr marL="114300" indent="-114300" defTabSz="820738" eaLnBrk="0" hangingPunct="0">
              <a:buFontTx/>
              <a:buChar char="•"/>
            </a:pPr>
            <a:r>
              <a:rPr lang="en-US" sz="900">
                <a:solidFill>
                  <a:schemeClr val="tx2"/>
                </a:solidFill>
                <a:latin typeface="Arial Narrow" pitchFamily="34" charset="0"/>
              </a:rPr>
              <a:t>Ensure expectations are clear and opportunities to show leadership exist.</a:t>
            </a:r>
          </a:p>
          <a:p>
            <a:pPr marL="114300" indent="-114300" defTabSz="820738" eaLnBrk="0" hangingPunct="0">
              <a:buFontTx/>
              <a:buChar char="•"/>
            </a:pPr>
            <a:r>
              <a:rPr lang="en-US" sz="900">
                <a:solidFill>
                  <a:schemeClr val="tx2"/>
                </a:solidFill>
                <a:latin typeface="Arial Narrow" pitchFamily="34" charset="0"/>
              </a:rPr>
              <a:t>Move to specialist/ technical role.</a:t>
            </a:r>
          </a:p>
        </p:txBody>
      </p:sp>
      <p:sp>
        <p:nvSpPr>
          <p:cNvPr id="33824" name="Text Box 36"/>
          <p:cNvSpPr txBox="1">
            <a:spLocks noChangeArrowheads="1"/>
          </p:cNvSpPr>
          <p:nvPr/>
        </p:nvSpPr>
        <p:spPr bwMode="auto">
          <a:xfrm>
            <a:off x="1009650" y="1387475"/>
            <a:ext cx="21780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1:  High Performance / High Potential</a:t>
            </a:r>
          </a:p>
        </p:txBody>
      </p:sp>
      <p:sp>
        <p:nvSpPr>
          <p:cNvPr id="33825" name="Text Box 37"/>
          <p:cNvSpPr txBox="1">
            <a:spLocks noChangeArrowheads="1"/>
          </p:cNvSpPr>
          <p:nvPr/>
        </p:nvSpPr>
        <p:spPr bwMode="auto">
          <a:xfrm>
            <a:off x="3616325" y="1387475"/>
            <a:ext cx="23558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3:  High Performance / Medium Potential</a:t>
            </a:r>
          </a:p>
        </p:txBody>
      </p:sp>
      <p:sp>
        <p:nvSpPr>
          <p:cNvPr id="33826" name="Text Box 38"/>
          <p:cNvSpPr txBox="1">
            <a:spLocks noChangeArrowheads="1"/>
          </p:cNvSpPr>
          <p:nvPr/>
        </p:nvSpPr>
        <p:spPr bwMode="auto">
          <a:xfrm>
            <a:off x="6283325" y="1387475"/>
            <a:ext cx="21526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6:  High Performance / Low Potential</a:t>
            </a:r>
          </a:p>
        </p:txBody>
      </p:sp>
      <p:sp>
        <p:nvSpPr>
          <p:cNvPr id="33827" name="Text Box 39"/>
          <p:cNvSpPr txBox="1">
            <a:spLocks noChangeArrowheads="1"/>
          </p:cNvSpPr>
          <p:nvPr/>
        </p:nvSpPr>
        <p:spPr bwMode="auto">
          <a:xfrm>
            <a:off x="990600" y="3124200"/>
            <a:ext cx="23558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2:  Medium Performance / High Potential</a:t>
            </a:r>
          </a:p>
        </p:txBody>
      </p:sp>
      <p:sp>
        <p:nvSpPr>
          <p:cNvPr id="33828" name="Text Box 40"/>
          <p:cNvSpPr txBox="1">
            <a:spLocks noChangeArrowheads="1"/>
          </p:cNvSpPr>
          <p:nvPr/>
        </p:nvSpPr>
        <p:spPr bwMode="auto">
          <a:xfrm>
            <a:off x="3616325" y="3124200"/>
            <a:ext cx="25336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5:  Medium Performance / Medium Potential</a:t>
            </a:r>
          </a:p>
        </p:txBody>
      </p:sp>
      <p:sp>
        <p:nvSpPr>
          <p:cNvPr id="33829" name="Text Box 41"/>
          <p:cNvSpPr txBox="1">
            <a:spLocks noChangeArrowheads="1"/>
          </p:cNvSpPr>
          <p:nvPr/>
        </p:nvSpPr>
        <p:spPr bwMode="auto">
          <a:xfrm>
            <a:off x="6248400" y="3124200"/>
            <a:ext cx="23304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8:  Medium Performance / Low Potential</a:t>
            </a:r>
          </a:p>
        </p:txBody>
      </p:sp>
      <p:sp>
        <p:nvSpPr>
          <p:cNvPr id="33830" name="Text Box 42"/>
          <p:cNvSpPr txBox="1">
            <a:spLocks noChangeArrowheads="1"/>
          </p:cNvSpPr>
          <p:nvPr/>
        </p:nvSpPr>
        <p:spPr bwMode="auto">
          <a:xfrm>
            <a:off x="1025525" y="4876800"/>
            <a:ext cx="2655888" cy="219075"/>
          </a:xfrm>
          <a:prstGeom prst="rect">
            <a:avLst/>
          </a:prstGeom>
          <a:noFill/>
          <a:ln w="9525">
            <a:noFill/>
            <a:miter lim="800000"/>
            <a:headEnd/>
            <a:tailEnd/>
          </a:ln>
        </p:spPr>
        <p:txBody>
          <a:bodyPr lIns="82058" tIns="41029" rIns="82058" bIns="41029">
            <a:spAutoFit/>
          </a:bodyPr>
          <a:lstStyle/>
          <a:p>
            <a:pPr defTabSz="820738" eaLnBrk="0" hangingPunct="0"/>
            <a:r>
              <a:rPr lang="en-US" sz="900" b="1">
                <a:solidFill>
                  <a:schemeClr val="tx2"/>
                </a:solidFill>
              </a:rPr>
              <a:t>4:  New in Position (No longer than 6 mos.)</a:t>
            </a:r>
          </a:p>
        </p:txBody>
      </p:sp>
      <p:sp>
        <p:nvSpPr>
          <p:cNvPr id="33831" name="Text Box 43"/>
          <p:cNvSpPr txBox="1">
            <a:spLocks noChangeArrowheads="1"/>
          </p:cNvSpPr>
          <p:nvPr/>
        </p:nvSpPr>
        <p:spPr bwMode="auto">
          <a:xfrm>
            <a:off x="3616325" y="4876800"/>
            <a:ext cx="23304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7:  Low Performance / Medium Potential</a:t>
            </a:r>
          </a:p>
        </p:txBody>
      </p:sp>
      <p:sp>
        <p:nvSpPr>
          <p:cNvPr id="33832" name="Text Box 44"/>
          <p:cNvSpPr txBox="1">
            <a:spLocks noChangeArrowheads="1"/>
          </p:cNvSpPr>
          <p:nvPr/>
        </p:nvSpPr>
        <p:spPr bwMode="auto">
          <a:xfrm>
            <a:off x="6283325" y="4876800"/>
            <a:ext cx="2127250" cy="219075"/>
          </a:xfrm>
          <a:prstGeom prst="rect">
            <a:avLst/>
          </a:prstGeom>
          <a:noFill/>
          <a:ln w="9525">
            <a:noFill/>
            <a:miter lim="800000"/>
            <a:headEnd/>
            <a:tailEnd/>
          </a:ln>
        </p:spPr>
        <p:txBody>
          <a:bodyPr wrap="none" lIns="82058" tIns="41029" rIns="82058" bIns="41029">
            <a:spAutoFit/>
          </a:bodyPr>
          <a:lstStyle/>
          <a:p>
            <a:pPr defTabSz="820738" eaLnBrk="0" hangingPunct="0"/>
            <a:r>
              <a:rPr lang="en-US" sz="900" b="1">
                <a:solidFill>
                  <a:schemeClr val="tx2"/>
                </a:solidFill>
              </a:rPr>
              <a:t>9:  Low Performance / Low Potential</a:t>
            </a:r>
          </a:p>
        </p:txBody>
      </p:sp>
      <p:sp>
        <p:nvSpPr>
          <p:cNvPr id="33833" name="Text Box 45"/>
          <p:cNvSpPr txBox="1">
            <a:spLocks noChangeArrowheads="1"/>
          </p:cNvSpPr>
          <p:nvPr/>
        </p:nvSpPr>
        <p:spPr bwMode="auto">
          <a:xfrm>
            <a:off x="1066800" y="3429000"/>
            <a:ext cx="2514600" cy="1447800"/>
          </a:xfrm>
          <a:prstGeom prst="rect">
            <a:avLst/>
          </a:prstGeom>
          <a:noFill/>
          <a:ln w="9525">
            <a:noFill/>
            <a:miter lim="800000"/>
            <a:headEnd/>
            <a:tailEnd/>
          </a:ln>
        </p:spPr>
        <p:txBody>
          <a:bodyPr lIns="82058" tIns="41029" rIns="82058" bIns="41029">
            <a:spAutoFit/>
          </a:bodyPr>
          <a:lstStyle/>
          <a:p>
            <a:pPr marL="114300" indent="-114300" defTabSz="820738" eaLnBrk="0" hangingPunct="0">
              <a:buFontTx/>
              <a:buChar char="•"/>
            </a:pPr>
            <a:r>
              <a:rPr lang="en-US" sz="900">
                <a:solidFill>
                  <a:schemeClr val="tx2"/>
                </a:solidFill>
                <a:latin typeface="Arial Narrow" pitchFamily="34" charset="0"/>
              </a:rPr>
              <a:t>May be ready for promotion or significantly increased responsibilities.</a:t>
            </a:r>
          </a:p>
          <a:p>
            <a:pPr marL="114300" indent="-114300" defTabSz="820738" eaLnBrk="0" hangingPunct="0">
              <a:buFontTx/>
              <a:buChar char="•"/>
            </a:pPr>
            <a:r>
              <a:rPr lang="en-US" sz="900">
                <a:solidFill>
                  <a:schemeClr val="tx2"/>
                </a:solidFill>
                <a:latin typeface="Arial Narrow" pitchFamily="34" charset="0"/>
              </a:rPr>
              <a:t>Business education (MBA, certificates, etc.) and/or assignments.</a:t>
            </a:r>
          </a:p>
          <a:p>
            <a:pPr marL="114300" indent="-114300" defTabSz="820738" eaLnBrk="0" hangingPunct="0">
              <a:buFontTx/>
              <a:buChar char="•"/>
            </a:pPr>
            <a:r>
              <a:rPr lang="en-US" sz="900">
                <a:solidFill>
                  <a:schemeClr val="tx2"/>
                </a:solidFill>
                <a:latin typeface="Arial Narrow" pitchFamily="34" charset="0"/>
              </a:rPr>
              <a:t>Lateral moves or rotational assignments.</a:t>
            </a:r>
          </a:p>
          <a:p>
            <a:pPr marL="114300" indent="-114300" defTabSz="820738" eaLnBrk="0" hangingPunct="0">
              <a:buFontTx/>
              <a:buChar char="•"/>
            </a:pPr>
            <a:r>
              <a:rPr lang="en-US" sz="900">
                <a:solidFill>
                  <a:schemeClr val="tx2"/>
                </a:solidFill>
                <a:latin typeface="Arial Narrow" pitchFamily="34" charset="0"/>
              </a:rPr>
              <a:t>Provide mentoring.</a:t>
            </a:r>
          </a:p>
          <a:p>
            <a:pPr marL="114300" indent="-114300" defTabSz="820738" eaLnBrk="0" hangingPunct="0">
              <a:buFontTx/>
              <a:buChar char="•"/>
            </a:pPr>
            <a:r>
              <a:rPr lang="en-US" sz="900">
                <a:solidFill>
                  <a:schemeClr val="tx2"/>
                </a:solidFill>
                <a:latin typeface="Arial Narrow" pitchFamily="34" charset="0"/>
              </a:rPr>
              <a:t>Clarify employee career goals.</a:t>
            </a:r>
          </a:p>
          <a:p>
            <a:pPr marL="114300" indent="-114300" defTabSz="820738" eaLnBrk="0" hangingPunct="0">
              <a:buFontTx/>
              <a:buChar char="•"/>
            </a:pPr>
            <a:r>
              <a:rPr lang="en-US" sz="900">
                <a:solidFill>
                  <a:schemeClr val="tx2"/>
                </a:solidFill>
                <a:latin typeface="Arial Narrow" pitchFamily="34" charset="0"/>
              </a:rPr>
              <a:t>Develop replacement(s) for current position</a:t>
            </a:r>
          </a:p>
          <a:p>
            <a:pPr marL="114300" indent="-114300" defTabSz="820738" eaLnBrk="0" hangingPunct="0">
              <a:buFontTx/>
              <a:buChar char="•"/>
            </a:pPr>
            <a:endParaRPr lang="en-US" sz="900">
              <a:solidFill>
                <a:schemeClr val="tx2"/>
              </a:solidFill>
              <a:latin typeface="Arial Narrow" pitchFamily="34" charset="0"/>
            </a:endParaRPr>
          </a:p>
          <a:p>
            <a:pPr marL="114300" indent="-114300" defTabSz="820738" eaLnBrk="0" hangingPunct="0">
              <a:buFontTx/>
              <a:buChar char="•"/>
            </a:pPr>
            <a:endParaRPr lang="en-US" sz="900">
              <a:solidFill>
                <a:schemeClr val="tx2"/>
              </a:solidFill>
              <a:latin typeface="Arial Narrow" pitchFamily="34" charset="0"/>
            </a:endParaRPr>
          </a:p>
        </p:txBody>
      </p:sp>
      <p:sp>
        <p:nvSpPr>
          <p:cNvPr id="33834" name="Text Box 46"/>
          <p:cNvSpPr txBox="1">
            <a:spLocks noChangeArrowheads="1"/>
          </p:cNvSpPr>
          <p:nvPr/>
        </p:nvSpPr>
        <p:spPr bwMode="auto">
          <a:xfrm>
            <a:off x="3657600" y="5181600"/>
            <a:ext cx="2438400" cy="765175"/>
          </a:xfrm>
          <a:prstGeom prst="rect">
            <a:avLst/>
          </a:prstGeom>
          <a:noFill/>
          <a:ln w="9525">
            <a:noFill/>
            <a:miter lim="800000"/>
            <a:headEnd/>
            <a:tailEnd/>
          </a:ln>
        </p:spPr>
        <p:txBody>
          <a:bodyPr lIns="82058" tIns="41029" rIns="82058" bIns="41029">
            <a:spAutoFit/>
          </a:bodyPr>
          <a:lstStyle/>
          <a:p>
            <a:pPr marL="114300" indent="-114300" defTabSz="820738" eaLnBrk="0" hangingPunct="0">
              <a:buFontTx/>
              <a:buChar char="•"/>
            </a:pPr>
            <a:r>
              <a:rPr lang="en-US" sz="900">
                <a:solidFill>
                  <a:schemeClr val="tx2"/>
                </a:solidFill>
                <a:latin typeface="Arial Narrow" pitchFamily="34" charset="0"/>
              </a:rPr>
              <a:t>Ensure expectations are clear, resources available, and job-specific training and coaching have been provided.</a:t>
            </a:r>
          </a:p>
          <a:p>
            <a:pPr marL="114300" indent="-114300" defTabSz="820738" eaLnBrk="0" hangingPunct="0">
              <a:buFontTx/>
              <a:buChar char="•"/>
            </a:pPr>
            <a:r>
              <a:rPr lang="en-US" sz="900">
                <a:solidFill>
                  <a:schemeClr val="tx2"/>
                </a:solidFill>
                <a:latin typeface="Arial Narrow" pitchFamily="34" charset="0"/>
              </a:rPr>
              <a:t>Begin Progressive Discipline process.</a:t>
            </a:r>
          </a:p>
          <a:p>
            <a:pPr marL="114300" indent="-114300" defTabSz="820738" eaLnBrk="0" hangingPunct="0">
              <a:buFontTx/>
              <a:buChar char="•"/>
            </a:pPr>
            <a:r>
              <a:rPr lang="en-US" sz="900">
                <a:solidFill>
                  <a:schemeClr val="tx2"/>
                </a:solidFill>
                <a:latin typeface="Arial Narrow" pitchFamily="34" charset="0"/>
              </a:rPr>
              <a:t>Prepare for move to a different role.</a:t>
            </a:r>
          </a:p>
        </p:txBody>
      </p:sp>
      <p:sp>
        <p:nvSpPr>
          <p:cNvPr id="33835" name="Text Box 47"/>
          <p:cNvSpPr txBox="1">
            <a:spLocks noChangeArrowheads="1"/>
          </p:cNvSpPr>
          <p:nvPr/>
        </p:nvSpPr>
        <p:spPr bwMode="auto">
          <a:xfrm>
            <a:off x="1066800" y="5181600"/>
            <a:ext cx="2516188" cy="901700"/>
          </a:xfrm>
          <a:prstGeom prst="rect">
            <a:avLst/>
          </a:prstGeom>
          <a:noFill/>
          <a:ln w="9525">
            <a:noFill/>
            <a:miter lim="800000"/>
            <a:headEnd/>
            <a:tailEnd/>
          </a:ln>
        </p:spPr>
        <p:txBody>
          <a:bodyPr lIns="82058" tIns="41029" rIns="82058" bIns="41029">
            <a:spAutoFit/>
          </a:bodyPr>
          <a:lstStyle/>
          <a:p>
            <a:pPr marL="114300" indent="-114300" defTabSz="820738" eaLnBrk="0" hangingPunct="0">
              <a:buFontTx/>
              <a:buChar char="•"/>
            </a:pPr>
            <a:r>
              <a:rPr lang="en-US" sz="900">
                <a:solidFill>
                  <a:schemeClr val="tx2"/>
                </a:solidFill>
                <a:latin typeface="Arial Narrow" pitchFamily="34" charset="0"/>
              </a:rPr>
              <a:t>Ensure expectations are clear and resources available.</a:t>
            </a:r>
          </a:p>
          <a:p>
            <a:pPr marL="114300" indent="-114300" defTabSz="820738" eaLnBrk="0" hangingPunct="0">
              <a:buFontTx/>
              <a:buChar char="•"/>
            </a:pPr>
            <a:r>
              <a:rPr lang="en-US" sz="900">
                <a:solidFill>
                  <a:schemeClr val="tx2"/>
                </a:solidFill>
                <a:latin typeface="Arial Narrow" pitchFamily="34" charset="0"/>
              </a:rPr>
              <a:t>Provide coaching and visibility.</a:t>
            </a:r>
          </a:p>
          <a:p>
            <a:pPr marL="114300" indent="-114300" defTabSz="820738" eaLnBrk="0" hangingPunct="0">
              <a:buFontTx/>
              <a:buChar char="•"/>
            </a:pPr>
            <a:r>
              <a:rPr lang="en-US" sz="900">
                <a:solidFill>
                  <a:schemeClr val="tx2"/>
                </a:solidFill>
                <a:latin typeface="Arial Narrow" pitchFamily="34" charset="0"/>
              </a:rPr>
              <a:t>Provide employee opportunities to perform </a:t>
            </a:r>
          </a:p>
          <a:p>
            <a:pPr marL="114300" indent="-114300" defTabSz="820738" eaLnBrk="0" hangingPunct="0">
              <a:buFontTx/>
              <a:buChar char="•"/>
            </a:pPr>
            <a:r>
              <a:rPr lang="en-US" sz="900">
                <a:solidFill>
                  <a:schemeClr val="tx2"/>
                </a:solidFill>
                <a:latin typeface="Arial Narrow" pitchFamily="34" charset="0"/>
              </a:rPr>
              <a:t>Reassess.</a:t>
            </a:r>
          </a:p>
          <a:p>
            <a:pPr marL="114300" indent="-114300" defTabSz="820738" eaLnBrk="0" hangingPunct="0">
              <a:buFontTx/>
              <a:buChar char="•"/>
            </a:pPr>
            <a:endParaRPr lang="en-US" sz="900" b="1">
              <a:latin typeface="Times New Roman" pitchFamily="18" charset="0"/>
            </a:endParaRPr>
          </a:p>
        </p:txBody>
      </p:sp>
      <p:sp>
        <p:nvSpPr>
          <p:cNvPr id="33836" name="Rectangle 48"/>
          <p:cNvSpPr>
            <a:spLocks noChangeArrowheads="1"/>
          </p:cNvSpPr>
          <p:nvPr/>
        </p:nvSpPr>
        <p:spPr bwMode="auto">
          <a:xfrm>
            <a:off x="4724400" y="1066800"/>
            <a:ext cx="3546475" cy="274638"/>
          </a:xfrm>
          <a:prstGeom prst="rect">
            <a:avLst/>
          </a:prstGeom>
          <a:noFill/>
          <a:ln w="9525">
            <a:noFill/>
            <a:miter lim="800000"/>
            <a:headEnd/>
            <a:tailEnd/>
          </a:ln>
        </p:spPr>
        <p:txBody>
          <a:bodyPr lIns="0" tIns="0" rIns="0" bIns="0">
            <a:spAutoFit/>
          </a:bodyPr>
          <a:lstStyle/>
          <a:p>
            <a:pPr defTabSz="820738" eaLnBrk="0" hangingPunct="0"/>
            <a:r>
              <a:rPr lang="en-US" b="1">
                <a:solidFill>
                  <a:srgbClr val="000000"/>
                </a:solidFill>
              </a:rPr>
              <a:t>Leadership Potential</a:t>
            </a:r>
          </a:p>
        </p:txBody>
      </p:sp>
      <p:sp>
        <p:nvSpPr>
          <p:cNvPr id="33837" name="Rectangle 49"/>
          <p:cNvSpPr>
            <a:spLocks noChangeArrowheads="1"/>
          </p:cNvSpPr>
          <p:nvPr/>
        </p:nvSpPr>
        <p:spPr bwMode="auto">
          <a:xfrm>
            <a:off x="3733800" y="1644650"/>
            <a:ext cx="2438400" cy="1447800"/>
          </a:xfrm>
          <a:prstGeom prst="rect">
            <a:avLst/>
          </a:prstGeom>
          <a:noFill/>
          <a:ln w="9525">
            <a:noFill/>
            <a:miter lim="800000"/>
            <a:headEnd/>
            <a:tailEnd/>
          </a:ln>
        </p:spPr>
        <p:txBody>
          <a:bodyPr lIns="82058" tIns="41029" rIns="82058" bIns="41029">
            <a:spAutoFit/>
          </a:bodyPr>
          <a:lstStyle/>
          <a:p>
            <a:pPr marL="114300" indent="-114300" defTabSz="820738" eaLnBrk="0" hangingPunct="0">
              <a:buFontTx/>
              <a:buChar char="•"/>
            </a:pPr>
            <a:r>
              <a:rPr lang="en-US" sz="900">
                <a:solidFill>
                  <a:schemeClr val="tx2"/>
                </a:solidFill>
                <a:latin typeface="Arial Narrow" pitchFamily="34" charset="0"/>
              </a:rPr>
              <a:t>Special assignments or projects to develop leadership skills and increase visibility.</a:t>
            </a:r>
          </a:p>
          <a:p>
            <a:pPr marL="114300" indent="-114300" defTabSz="820738" eaLnBrk="0" hangingPunct="0">
              <a:buFontTx/>
              <a:buChar char="•"/>
            </a:pPr>
            <a:r>
              <a:rPr lang="en-US" sz="900">
                <a:solidFill>
                  <a:schemeClr val="tx2"/>
                </a:solidFill>
                <a:latin typeface="Arial Narrow" pitchFamily="34" charset="0"/>
              </a:rPr>
              <a:t>Business education (MBA, certificates, etc.) and/or assignments.</a:t>
            </a:r>
          </a:p>
          <a:p>
            <a:pPr marL="114300" indent="-114300" defTabSz="820738" eaLnBrk="0" hangingPunct="0">
              <a:buFontTx/>
              <a:buChar char="•"/>
            </a:pPr>
            <a:r>
              <a:rPr lang="en-US" sz="900">
                <a:solidFill>
                  <a:schemeClr val="tx2"/>
                </a:solidFill>
                <a:latin typeface="Arial Narrow" pitchFamily="34" charset="0"/>
              </a:rPr>
              <a:t>Lateral moves or rotational assignments.</a:t>
            </a:r>
          </a:p>
          <a:p>
            <a:pPr marL="114300" indent="-114300" defTabSz="820738" eaLnBrk="0" hangingPunct="0">
              <a:buFontTx/>
              <a:buChar char="•"/>
            </a:pPr>
            <a:r>
              <a:rPr lang="en-US" sz="900">
                <a:solidFill>
                  <a:schemeClr val="tx2"/>
                </a:solidFill>
                <a:latin typeface="Arial Narrow" pitchFamily="34" charset="0"/>
              </a:rPr>
              <a:t>Provide mentoring.</a:t>
            </a:r>
          </a:p>
          <a:p>
            <a:pPr marL="114300" indent="-114300" defTabSz="820738" eaLnBrk="0" hangingPunct="0">
              <a:buFontTx/>
              <a:buChar char="•"/>
            </a:pPr>
            <a:r>
              <a:rPr lang="en-US" sz="900">
                <a:solidFill>
                  <a:schemeClr val="tx2"/>
                </a:solidFill>
                <a:latin typeface="Arial Narrow" pitchFamily="34" charset="0"/>
              </a:rPr>
              <a:t>Clarify employee career goals.</a:t>
            </a:r>
          </a:p>
          <a:p>
            <a:pPr marL="114300" indent="-114300" defTabSz="820738" eaLnBrk="0" hangingPunct="0">
              <a:buFontTx/>
              <a:buChar char="•"/>
            </a:pPr>
            <a:r>
              <a:rPr lang="en-US" sz="900">
                <a:solidFill>
                  <a:schemeClr val="tx2"/>
                </a:solidFill>
                <a:latin typeface="Arial Narrow" pitchFamily="34" charset="0"/>
              </a:rPr>
              <a:t>Develop replacement(s) for current position</a:t>
            </a:r>
          </a:p>
          <a:p>
            <a:pPr marL="114300" indent="-114300" defTabSz="820738" eaLnBrk="0" hangingPunct="0">
              <a:buFontTx/>
              <a:buChar char="•"/>
            </a:pPr>
            <a:endParaRPr lang="en-US" sz="900">
              <a:solidFill>
                <a:schemeClr val="tx2"/>
              </a:solidFill>
              <a:latin typeface="Arial Narrow" pitchFamily="34" charset="0"/>
            </a:endParaRPr>
          </a:p>
          <a:p>
            <a:pPr marL="114300" indent="-114300" defTabSz="820738" eaLnBrk="0" hangingPunct="0">
              <a:buFontTx/>
              <a:buChar char="•"/>
            </a:pPr>
            <a:endParaRPr lang="en-US" sz="900">
              <a:solidFill>
                <a:schemeClr val="tx2"/>
              </a:solidFill>
              <a:latin typeface="Arial Narrow" pitchFamily="34" charset="0"/>
            </a:endParaRPr>
          </a:p>
        </p:txBody>
      </p:sp>
      <p:sp>
        <p:nvSpPr>
          <p:cNvPr id="33838" name="Text Box 50"/>
          <p:cNvSpPr txBox="1">
            <a:spLocks noChangeArrowheads="1"/>
          </p:cNvSpPr>
          <p:nvPr/>
        </p:nvSpPr>
        <p:spPr bwMode="auto">
          <a:xfrm>
            <a:off x="6324600" y="5181600"/>
            <a:ext cx="2438400" cy="765175"/>
          </a:xfrm>
          <a:prstGeom prst="rect">
            <a:avLst/>
          </a:prstGeom>
          <a:noFill/>
          <a:ln w="9525">
            <a:noFill/>
            <a:miter lim="800000"/>
            <a:headEnd/>
            <a:tailEnd/>
          </a:ln>
        </p:spPr>
        <p:txBody>
          <a:bodyPr lIns="82058" tIns="41029" rIns="82058" bIns="41029">
            <a:spAutoFit/>
          </a:bodyPr>
          <a:lstStyle/>
          <a:p>
            <a:pPr marL="114300" indent="-114300" defTabSz="820738" eaLnBrk="0" hangingPunct="0">
              <a:buFontTx/>
              <a:buChar char="•"/>
            </a:pPr>
            <a:r>
              <a:rPr lang="en-US" sz="900">
                <a:solidFill>
                  <a:schemeClr val="tx2"/>
                </a:solidFill>
                <a:latin typeface="Arial Narrow" pitchFamily="34" charset="0"/>
              </a:rPr>
              <a:t>Ensure expectations are clear, resources available, and job-specific training and coaching have been provided..</a:t>
            </a:r>
          </a:p>
          <a:p>
            <a:pPr marL="114300" indent="-114300" defTabSz="820738" eaLnBrk="0" hangingPunct="0">
              <a:buFontTx/>
              <a:buChar char="•"/>
            </a:pPr>
            <a:r>
              <a:rPr lang="en-US" sz="900">
                <a:solidFill>
                  <a:schemeClr val="tx2"/>
                </a:solidFill>
                <a:latin typeface="Arial Narrow" pitchFamily="34" charset="0"/>
              </a:rPr>
              <a:t>Begin Progressive Discipline process.</a:t>
            </a:r>
          </a:p>
          <a:p>
            <a:pPr marL="114300" indent="-114300" defTabSz="820738" eaLnBrk="0" hangingPunct="0">
              <a:buFontTx/>
              <a:buChar char="•"/>
            </a:pPr>
            <a:r>
              <a:rPr lang="en-US" sz="900">
                <a:solidFill>
                  <a:schemeClr val="tx2"/>
                </a:solidFill>
                <a:latin typeface="Arial Narrow" pitchFamily="34" charset="0"/>
              </a:rPr>
              <a:t>Prepare for move to a different role or to leave TVA.</a:t>
            </a:r>
          </a:p>
        </p:txBody>
      </p:sp>
      <p:sp>
        <p:nvSpPr>
          <p:cNvPr id="33839" name="Text Box 51"/>
          <p:cNvSpPr txBox="1">
            <a:spLocks noChangeArrowheads="1"/>
          </p:cNvSpPr>
          <p:nvPr/>
        </p:nvSpPr>
        <p:spPr bwMode="auto">
          <a:xfrm>
            <a:off x="6324600" y="3429000"/>
            <a:ext cx="2479675" cy="1038225"/>
          </a:xfrm>
          <a:prstGeom prst="rect">
            <a:avLst/>
          </a:prstGeom>
          <a:noFill/>
          <a:ln w="9525">
            <a:noFill/>
            <a:miter lim="800000"/>
            <a:headEnd/>
            <a:tailEnd/>
          </a:ln>
        </p:spPr>
        <p:txBody>
          <a:bodyPr lIns="82058" tIns="41029" rIns="82058" bIns="41029">
            <a:spAutoFit/>
          </a:bodyPr>
          <a:lstStyle/>
          <a:p>
            <a:pPr marL="114300" indent="-114300" defTabSz="820738" eaLnBrk="0" hangingPunct="0">
              <a:buFontTx/>
              <a:buChar char="•"/>
            </a:pPr>
            <a:r>
              <a:rPr lang="en-US" sz="900">
                <a:solidFill>
                  <a:schemeClr val="tx2"/>
                </a:solidFill>
                <a:latin typeface="Arial Narrow" pitchFamily="34" charset="0"/>
              </a:rPr>
              <a:t>Keep technical skills current</a:t>
            </a:r>
          </a:p>
          <a:p>
            <a:pPr marL="114300" indent="-114300" defTabSz="820738" eaLnBrk="0" hangingPunct="0">
              <a:buFontTx/>
              <a:buChar char="•"/>
            </a:pPr>
            <a:r>
              <a:rPr lang="en-US" sz="900">
                <a:solidFill>
                  <a:schemeClr val="tx2"/>
                </a:solidFill>
                <a:latin typeface="Arial Narrow" pitchFamily="34" charset="0"/>
              </a:rPr>
              <a:t>Self-directed learning (reading, on-line training, etc.)</a:t>
            </a:r>
          </a:p>
          <a:p>
            <a:pPr marL="114300" indent="-114300" defTabSz="820738" eaLnBrk="0" hangingPunct="0">
              <a:buFontTx/>
              <a:buChar char="•"/>
            </a:pPr>
            <a:endParaRPr lang="en-US" sz="900">
              <a:solidFill>
                <a:schemeClr val="tx2"/>
              </a:solidFill>
              <a:latin typeface="Arial Narrow" pitchFamily="34" charset="0"/>
            </a:endParaRPr>
          </a:p>
          <a:p>
            <a:pPr marL="114300" indent="-114300" defTabSz="820738" eaLnBrk="0" hangingPunct="0"/>
            <a:r>
              <a:rPr lang="en-US" sz="900">
                <a:solidFill>
                  <a:schemeClr val="tx2"/>
                </a:solidFill>
                <a:latin typeface="Arial Narrow" pitchFamily="34" charset="0"/>
              </a:rPr>
              <a:t>If in leadership role and/or is a “blocker” </a:t>
            </a:r>
          </a:p>
          <a:p>
            <a:pPr marL="114300" indent="-114300" defTabSz="820738" eaLnBrk="0" hangingPunct="0">
              <a:buFontTx/>
              <a:buChar char="•"/>
            </a:pPr>
            <a:r>
              <a:rPr lang="en-US" sz="900">
                <a:solidFill>
                  <a:schemeClr val="tx2"/>
                </a:solidFill>
                <a:latin typeface="Arial Narrow" pitchFamily="34" charset="0"/>
              </a:rPr>
              <a:t>Ensure expectations are clear and opportunities to show leadership exist.</a:t>
            </a:r>
          </a:p>
          <a:p>
            <a:pPr marL="114300" indent="-114300" defTabSz="820738" eaLnBrk="0" hangingPunct="0">
              <a:buFontTx/>
              <a:buChar char="•"/>
            </a:pPr>
            <a:r>
              <a:rPr lang="en-US" sz="900">
                <a:solidFill>
                  <a:schemeClr val="tx2"/>
                </a:solidFill>
                <a:latin typeface="Arial Narrow" pitchFamily="34" charset="0"/>
              </a:rPr>
              <a:t>Move to specialist/ technical role.</a:t>
            </a:r>
          </a:p>
        </p:txBody>
      </p:sp>
      <p:sp>
        <p:nvSpPr>
          <p:cNvPr id="37" name="Slide Number Placeholder 36"/>
          <p:cNvSpPr>
            <a:spLocks noGrp="1"/>
          </p:cNvSpPr>
          <p:nvPr>
            <p:ph type="sldNum" sz="quarter" idx="12"/>
          </p:nvPr>
        </p:nvSpPr>
        <p:spPr/>
        <p:txBody>
          <a:bodyPr/>
          <a:lstStyle/>
          <a:p>
            <a:pPr>
              <a:defRPr/>
            </a:pPr>
            <a:fld id="{7AFD8732-EDBE-484C-B2D7-6053062D33CE}" type="slidenum">
              <a:rPr lang="en-US"/>
              <a:pPr>
                <a:defRPr/>
              </a:pPr>
              <a:t>42</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7" name="Content Placeholder 2"/>
          <p:cNvSpPr>
            <a:spLocks noGrp="1"/>
          </p:cNvSpPr>
          <p:nvPr>
            <p:ph idx="1"/>
          </p:nvPr>
        </p:nvSpPr>
        <p:spPr/>
        <p:txBody>
          <a:bodyPr/>
          <a:lstStyle/>
          <a:p>
            <a:pPr lvl="1" eaLnBrk="1" hangingPunct="1">
              <a:buNone/>
            </a:pPr>
            <a:r>
              <a:rPr lang="en-US" sz="2400" b="1" dirty="0" smtClean="0">
                <a:solidFill>
                  <a:schemeClr val="bg2">
                    <a:lumMod val="50000"/>
                  </a:schemeClr>
                </a:solidFill>
              </a:rPr>
              <a:t>Content</a:t>
            </a:r>
          </a:p>
          <a:p>
            <a:pPr lvl="1" eaLnBrk="1" hangingPunct="1"/>
            <a:r>
              <a:rPr lang="en-US" sz="2400" b="1" dirty="0" smtClean="0"/>
              <a:t>Strategic </a:t>
            </a:r>
            <a:r>
              <a:rPr lang="en-US" sz="2400" b="1" dirty="0" smtClean="0"/>
              <a:t>Work Force Planning</a:t>
            </a:r>
          </a:p>
          <a:p>
            <a:pPr lvl="1" eaLnBrk="1" hangingPunct="1"/>
            <a:r>
              <a:rPr lang="en-US" sz="2400" b="1" dirty="0" smtClean="0"/>
              <a:t>Recruiting the next generation</a:t>
            </a:r>
          </a:p>
          <a:p>
            <a:pPr lvl="1" eaLnBrk="1" hangingPunct="1"/>
            <a:r>
              <a:rPr lang="en-US" sz="2400" b="1" dirty="0" smtClean="0"/>
              <a:t>Training &amp; Development new employees to full  competency (Filling the gap)</a:t>
            </a:r>
            <a:endParaRPr lang="en-US" sz="2400" b="1" dirty="0" smtClean="0"/>
          </a:p>
          <a:p>
            <a:pPr lvl="1"/>
            <a:r>
              <a:rPr lang="en-US" sz="2400" b="1" dirty="0" smtClean="0"/>
              <a:t>Succession Planning – </a:t>
            </a:r>
            <a:r>
              <a:rPr lang="en-US" sz="2400" b="1" dirty="0" smtClean="0"/>
              <a:t>Selecting, evaluating</a:t>
            </a:r>
            <a:r>
              <a:rPr lang="en-US" sz="2400" b="1" dirty="0" smtClean="0"/>
              <a:t> and developing </a:t>
            </a:r>
            <a:r>
              <a:rPr lang="en-US" sz="2400" b="1" dirty="0" smtClean="0"/>
              <a:t>the </a:t>
            </a:r>
            <a:r>
              <a:rPr lang="en-US" sz="2400" b="1" dirty="0" smtClean="0"/>
              <a:t>right people for leadership positions</a:t>
            </a:r>
          </a:p>
          <a:p>
            <a:pPr lvl="1" eaLnBrk="1" hangingPunct="1"/>
            <a:r>
              <a:rPr lang="en-US" sz="2400" b="1" dirty="0" smtClean="0"/>
              <a:t>Retaining top talent</a:t>
            </a:r>
          </a:p>
          <a:p>
            <a:pPr eaLnBrk="1" hangingPunct="1">
              <a:buNone/>
            </a:pPr>
            <a:endParaRPr lang="en-US" dirty="0" smtClean="0"/>
          </a:p>
        </p:txBody>
      </p:sp>
      <p:sp>
        <p:nvSpPr>
          <p:cNvPr id="5" name="Slide Number Placeholder 4"/>
          <p:cNvSpPr>
            <a:spLocks noGrp="1"/>
          </p:cNvSpPr>
          <p:nvPr>
            <p:ph type="sldNum" sz="quarter" idx="12"/>
          </p:nvPr>
        </p:nvSpPr>
        <p:spPr/>
        <p:txBody>
          <a:bodyPr/>
          <a:lstStyle/>
          <a:p>
            <a:pPr>
              <a:defRPr/>
            </a:pPr>
            <a:fld id="{7CE2458B-03FE-4384-B28E-D6BAEEEE5B23}" type="slidenum">
              <a:rPr lang="en-US"/>
              <a:pPr>
                <a:defRPr/>
              </a:pPr>
              <a:t>5</a:t>
            </a:fld>
            <a:endParaRPr lang="en-US"/>
          </a:p>
        </p:txBody>
      </p:sp>
      <p:sp>
        <p:nvSpPr>
          <p:cNvPr id="2" name="Title 1"/>
          <p:cNvSpPr>
            <a:spLocks noGrp="1"/>
          </p:cNvSpPr>
          <p:nvPr>
            <p:ph type="title"/>
          </p:nvPr>
        </p:nvSpPr>
        <p:spPr>
          <a:xfrm>
            <a:off x="304800" y="274638"/>
            <a:ext cx="8382000" cy="868362"/>
          </a:xfrm>
        </p:spPr>
        <p:txBody>
          <a:bodyPr rtlCol="0">
            <a:normAutofit/>
          </a:bodyPr>
          <a:lstStyle/>
          <a:p>
            <a:pPr algn="l" eaLnBrk="1" fontAlgn="auto" hangingPunct="1">
              <a:spcAft>
                <a:spcPts val="0"/>
              </a:spcAft>
              <a:defRPr/>
            </a:pPr>
            <a:r>
              <a:rPr lang="en-US" sz="4000" b="1" dirty="0" smtClean="0">
                <a:effectLst>
                  <a:outerShdw blurRad="38100" dist="38100" dir="2700000" algn="tl">
                    <a:srgbClr val="000000">
                      <a:alpha val="43137"/>
                    </a:srgbClr>
                  </a:outerShdw>
                </a:effectLst>
              </a:rPr>
              <a:t>HR Solutions to Support NKM</a:t>
            </a:r>
            <a:endParaRPr lang="en-US" sz="4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Slide Number Placeholder 5"/>
          <p:cNvSpPr>
            <a:spLocks noGrp="1"/>
          </p:cNvSpPr>
          <p:nvPr>
            <p:ph type="sldNum" sz="quarter" idx="12"/>
          </p:nvPr>
        </p:nvSpPr>
        <p:spPr>
          <a:noFill/>
        </p:spPr>
        <p:txBody>
          <a:bodyPr/>
          <a:lstStyle/>
          <a:p>
            <a:fld id="{C5CB824A-3147-42F3-840E-94FE91C13C7D}" type="slidenum">
              <a:rPr lang="en-US"/>
              <a:pPr/>
              <a:t>6</a:t>
            </a:fld>
            <a:endParaRPr lang="en-US"/>
          </a:p>
        </p:txBody>
      </p:sp>
      <p:sp>
        <p:nvSpPr>
          <p:cNvPr id="19459" name="Rectangle 2"/>
          <p:cNvSpPr>
            <a:spLocks noGrp="1" noChangeArrowheads="1"/>
          </p:cNvSpPr>
          <p:nvPr>
            <p:ph type="title"/>
          </p:nvPr>
        </p:nvSpPr>
        <p:spPr>
          <a:xfrm>
            <a:off x="533400" y="457200"/>
            <a:ext cx="7467600" cy="563562"/>
          </a:xfrm>
        </p:spPr>
        <p:txBody>
          <a:bodyPr>
            <a:normAutofit fontScale="90000"/>
          </a:bodyPr>
          <a:lstStyle/>
          <a:p>
            <a:pPr eaLnBrk="1" hangingPunct="1"/>
            <a:r>
              <a:rPr lang="en-US" b="1" dirty="0" smtClean="0"/>
              <a:t>Strategic Work Force Planning</a:t>
            </a:r>
            <a:endParaRPr lang="en-US" sz="2400" b="1" dirty="0" smtClean="0"/>
          </a:p>
        </p:txBody>
      </p:sp>
      <p:sp>
        <p:nvSpPr>
          <p:cNvPr id="328707" name="Freeform 3"/>
          <p:cNvSpPr>
            <a:spLocks noEditPoints="1"/>
          </p:cNvSpPr>
          <p:nvPr/>
        </p:nvSpPr>
        <p:spPr bwMode="gray">
          <a:xfrm>
            <a:off x="1295400" y="1828800"/>
            <a:ext cx="5943600" cy="4038600"/>
          </a:xfrm>
          <a:custGeom>
            <a:avLst/>
            <a:gdLst>
              <a:gd name="T0" fmla="*/ 1092 w 2820"/>
              <a:gd name="T1" fmla="*/ 50 h 2912"/>
              <a:gd name="T2" fmla="*/ 822 w 2820"/>
              <a:gd name="T3" fmla="*/ 168 h 2912"/>
              <a:gd name="T4" fmla="*/ 594 w 2820"/>
              <a:gd name="T5" fmla="*/ 300 h 2912"/>
              <a:gd name="T6" fmla="*/ 406 w 2820"/>
              <a:gd name="T7" fmla="*/ 446 h 2912"/>
              <a:gd name="T8" fmla="*/ 254 w 2820"/>
              <a:gd name="T9" fmla="*/ 604 h 2912"/>
              <a:gd name="T10" fmla="*/ 140 w 2820"/>
              <a:gd name="T11" fmla="*/ 772 h 2912"/>
              <a:gd name="T12" fmla="*/ 60 w 2820"/>
              <a:gd name="T13" fmla="*/ 944 h 2912"/>
              <a:gd name="T14" fmla="*/ 14 w 2820"/>
              <a:gd name="T15" fmla="*/ 1122 h 2912"/>
              <a:gd name="T16" fmla="*/ 0 w 2820"/>
              <a:gd name="T17" fmla="*/ 1300 h 2912"/>
              <a:gd name="T18" fmla="*/ 18 w 2820"/>
              <a:gd name="T19" fmla="*/ 1476 h 2912"/>
              <a:gd name="T20" fmla="*/ 64 w 2820"/>
              <a:gd name="T21" fmla="*/ 1650 h 2912"/>
              <a:gd name="T22" fmla="*/ 138 w 2820"/>
              <a:gd name="T23" fmla="*/ 1818 h 2912"/>
              <a:gd name="T24" fmla="*/ 238 w 2820"/>
              <a:gd name="T25" fmla="*/ 1978 h 2912"/>
              <a:gd name="T26" fmla="*/ 364 w 2820"/>
              <a:gd name="T27" fmla="*/ 2126 h 2912"/>
              <a:gd name="T28" fmla="*/ 512 w 2820"/>
              <a:gd name="T29" fmla="*/ 2262 h 2912"/>
              <a:gd name="T30" fmla="*/ 684 w 2820"/>
              <a:gd name="T31" fmla="*/ 2382 h 2912"/>
              <a:gd name="T32" fmla="*/ 874 w 2820"/>
              <a:gd name="T33" fmla="*/ 2484 h 2912"/>
              <a:gd name="T34" fmla="*/ 1086 w 2820"/>
              <a:gd name="T35" fmla="*/ 2564 h 2912"/>
              <a:gd name="T36" fmla="*/ 1314 w 2820"/>
              <a:gd name="T37" fmla="*/ 2622 h 2912"/>
              <a:gd name="T38" fmla="*/ 1558 w 2820"/>
              <a:gd name="T39" fmla="*/ 2654 h 2912"/>
              <a:gd name="T40" fmla="*/ 1818 w 2820"/>
              <a:gd name="T41" fmla="*/ 2658 h 2912"/>
              <a:gd name="T42" fmla="*/ 2090 w 2820"/>
              <a:gd name="T43" fmla="*/ 2632 h 2912"/>
              <a:gd name="T44" fmla="*/ 2374 w 2820"/>
              <a:gd name="T45" fmla="*/ 2574 h 2912"/>
              <a:gd name="T46" fmla="*/ 2544 w 2820"/>
              <a:gd name="T47" fmla="*/ 2912 h 2912"/>
              <a:gd name="T48" fmla="*/ 1868 w 2820"/>
              <a:gd name="T49" fmla="*/ 1552 h 2912"/>
              <a:gd name="T50" fmla="*/ 1956 w 2820"/>
              <a:gd name="T51" fmla="*/ 1914 h 2912"/>
              <a:gd name="T52" fmla="*/ 1788 w 2820"/>
              <a:gd name="T53" fmla="*/ 1936 h 2912"/>
              <a:gd name="T54" fmla="*/ 1616 w 2820"/>
              <a:gd name="T55" fmla="*/ 1934 h 2912"/>
              <a:gd name="T56" fmla="*/ 1442 w 2820"/>
              <a:gd name="T57" fmla="*/ 1912 h 2912"/>
              <a:gd name="T58" fmla="*/ 1272 w 2820"/>
              <a:gd name="T59" fmla="*/ 1872 h 2912"/>
              <a:gd name="T60" fmla="*/ 1108 w 2820"/>
              <a:gd name="T61" fmla="*/ 1812 h 2912"/>
              <a:gd name="T62" fmla="*/ 952 w 2820"/>
              <a:gd name="T63" fmla="*/ 1736 h 2912"/>
              <a:gd name="T64" fmla="*/ 810 w 2820"/>
              <a:gd name="T65" fmla="*/ 1646 h 2912"/>
              <a:gd name="T66" fmla="*/ 684 w 2820"/>
              <a:gd name="T67" fmla="*/ 1542 h 2912"/>
              <a:gd name="T68" fmla="*/ 578 w 2820"/>
              <a:gd name="T69" fmla="*/ 1428 h 2912"/>
              <a:gd name="T70" fmla="*/ 494 w 2820"/>
              <a:gd name="T71" fmla="*/ 1304 h 2912"/>
              <a:gd name="T72" fmla="*/ 438 w 2820"/>
              <a:gd name="T73" fmla="*/ 1170 h 2912"/>
              <a:gd name="T74" fmla="*/ 410 w 2820"/>
              <a:gd name="T75" fmla="*/ 1032 h 2912"/>
              <a:gd name="T76" fmla="*/ 416 w 2820"/>
              <a:gd name="T77" fmla="*/ 888 h 2912"/>
              <a:gd name="T78" fmla="*/ 460 w 2820"/>
              <a:gd name="T79" fmla="*/ 742 h 2912"/>
              <a:gd name="T80" fmla="*/ 544 w 2820"/>
              <a:gd name="T81" fmla="*/ 592 h 2912"/>
              <a:gd name="T82" fmla="*/ 670 w 2820"/>
              <a:gd name="T83" fmla="*/ 444 h 2912"/>
              <a:gd name="T84" fmla="*/ 844 w 2820"/>
              <a:gd name="T85" fmla="*/ 298 h 2912"/>
              <a:gd name="T86" fmla="*/ 1070 w 2820"/>
              <a:gd name="T87" fmla="*/ 154 h 2912"/>
              <a:gd name="T88" fmla="*/ 1348 w 2820"/>
              <a:gd name="T89" fmla="*/ 16 h 2912"/>
              <a:gd name="T90" fmla="*/ 1244 w 2820"/>
              <a:gd name="T91" fmla="*/ 0 h 2912"/>
              <a:gd name="T92" fmla="*/ 2820 w 2820"/>
              <a:gd name="T93" fmla="*/ 1934 h 2912"/>
              <a:gd name="T94" fmla="*/ 2820 w 2820"/>
              <a:gd name="T95" fmla="*/ 1934 h 291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820"/>
              <a:gd name="T145" fmla="*/ 0 h 2912"/>
              <a:gd name="T146" fmla="*/ 2820 w 2820"/>
              <a:gd name="T147" fmla="*/ 2912 h 291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close/>
                <a:moveTo>
                  <a:pt x="2820" y="1934"/>
                </a:moveTo>
                <a:lnTo>
                  <a:pt x="2820" y="1934"/>
                </a:lnTo>
                <a:close/>
              </a:path>
            </a:pathLst>
          </a:custGeom>
          <a:gradFill rotWithShape="1">
            <a:gsLst>
              <a:gs pos="0">
                <a:schemeClr val="hlink"/>
              </a:gs>
              <a:gs pos="100000">
                <a:schemeClr val="accent1"/>
              </a:gs>
            </a:gsLst>
            <a:lin ang="5400000" scaled="1"/>
          </a:gradFill>
          <a:ln w="0">
            <a:noFill/>
            <a:round/>
            <a:headEnd/>
            <a:tailEnd/>
          </a:ln>
          <a:effectLst>
            <a:outerShdw dist="206741" dir="8249373" algn="ctr" rotWithShape="0">
              <a:srgbClr val="C1D1D3">
                <a:alpha val="50000"/>
              </a:srgbClr>
            </a:outerShdw>
          </a:effectLst>
        </p:spPr>
        <p:txBody>
          <a:bodyPr/>
          <a:lstStyle/>
          <a:p>
            <a:pPr>
              <a:defRPr/>
            </a:pPr>
            <a:endParaRPr lang="en-US" dirty="0">
              <a:latin typeface="Verdana" pitchFamily="34" charset="0"/>
              <a:cs typeface="+mn-cs"/>
            </a:endParaRPr>
          </a:p>
        </p:txBody>
      </p:sp>
      <p:sp>
        <p:nvSpPr>
          <p:cNvPr id="328708" name="Text Box 4"/>
          <p:cNvSpPr txBox="1">
            <a:spLocks noChangeArrowheads="1"/>
          </p:cNvSpPr>
          <p:nvPr/>
        </p:nvSpPr>
        <p:spPr bwMode="auto">
          <a:xfrm>
            <a:off x="6400800" y="3733800"/>
            <a:ext cx="3124200" cy="946150"/>
          </a:xfrm>
          <a:prstGeom prst="rect">
            <a:avLst/>
          </a:prstGeom>
          <a:noFill/>
          <a:ln w="9525" algn="ctr">
            <a:noFill/>
            <a:miter lim="800000"/>
            <a:headEnd/>
            <a:tailEnd/>
          </a:ln>
          <a:effectLst/>
        </p:spPr>
        <p:txBody>
          <a:bodyPr>
            <a:spAutoFit/>
          </a:bodyPr>
          <a:lstStyle/>
          <a:p>
            <a:r>
              <a:rPr lang="en-US" sz="2800" b="1">
                <a:solidFill>
                  <a:schemeClr val="tx2"/>
                </a:solidFill>
                <a:effectLst>
                  <a:outerShdw blurRad="38100" dist="38100" dir="2700000" algn="tl">
                    <a:srgbClr val="C0C0C0"/>
                  </a:outerShdw>
                </a:effectLst>
                <a:latin typeface="Arial" charset="0"/>
              </a:rPr>
              <a:t>Competent</a:t>
            </a:r>
          </a:p>
          <a:p>
            <a:r>
              <a:rPr lang="en-US" sz="2800" b="1">
                <a:solidFill>
                  <a:schemeClr val="tx2"/>
                </a:solidFill>
                <a:effectLst>
                  <a:outerShdw blurRad="38100" dist="38100" dir="2700000" algn="tl">
                    <a:srgbClr val="C0C0C0"/>
                  </a:outerShdw>
                </a:effectLst>
                <a:latin typeface="Arial" charset="0"/>
              </a:rPr>
              <a:t>Work Force</a:t>
            </a:r>
            <a:endParaRPr lang="en-US" sz="2800" b="1">
              <a:solidFill>
                <a:schemeClr val="tx2"/>
              </a:solidFill>
              <a:latin typeface="Arial" charset="0"/>
            </a:endParaRPr>
          </a:p>
        </p:txBody>
      </p:sp>
      <p:sp>
        <p:nvSpPr>
          <p:cNvPr id="19462" name="Oval 5"/>
          <p:cNvSpPr>
            <a:spLocks noChangeArrowheads="1"/>
          </p:cNvSpPr>
          <p:nvPr/>
        </p:nvSpPr>
        <p:spPr bwMode="gray">
          <a:xfrm rot="-723406">
            <a:off x="3544888" y="4972050"/>
            <a:ext cx="1438275" cy="666750"/>
          </a:xfrm>
          <a:prstGeom prst="ellipse">
            <a:avLst/>
          </a:prstGeom>
          <a:solidFill>
            <a:srgbClr val="0F2145">
              <a:alpha val="30196"/>
            </a:srgbClr>
          </a:solidFill>
          <a:ln w="9525">
            <a:noFill/>
            <a:round/>
            <a:headEnd/>
            <a:tailEnd/>
          </a:ln>
        </p:spPr>
        <p:txBody>
          <a:bodyPr wrap="none" anchor="ctr"/>
          <a:lstStyle/>
          <a:p>
            <a:endParaRPr lang="en-GB"/>
          </a:p>
        </p:txBody>
      </p:sp>
      <p:sp>
        <p:nvSpPr>
          <p:cNvPr id="19463" name="Oval 6"/>
          <p:cNvSpPr>
            <a:spLocks noChangeArrowheads="1"/>
          </p:cNvSpPr>
          <p:nvPr/>
        </p:nvSpPr>
        <p:spPr bwMode="gray">
          <a:xfrm>
            <a:off x="4495800" y="3962400"/>
            <a:ext cx="1706563" cy="1706563"/>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sp>
        <p:nvSpPr>
          <p:cNvPr id="19464" name="Oval 7"/>
          <p:cNvSpPr>
            <a:spLocks noChangeArrowheads="1"/>
          </p:cNvSpPr>
          <p:nvPr/>
        </p:nvSpPr>
        <p:spPr bwMode="gray">
          <a:xfrm>
            <a:off x="2057400" y="3657600"/>
            <a:ext cx="1509713" cy="1479550"/>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en-GB"/>
          </a:p>
        </p:txBody>
      </p:sp>
      <p:sp>
        <p:nvSpPr>
          <p:cNvPr id="19465" name="Oval 8"/>
          <p:cNvSpPr>
            <a:spLocks noChangeArrowheads="1"/>
          </p:cNvSpPr>
          <p:nvPr/>
        </p:nvSpPr>
        <p:spPr bwMode="gray">
          <a:xfrm>
            <a:off x="4572000" y="4191000"/>
            <a:ext cx="1409700" cy="1262063"/>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66" name="Text Box 9"/>
          <p:cNvSpPr txBox="1">
            <a:spLocks noChangeArrowheads="1"/>
          </p:cNvSpPr>
          <p:nvPr/>
        </p:nvSpPr>
        <p:spPr bwMode="gray">
          <a:xfrm>
            <a:off x="4373563" y="4572000"/>
            <a:ext cx="1827212" cy="519113"/>
          </a:xfrm>
          <a:prstGeom prst="rect">
            <a:avLst/>
          </a:prstGeom>
          <a:noFill/>
          <a:ln w="9525">
            <a:noFill/>
            <a:miter lim="800000"/>
            <a:headEnd/>
            <a:tailEnd/>
          </a:ln>
        </p:spPr>
        <p:txBody>
          <a:bodyPr wrap="none">
            <a:spAutoFit/>
          </a:bodyPr>
          <a:lstStyle/>
          <a:p>
            <a:pPr algn="ctr"/>
            <a:r>
              <a:rPr lang="en-US" sz="2800" b="1">
                <a:solidFill>
                  <a:srgbClr val="000000"/>
                </a:solidFill>
                <a:latin typeface="Arial" charset="0"/>
              </a:rPr>
              <a:t>Retention</a:t>
            </a:r>
            <a:endParaRPr lang="en-US" b="1">
              <a:latin typeface="Arial" charset="0"/>
            </a:endParaRPr>
          </a:p>
        </p:txBody>
      </p:sp>
      <p:sp>
        <p:nvSpPr>
          <p:cNvPr id="19467" name="Oval 10"/>
          <p:cNvSpPr>
            <a:spLocks noChangeArrowheads="1"/>
          </p:cNvSpPr>
          <p:nvPr/>
        </p:nvSpPr>
        <p:spPr bwMode="gray">
          <a:xfrm rot="-772996">
            <a:off x="1143000" y="4191000"/>
            <a:ext cx="1135063" cy="609600"/>
          </a:xfrm>
          <a:prstGeom prst="ellipse">
            <a:avLst/>
          </a:prstGeom>
          <a:solidFill>
            <a:srgbClr val="0F2145">
              <a:alpha val="30196"/>
            </a:srgbClr>
          </a:solidFill>
          <a:ln w="9525">
            <a:noFill/>
            <a:round/>
            <a:headEnd/>
            <a:tailEnd/>
          </a:ln>
        </p:spPr>
        <p:txBody>
          <a:bodyPr wrap="none" anchor="ctr"/>
          <a:lstStyle/>
          <a:p>
            <a:endParaRPr lang="en-GB"/>
          </a:p>
        </p:txBody>
      </p:sp>
      <p:sp>
        <p:nvSpPr>
          <p:cNvPr id="19468" name="Oval 11"/>
          <p:cNvSpPr>
            <a:spLocks noChangeArrowheads="1"/>
          </p:cNvSpPr>
          <p:nvPr/>
        </p:nvSpPr>
        <p:spPr bwMode="gray">
          <a:xfrm>
            <a:off x="838200" y="3124200"/>
            <a:ext cx="914400"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69" name="Oval 12"/>
          <p:cNvSpPr>
            <a:spLocks noChangeArrowheads="1"/>
          </p:cNvSpPr>
          <p:nvPr/>
        </p:nvSpPr>
        <p:spPr bwMode="gray">
          <a:xfrm>
            <a:off x="1371600" y="2590800"/>
            <a:ext cx="1001713" cy="1000125"/>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en-GB"/>
          </a:p>
        </p:txBody>
      </p:sp>
      <p:sp>
        <p:nvSpPr>
          <p:cNvPr id="19470" name="Oval 13"/>
          <p:cNvSpPr>
            <a:spLocks noChangeArrowheads="1"/>
          </p:cNvSpPr>
          <p:nvPr/>
        </p:nvSpPr>
        <p:spPr bwMode="gray">
          <a:xfrm>
            <a:off x="1447800" y="2667000"/>
            <a:ext cx="849313" cy="833438"/>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71" name="Text Box 14"/>
          <p:cNvSpPr txBox="1">
            <a:spLocks noChangeArrowheads="1"/>
          </p:cNvSpPr>
          <p:nvPr/>
        </p:nvSpPr>
        <p:spPr bwMode="gray">
          <a:xfrm>
            <a:off x="1227138" y="2794000"/>
            <a:ext cx="1185862" cy="396875"/>
          </a:xfrm>
          <a:prstGeom prst="rect">
            <a:avLst/>
          </a:prstGeom>
          <a:noFill/>
          <a:ln w="9525">
            <a:noFill/>
            <a:miter lim="800000"/>
            <a:headEnd/>
            <a:tailEnd/>
          </a:ln>
        </p:spPr>
        <p:txBody>
          <a:bodyPr wrap="none">
            <a:spAutoFit/>
          </a:bodyPr>
          <a:lstStyle/>
          <a:p>
            <a:pPr algn="ctr"/>
            <a:r>
              <a:rPr lang="en-US" sz="2000" b="1">
                <a:solidFill>
                  <a:srgbClr val="000000"/>
                </a:solidFill>
                <a:latin typeface="Arial" charset="0"/>
              </a:rPr>
              <a:t>Training</a:t>
            </a:r>
            <a:endParaRPr lang="en-US" sz="2000">
              <a:latin typeface="Arial" charset="0"/>
            </a:endParaRPr>
          </a:p>
        </p:txBody>
      </p:sp>
      <p:sp>
        <p:nvSpPr>
          <p:cNvPr id="19472" name="Oval 15"/>
          <p:cNvSpPr>
            <a:spLocks noChangeArrowheads="1"/>
          </p:cNvSpPr>
          <p:nvPr/>
        </p:nvSpPr>
        <p:spPr bwMode="gray">
          <a:xfrm>
            <a:off x="1676400" y="2133600"/>
            <a:ext cx="792163"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73" name="Oval 16"/>
          <p:cNvSpPr>
            <a:spLocks noChangeArrowheads="1"/>
          </p:cNvSpPr>
          <p:nvPr/>
        </p:nvSpPr>
        <p:spPr bwMode="gray">
          <a:xfrm>
            <a:off x="2133600" y="1828800"/>
            <a:ext cx="682625" cy="682625"/>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grpSp>
        <p:nvGrpSpPr>
          <p:cNvPr id="2" name="Group 18"/>
          <p:cNvGrpSpPr>
            <a:grpSpLocks/>
          </p:cNvGrpSpPr>
          <p:nvPr/>
        </p:nvGrpSpPr>
        <p:grpSpPr bwMode="auto">
          <a:xfrm>
            <a:off x="1635125" y="3733800"/>
            <a:ext cx="2519363" cy="1441450"/>
            <a:chOff x="385" y="2112"/>
            <a:chExt cx="1542" cy="860"/>
          </a:xfrm>
        </p:grpSpPr>
        <p:sp>
          <p:nvSpPr>
            <p:cNvPr id="19480" name="Oval 19"/>
            <p:cNvSpPr>
              <a:spLocks noChangeArrowheads="1"/>
            </p:cNvSpPr>
            <p:nvPr/>
          </p:nvSpPr>
          <p:spPr bwMode="gray">
            <a:xfrm>
              <a:off x="732" y="2112"/>
              <a:ext cx="842" cy="860"/>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endParaRPr lang="en-GB"/>
            </a:p>
          </p:txBody>
        </p:sp>
        <p:sp>
          <p:nvSpPr>
            <p:cNvPr id="19481" name="Oval 20"/>
            <p:cNvSpPr>
              <a:spLocks noChangeArrowheads="1"/>
            </p:cNvSpPr>
            <p:nvPr/>
          </p:nvSpPr>
          <p:spPr bwMode="gray">
            <a:xfrm>
              <a:off x="743" y="2117"/>
              <a:ext cx="821" cy="838"/>
            </a:xfrm>
            <a:prstGeom prst="ellipse">
              <a:avLst/>
            </a:prstGeom>
            <a:gradFill rotWithShape="1">
              <a:gsLst>
                <a:gs pos="0">
                  <a:srgbClr val="D6E1E2">
                    <a:alpha val="0"/>
                  </a:srgbClr>
                </a:gs>
                <a:gs pos="100000">
                  <a:srgbClr val="F1F5F5"/>
                </a:gs>
              </a:gsLst>
              <a:lin ang="5400000" scaled="1"/>
            </a:gradFill>
            <a:ln w="9525">
              <a:noFill/>
              <a:round/>
              <a:headEnd/>
              <a:tailEnd/>
            </a:ln>
          </p:spPr>
          <p:txBody>
            <a:bodyPr vert="eaVert" wrap="none" anchor="ctr"/>
            <a:lstStyle/>
            <a:p>
              <a:endParaRPr lang="en-GB"/>
            </a:p>
          </p:txBody>
        </p:sp>
        <p:sp>
          <p:nvSpPr>
            <p:cNvPr id="19482" name="Oval 21"/>
            <p:cNvSpPr>
              <a:spLocks noChangeArrowheads="1"/>
            </p:cNvSpPr>
            <p:nvPr/>
          </p:nvSpPr>
          <p:spPr bwMode="gray">
            <a:xfrm>
              <a:off x="751" y="2125"/>
              <a:ext cx="781" cy="784"/>
            </a:xfrm>
            <a:prstGeom prst="ellipse">
              <a:avLst/>
            </a:prstGeom>
            <a:gradFill rotWithShape="1">
              <a:gsLst>
                <a:gs pos="0">
                  <a:srgbClr val="AAB2B3"/>
                </a:gs>
                <a:gs pos="100000">
                  <a:srgbClr val="D6E1E2">
                    <a:alpha val="48000"/>
                  </a:srgbClr>
                </a:gs>
              </a:gsLst>
              <a:lin ang="5400000" scaled="1"/>
            </a:gradFill>
            <a:ln w="9525">
              <a:noFill/>
              <a:round/>
              <a:headEnd/>
              <a:tailEnd/>
            </a:ln>
          </p:spPr>
          <p:txBody>
            <a:bodyPr vert="eaVert" wrap="none" anchor="ctr"/>
            <a:lstStyle/>
            <a:p>
              <a:endParaRPr lang="en-GB"/>
            </a:p>
          </p:txBody>
        </p:sp>
        <p:sp>
          <p:nvSpPr>
            <p:cNvPr id="19483" name="Oval 22"/>
            <p:cNvSpPr>
              <a:spLocks noChangeArrowheads="1"/>
            </p:cNvSpPr>
            <p:nvPr/>
          </p:nvSpPr>
          <p:spPr bwMode="gray">
            <a:xfrm>
              <a:off x="795" y="2147"/>
              <a:ext cx="695" cy="636"/>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84" name="Text Box 23"/>
            <p:cNvSpPr txBox="1">
              <a:spLocks noChangeArrowheads="1"/>
            </p:cNvSpPr>
            <p:nvPr/>
          </p:nvSpPr>
          <p:spPr bwMode="gray">
            <a:xfrm>
              <a:off x="385" y="2384"/>
              <a:ext cx="1542" cy="310"/>
            </a:xfrm>
            <a:prstGeom prst="rect">
              <a:avLst/>
            </a:prstGeom>
            <a:noFill/>
            <a:ln w="9525">
              <a:noFill/>
              <a:miter lim="800000"/>
              <a:headEnd/>
              <a:tailEnd/>
            </a:ln>
          </p:spPr>
          <p:txBody>
            <a:bodyPr wrap="none">
              <a:spAutoFit/>
            </a:bodyPr>
            <a:lstStyle/>
            <a:p>
              <a:pPr algn="ctr"/>
              <a:r>
                <a:rPr lang="en-US" sz="2800" b="1">
                  <a:solidFill>
                    <a:srgbClr val="000000"/>
                  </a:solidFill>
                  <a:latin typeface="Arial" charset="0"/>
                </a:rPr>
                <a:t> Development</a:t>
              </a:r>
              <a:endParaRPr lang="en-US" sz="2800" b="1">
                <a:latin typeface="Arial" charset="0"/>
              </a:endParaRPr>
            </a:p>
          </p:txBody>
        </p:sp>
      </p:grpSp>
      <p:sp>
        <p:nvSpPr>
          <p:cNvPr id="19475" name="Text Box 24"/>
          <p:cNvSpPr txBox="1">
            <a:spLocks noChangeArrowheads="1"/>
          </p:cNvSpPr>
          <p:nvPr/>
        </p:nvSpPr>
        <p:spPr bwMode="auto">
          <a:xfrm>
            <a:off x="4297363" y="1560513"/>
            <a:ext cx="184150" cy="366712"/>
          </a:xfrm>
          <a:prstGeom prst="rect">
            <a:avLst/>
          </a:prstGeom>
          <a:noFill/>
          <a:ln w="9525">
            <a:noFill/>
            <a:miter lim="800000"/>
            <a:headEnd/>
            <a:tailEnd/>
          </a:ln>
        </p:spPr>
        <p:txBody>
          <a:bodyPr wrap="none">
            <a:spAutoFit/>
          </a:bodyPr>
          <a:lstStyle/>
          <a:p>
            <a:endParaRPr lang="en-GB">
              <a:latin typeface="Arial" charset="0"/>
            </a:endParaRPr>
          </a:p>
        </p:txBody>
      </p:sp>
      <p:sp>
        <p:nvSpPr>
          <p:cNvPr id="19476" name="Oval 25"/>
          <p:cNvSpPr>
            <a:spLocks noChangeArrowheads="1"/>
          </p:cNvSpPr>
          <p:nvPr/>
        </p:nvSpPr>
        <p:spPr bwMode="gray">
          <a:xfrm rot="-5400000">
            <a:off x="3659187" y="1293813"/>
            <a:ext cx="682625" cy="838200"/>
          </a:xfrm>
          <a:prstGeom prst="ellipse">
            <a:avLst/>
          </a:prstGeom>
          <a:gradFill rotWithShape="1">
            <a:gsLst>
              <a:gs pos="0">
                <a:srgbClr val="636869"/>
              </a:gs>
              <a:gs pos="100000">
                <a:srgbClr val="D6E1E2"/>
              </a:gs>
            </a:gsLst>
            <a:lin ang="5400000" scaled="1"/>
          </a:gradFill>
          <a:ln w="9525">
            <a:noFill/>
            <a:round/>
            <a:headEnd/>
            <a:tailEnd/>
          </a:ln>
        </p:spPr>
        <p:txBody>
          <a:bodyPr vert="eaVert" wrap="none" anchor="ctr"/>
          <a:lstStyle/>
          <a:p>
            <a:pPr algn="ctr"/>
            <a:r>
              <a:rPr lang="en-US" sz="3200" b="1" dirty="0">
                <a:solidFill>
                  <a:schemeClr val="accent3"/>
                </a:solidFill>
              </a:rPr>
              <a:t>     </a:t>
            </a:r>
            <a:r>
              <a:rPr lang="en-US" sz="5300" b="1" dirty="0">
                <a:solidFill>
                  <a:srgbClr val="9BBB59"/>
                </a:solidFill>
              </a:rPr>
              <a:t>Planning</a:t>
            </a:r>
          </a:p>
        </p:txBody>
      </p:sp>
      <p:sp>
        <p:nvSpPr>
          <p:cNvPr id="19477" name="Oval 26"/>
          <p:cNvSpPr>
            <a:spLocks noChangeArrowheads="1"/>
          </p:cNvSpPr>
          <p:nvPr/>
        </p:nvSpPr>
        <p:spPr bwMode="gray">
          <a:xfrm>
            <a:off x="2971800" y="1676400"/>
            <a:ext cx="792163" cy="533400"/>
          </a:xfrm>
          <a:prstGeom prst="ellipse">
            <a:avLst/>
          </a:prstGeom>
          <a:solidFill>
            <a:srgbClr val="0F2145">
              <a:alpha val="30196"/>
            </a:srgbClr>
          </a:solidFill>
          <a:ln w="9525">
            <a:noFill/>
            <a:round/>
            <a:headEnd/>
            <a:tailEnd/>
          </a:ln>
        </p:spPr>
        <p:txBody>
          <a:bodyPr wrap="none" anchor="ctr"/>
          <a:lstStyle/>
          <a:p>
            <a:endParaRPr lang="en-GB"/>
          </a:p>
        </p:txBody>
      </p:sp>
      <p:sp>
        <p:nvSpPr>
          <p:cNvPr id="19478" name="Oval 27"/>
          <p:cNvSpPr>
            <a:spLocks noChangeArrowheads="1"/>
          </p:cNvSpPr>
          <p:nvPr/>
        </p:nvSpPr>
        <p:spPr bwMode="gray">
          <a:xfrm>
            <a:off x="2133600" y="1828800"/>
            <a:ext cx="849313" cy="833438"/>
          </a:xfrm>
          <a:prstGeom prst="ellipse">
            <a:avLst/>
          </a:prstGeom>
          <a:gradFill rotWithShape="1">
            <a:gsLst>
              <a:gs pos="0">
                <a:srgbClr val="FFFFFF"/>
              </a:gs>
              <a:gs pos="100000">
                <a:srgbClr val="D6E1E2">
                  <a:alpha val="37999"/>
                </a:srgbClr>
              </a:gs>
            </a:gsLst>
            <a:lin ang="5400000" scaled="1"/>
          </a:gradFill>
          <a:ln w="9525">
            <a:noFill/>
            <a:round/>
            <a:headEnd/>
            <a:tailEnd/>
          </a:ln>
        </p:spPr>
        <p:txBody>
          <a:bodyPr vert="eaVert" wrap="none" anchor="ctr"/>
          <a:lstStyle/>
          <a:p>
            <a:endParaRPr lang="en-GB"/>
          </a:p>
        </p:txBody>
      </p:sp>
      <p:sp>
        <p:nvSpPr>
          <p:cNvPr id="19479" name="Oval 28"/>
          <p:cNvSpPr>
            <a:spLocks noChangeArrowheads="1"/>
          </p:cNvSpPr>
          <p:nvPr/>
        </p:nvSpPr>
        <p:spPr bwMode="gray">
          <a:xfrm rot="-5400000">
            <a:off x="1975643" y="1834357"/>
            <a:ext cx="633413" cy="622300"/>
          </a:xfrm>
          <a:prstGeom prst="ellipse">
            <a:avLst/>
          </a:prstGeom>
          <a:noFill/>
          <a:ln w="9525">
            <a:noFill/>
            <a:round/>
            <a:headEnd/>
            <a:tailEnd/>
          </a:ln>
        </p:spPr>
        <p:txBody>
          <a:bodyPr vert="eaVert" wrap="none" anchor="ctr"/>
          <a:lstStyle/>
          <a:p>
            <a:pPr algn="ctr"/>
            <a:r>
              <a:rPr lang="en-US" b="1">
                <a:solidFill>
                  <a:srgbClr val="040916"/>
                </a:solidFill>
                <a:latin typeface="Arial" charset="0"/>
              </a:rPr>
              <a:t>Recruiting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5" name="Rectangle 3"/>
          <p:cNvSpPr>
            <a:spLocks noGrp="1" noChangeArrowheads="1"/>
          </p:cNvSpPr>
          <p:nvPr>
            <p:ph idx="1"/>
          </p:nvPr>
        </p:nvSpPr>
        <p:spPr bwMode="black">
          <a:xfrm>
            <a:off x="228600" y="990600"/>
            <a:ext cx="8610600" cy="5334000"/>
          </a:xfrm>
        </p:spPr>
        <p:txBody>
          <a:bodyPr/>
          <a:lstStyle/>
          <a:p>
            <a:pPr eaLnBrk="1" hangingPunct="1"/>
            <a:r>
              <a:rPr lang="en-US" sz="2400" dirty="0" smtClean="0"/>
              <a:t>Through out the 1990’s for most utilities - a tactical effort to balance the labor budget and headcount</a:t>
            </a:r>
          </a:p>
          <a:p>
            <a:pPr eaLnBrk="1" hangingPunct="1"/>
            <a:endParaRPr lang="en-US" sz="2400" dirty="0" smtClean="0"/>
          </a:p>
          <a:p>
            <a:pPr eaLnBrk="1" hangingPunct="1"/>
            <a:r>
              <a:rPr lang="en-US" sz="2400" dirty="0" smtClean="0"/>
              <a:t>Little strategic planning occurred</a:t>
            </a:r>
          </a:p>
          <a:p>
            <a:pPr eaLnBrk="1" hangingPunct="1"/>
            <a:endParaRPr lang="en-US" sz="2400" dirty="0" smtClean="0"/>
          </a:p>
          <a:p>
            <a:pPr eaLnBrk="1" hangingPunct="1"/>
            <a:r>
              <a:rPr lang="en-US" sz="2400" dirty="0" smtClean="0"/>
              <a:t>HR Organization (Personnel Services) was not involved attrition management or work force planning strategies</a:t>
            </a:r>
          </a:p>
          <a:p>
            <a:pPr eaLnBrk="1" hangingPunct="1"/>
            <a:endParaRPr lang="en-US" sz="2400" dirty="0" smtClean="0"/>
          </a:p>
          <a:p>
            <a:pPr eaLnBrk="1" hangingPunct="1"/>
            <a:r>
              <a:rPr lang="en-US" sz="2400" dirty="0" smtClean="0"/>
              <a:t>Only recently have more utilities have begun to develop strategic and integrated work force strategies - driven by the loss of experienced staff – primarily through retirements</a:t>
            </a:r>
          </a:p>
          <a:p>
            <a:pPr eaLnBrk="1" hangingPunct="1"/>
            <a:endParaRPr lang="en-US" sz="2400" dirty="0" smtClean="0"/>
          </a:p>
        </p:txBody>
      </p:sp>
      <p:sp>
        <p:nvSpPr>
          <p:cNvPr id="6" name="Slide Number Placeholder 5"/>
          <p:cNvSpPr>
            <a:spLocks noGrp="1"/>
          </p:cNvSpPr>
          <p:nvPr>
            <p:ph type="sldNum" sz="quarter" idx="12"/>
          </p:nvPr>
        </p:nvSpPr>
        <p:spPr/>
        <p:txBody>
          <a:bodyPr/>
          <a:lstStyle/>
          <a:p>
            <a:pPr>
              <a:defRPr/>
            </a:pPr>
            <a:fld id="{EE1B5418-A187-4B86-AF27-70AEB3058F4F}" type="slidenum">
              <a:rPr lang="en-US"/>
              <a:pPr>
                <a:defRPr/>
              </a:pPr>
              <a:t>7</a:t>
            </a:fld>
            <a:endParaRPr lang="en-US"/>
          </a:p>
        </p:txBody>
      </p:sp>
      <p:sp>
        <p:nvSpPr>
          <p:cNvPr id="282626" name="Rectangle 2"/>
          <p:cNvSpPr>
            <a:spLocks noGrp="1" noChangeArrowheads="1"/>
          </p:cNvSpPr>
          <p:nvPr>
            <p:ph type="title"/>
          </p:nvPr>
        </p:nvSpPr>
        <p:spPr>
          <a:xfrm>
            <a:off x="304800" y="304800"/>
            <a:ext cx="8229600" cy="411163"/>
          </a:xfrm>
        </p:spPr>
        <p:txBody>
          <a:bodyPr rtlCol="0">
            <a:noAutofit/>
          </a:bodyPr>
          <a:lstStyle/>
          <a:p>
            <a:pPr algn="l" eaLnBrk="1" fontAlgn="auto" hangingPunct="1">
              <a:spcAft>
                <a:spcPts val="0"/>
              </a:spcAft>
              <a:defRPr/>
            </a:pPr>
            <a:r>
              <a:rPr lang="en-US" sz="2800" b="1" dirty="0">
                <a:effectLst>
                  <a:outerShdw blurRad="38100" dist="38100" dir="2700000" algn="tl">
                    <a:srgbClr val="000000">
                      <a:alpha val="43137"/>
                    </a:srgbClr>
                  </a:outerShdw>
                </a:effectLst>
              </a:rPr>
              <a:t>Strategic Work Force Planning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457200" y="1219200"/>
            <a:ext cx="8229600" cy="5105400"/>
          </a:xfrm>
        </p:spPr>
        <p:txBody>
          <a:bodyPr/>
          <a:lstStyle/>
          <a:p>
            <a:pPr eaLnBrk="1" hangingPunct="1">
              <a:lnSpc>
                <a:spcPct val="90000"/>
              </a:lnSpc>
            </a:pPr>
            <a:r>
              <a:rPr lang="en-US" sz="2400" smtClean="0"/>
              <a:t>TVA developed the Integrated Staffing Plan in 1998</a:t>
            </a:r>
          </a:p>
          <a:p>
            <a:pPr eaLnBrk="1" hangingPunct="1">
              <a:lnSpc>
                <a:spcPct val="90000"/>
              </a:lnSpc>
            </a:pPr>
            <a:r>
              <a:rPr lang="en-US" sz="2400" smtClean="0"/>
              <a:t>Formed a Work Force Planning Group (1999) to implement the strategic planning process - Goals were to:</a:t>
            </a:r>
          </a:p>
          <a:p>
            <a:pPr lvl="1" eaLnBrk="1" hangingPunct="1">
              <a:lnSpc>
                <a:spcPct val="90000"/>
              </a:lnSpc>
            </a:pPr>
            <a:r>
              <a:rPr lang="en-US" sz="2000" smtClean="0"/>
              <a:t>Develop long term plans that addressed future staffing demands</a:t>
            </a:r>
          </a:p>
          <a:p>
            <a:pPr lvl="1" eaLnBrk="1" hangingPunct="1">
              <a:lnSpc>
                <a:spcPct val="90000"/>
              </a:lnSpc>
            </a:pPr>
            <a:r>
              <a:rPr lang="en-US" sz="2000" smtClean="0"/>
              <a:t>Integrate Work Force Planning with other related processes (Training, Recruiting, etc.)</a:t>
            </a:r>
          </a:p>
          <a:p>
            <a:pPr lvl="1" eaLnBrk="1" hangingPunct="1">
              <a:lnSpc>
                <a:spcPct val="90000"/>
              </a:lnSpc>
            </a:pPr>
            <a:r>
              <a:rPr lang="en-US" sz="2000" smtClean="0"/>
              <a:t>Include Staffing Plans in Annual Business Plan</a:t>
            </a:r>
          </a:p>
          <a:p>
            <a:pPr eaLnBrk="1" hangingPunct="1">
              <a:lnSpc>
                <a:spcPct val="90000"/>
              </a:lnSpc>
            </a:pPr>
            <a:r>
              <a:rPr lang="en-US" sz="2400" smtClean="0"/>
              <a:t>IT tools and reports were developed to support the WFP</a:t>
            </a:r>
          </a:p>
          <a:p>
            <a:pPr eaLnBrk="1" hangingPunct="1">
              <a:lnSpc>
                <a:spcPct val="90000"/>
              </a:lnSpc>
            </a:pPr>
            <a:r>
              <a:rPr lang="en-US" sz="2400" i="1" smtClean="0">
                <a:solidFill>
                  <a:schemeClr val="accent1"/>
                </a:solidFill>
              </a:rPr>
              <a:t>The Knowledge Retention Process was a key element of the WFP System</a:t>
            </a:r>
          </a:p>
          <a:p>
            <a:pPr eaLnBrk="1" hangingPunct="1">
              <a:lnSpc>
                <a:spcPct val="90000"/>
              </a:lnSpc>
            </a:pPr>
            <a:endParaRPr lang="en-US" sz="2400" i="1" smtClean="0">
              <a:solidFill>
                <a:schemeClr val="accent1"/>
              </a:solidFill>
            </a:endParaRPr>
          </a:p>
          <a:p>
            <a:pPr eaLnBrk="1" hangingPunct="1">
              <a:lnSpc>
                <a:spcPct val="90000"/>
              </a:lnSpc>
            </a:pPr>
            <a:endParaRPr lang="en-US" sz="2400" smtClean="0"/>
          </a:p>
        </p:txBody>
      </p:sp>
      <p:sp>
        <p:nvSpPr>
          <p:cNvPr id="6" name="Slide Number Placeholder 5"/>
          <p:cNvSpPr>
            <a:spLocks noGrp="1"/>
          </p:cNvSpPr>
          <p:nvPr>
            <p:ph type="sldNum" sz="quarter" idx="12"/>
          </p:nvPr>
        </p:nvSpPr>
        <p:spPr/>
        <p:txBody>
          <a:bodyPr/>
          <a:lstStyle/>
          <a:p>
            <a:pPr>
              <a:defRPr/>
            </a:pPr>
            <a:fld id="{4C8D0F33-28D3-422A-B807-1808169E3B52}" type="slidenum">
              <a:rPr lang="en-US"/>
              <a:pPr>
                <a:defRPr/>
              </a:pPr>
              <a:t>8</a:t>
            </a:fld>
            <a:endParaRPr lang="en-US"/>
          </a:p>
        </p:txBody>
      </p:sp>
      <p:sp>
        <p:nvSpPr>
          <p:cNvPr id="9218" name="Rectangle 2"/>
          <p:cNvSpPr>
            <a:spLocks noGrp="1" noChangeArrowheads="1"/>
          </p:cNvSpPr>
          <p:nvPr>
            <p:ph type="title"/>
          </p:nvPr>
        </p:nvSpPr>
        <p:spPr/>
        <p:txBody>
          <a:bodyPr/>
          <a:lstStyle/>
          <a:p>
            <a:pPr eaLnBrk="1" hangingPunct="1"/>
            <a:r>
              <a:rPr lang="en-US" sz="2800" b="1" smtClean="0"/>
              <a:t>Development of the WFP System</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p:txBody>
          <a:bodyPr/>
          <a:lstStyle/>
          <a:p>
            <a:pPr>
              <a:defRPr/>
            </a:pPr>
            <a:fld id="{C26FED9D-B1CF-46B9-9A5B-0C0133DE401F}" type="slidenum">
              <a:rPr lang="en-US"/>
              <a:pPr>
                <a:defRPr/>
              </a:pPr>
              <a:t>9</a:t>
            </a:fld>
            <a:endParaRPr lang="en-US"/>
          </a:p>
        </p:txBody>
      </p:sp>
      <p:sp>
        <p:nvSpPr>
          <p:cNvPr id="319490" name="Rectangle 2"/>
          <p:cNvSpPr>
            <a:spLocks noGrp="1" noChangeArrowheads="1"/>
          </p:cNvSpPr>
          <p:nvPr>
            <p:ph type="title"/>
          </p:nvPr>
        </p:nvSpPr>
        <p:spPr>
          <a:xfrm>
            <a:off x="609600" y="304800"/>
            <a:ext cx="7315200" cy="487363"/>
          </a:xfrm>
        </p:spPr>
        <p:txBody>
          <a:bodyPr rtlCol="0">
            <a:normAutofit fontScale="90000"/>
          </a:bodyPr>
          <a:lstStyle/>
          <a:p>
            <a:pPr algn="l" eaLnBrk="1" fontAlgn="auto" hangingPunct="1">
              <a:spcAft>
                <a:spcPts val="0"/>
              </a:spcAft>
              <a:defRPr/>
            </a:pPr>
            <a:r>
              <a:rPr lang="en-US" b="1"/>
              <a:t>Integrated Staffing Plan Model</a:t>
            </a:r>
          </a:p>
        </p:txBody>
      </p:sp>
      <p:grpSp>
        <p:nvGrpSpPr>
          <p:cNvPr id="10243" name="Group 3"/>
          <p:cNvGrpSpPr>
            <a:grpSpLocks/>
          </p:cNvGrpSpPr>
          <p:nvPr/>
        </p:nvGrpSpPr>
        <p:grpSpPr bwMode="auto">
          <a:xfrm>
            <a:off x="882650" y="2178050"/>
            <a:ext cx="4111625" cy="3917950"/>
            <a:chOff x="528" y="1084"/>
            <a:chExt cx="2590" cy="2468"/>
          </a:xfrm>
        </p:grpSpPr>
        <p:sp>
          <p:nvSpPr>
            <p:cNvPr id="319492" name="AutoShape 4"/>
            <p:cNvSpPr>
              <a:spLocks noChangeArrowheads="1"/>
            </p:cNvSpPr>
            <p:nvPr/>
          </p:nvSpPr>
          <p:spPr bwMode="gray">
            <a:xfrm rot="5432887">
              <a:off x="2183" y="1830"/>
              <a:ext cx="962" cy="908"/>
            </a:xfrm>
            <a:prstGeom prst="hexagon">
              <a:avLst>
                <a:gd name="adj" fmla="val 26487"/>
                <a:gd name="vf" fmla="val 115470"/>
              </a:avLst>
            </a:pr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w="9525" algn="ctr">
              <a:miter lim="800000"/>
              <a:headEnd/>
              <a:tailEnd/>
            </a:ln>
            <a:effectLst/>
            <a:scene3d>
              <a:camera prst="legacyObliqueTopLeft">
                <a:rot lat="21299999" lon="20999999" rev="0"/>
              </a:camera>
              <a:lightRig rig="legacyFlat3" dir="t"/>
            </a:scene3d>
            <a:sp3d extrusionH="430200" prstMaterial="legacyMatte">
              <a:bevelT w="13500" h="13500" prst="angle"/>
              <a:bevelB w="13500" h="13500" prst="angle"/>
              <a:extrusionClr>
                <a:schemeClr val="folHlink"/>
              </a:extrusionClr>
            </a:sp3d>
          </p:spPr>
          <p:txBody>
            <a:bodyPr rot="10800000" vert="eaVert" wrap="none" anchor="ctr">
              <a:flatTx/>
            </a:bodyPr>
            <a:lstStyle/>
            <a:p>
              <a:pPr algn="ctr" eaLnBrk="0" fontAlgn="auto" hangingPunct="0">
                <a:spcBef>
                  <a:spcPts val="0"/>
                </a:spcBef>
                <a:spcAft>
                  <a:spcPts val="0"/>
                </a:spcAft>
                <a:defRPr/>
              </a:pPr>
              <a:r>
                <a:rPr lang="en-US" b="1">
                  <a:solidFill>
                    <a:srgbClr val="FFFFFF"/>
                  </a:solidFill>
                  <a:cs typeface="+mn-cs"/>
                </a:rPr>
                <a:t>Business</a:t>
              </a:r>
            </a:p>
            <a:p>
              <a:pPr algn="ctr" eaLnBrk="0" fontAlgn="auto" hangingPunct="0">
                <a:spcBef>
                  <a:spcPts val="0"/>
                </a:spcBef>
                <a:spcAft>
                  <a:spcPts val="0"/>
                </a:spcAft>
                <a:defRPr/>
              </a:pPr>
              <a:r>
                <a:rPr lang="en-US" b="1">
                  <a:solidFill>
                    <a:srgbClr val="FFFFFF"/>
                  </a:solidFill>
                  <a:cs typeface="+mn-cs"/>
                </a:rPr>
                <a:t>Planning</a:t>
              </a:r>
            </a:p>
          </p:txBody>
        </p:sp>
        <p:sp>
          <p:nvSpPr>
            <p:cNvPr id="319493" name="AutoShape 5"/>
            <p:cNvSpPr>
              <a:spLocks noChangeArrowheads="1"/>
            </p:cNvSpPr>
            <p:nvPr/>
          </p:nvSpPr>
          <p:spPr bwMode="gray">
            <a:xfrm rot="5432887">
              <a:off x="1735" y="1111"/>
              <a:ext cx="962" cy="908"/>
            </a:xfrm>
            <a:prstGeom prst="hexagon">
              <a:avLst>
                <a:gd name="adj" fmla="val 26487"/>
                <a:gd name="vf" fmla="val 115470"/>
              </a:avLst>
            </a:pr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w="9525" algn="ctr">
              <a:miter lim="800000"/>
              <a:headEnd/>
              <a:tailEnd/>
            </a:ln>
            <a:effectLst/>
            <a:scene3d>
              <a:camera prst="legacyObliqueTopLeft">
                <a:rot lat="21299999" lon="20999999" rev="0"/>
              </a:camera>
              <a:lightRig rig="legacyFlat3" dir="t"/>
            </a:scene3d>
            <a:sp3d extrusionH="430200" prstMaterial="legacyMatte">
              <a:bevelT w="13500" h="13500" prst="angle"/>
              <a:bevelB w="13500" h="13500" prst="angle"/>
              <a:extrusionClr>
                <a:schemeClr val="accent2"/>
              </a:extrusionClr>
            </a:sp3d>
          </p:spPr>
          <p:txBody>
            <a:bodyPr rot="10800000" vert="eaVert" wrap="none" anchor="ctr">
              <a:flatTx/>
            </a:bodyPr>
            <a:lstStyle/>
            <a:p>
              <a:pPr algn="ctr" eaLnBrk="0" fontAlgn="auto" hangingPunct="0">
                <a:spcBef>
                  <a:spcPts val="0"/>
                </a:spcBef>
                <a:spcAft>
                  <a:spcPts val="0"/>
                </a:spcAft>
                <a:defRPr/>
              </a:pPr>
              <a:r>
                <a:rPr lang="en-US" b="1">
                  <a:solidFill>
                    <a:srgbClr val="FFFFFF"/>
                  </a:solidFill>
                  <a:cs typeface="+mn-cs"/>
                </a:rPr>
                <a:t>Training</a:t>
              </a:r>
            </a:p>
          </p:txBody>
        </p:sp>
        <p:sp>
          <p:nvSpPr>
            <p:cNvPr id="319494" name="AutoShape 6"/>
            <p:cNvSpPr>
              <a:spLocks noChangeArrowheads="1"/>
            </p:cNvSpPr>
            <p:nvPr/>
          </p:nvSpPr>
          <p:spPr bwMode="gray">
            <a:xfrm rot="5432887">
              <a:off x="1783" y="2581"/>
              <a:ext cx="962" cy="908"/>
            </a:xfrm>
            <a:prstGeom prst="hexagon">
              <a:avLst>
                <a:gd name="adj" fmla="val 26487"/>
                <a:gd name="vf" fmla="val 115470"/>
              </a:avLst>
            </a:pr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w="9525" algn="ctr">
              <a:miter lim="800000"/>
              <a:headEnd/>
              <a:tailEnd/>
            </a:ln>
            <a:effectLst/>
            <a:scene3d>
              <a:camera prst="legacyObliqueTopLeft">
                <a:rot lat="21299999" lon="20999999" rev="0"/>
              </a:camera>
              <a:lightRig rig="legacyFlat3" dir="t"/>
            </a:scene3d>
            <a:sp3d extrusionH="430200" prstMaterial="legacyMatte">
              <a:bevelT w="13500" h="13500" prst="angle"/>
              <a:bevelB w="13500" h="13500" prst="angle"/>
              <a:extrusionClr>
                <a:schemeClr val="accent2"/>
              </a:extrusionClr>
            </a:sp3d>
          </p:spPr>
          <p:txBody>
            <a:bodyPr rot="10800000" vert="eaVert" wrap="none" anchor="ctr">
              <a:flatTx/>
            </a:bodyPr>
            <a:lstStyle/>
            <a:p>
              <a:pPr algn="ctr" fontAlgn="auto">
                <a:spcBef>
                  <a:spcPts val="0"/>
                </a:spcBef>
                <a:spcAft>
                  <a:spcPts val="0"/>
                </a:spcAft>
                <a:defRPr/>
              </a:pPr>
              <a:r>
                <a:rPr lang="en-US" sz="1600" b="1">
                  <a:solidFill>
                    <a:srgbClr val="FFFFFF"/>
                  </a:solidFill>
                  <a:cs typeface="+mn-cs"/>
                </a:rPr>
                <a:t>Employee</a:t>
              </a:r>
            </a:p>
            <a:p>
              <a:pPr algn="ctr" fontAlgn="auto">
                <a:spcBef>
                  <a:spcPts val="0"/>
                </a:spcBef>
                <a:spcAft>
                  <a:spcPts val="0"/>
                </a:spcAft>
                <a:defRPr/>
              </a:pPr>
              <a:r>
                <a:rPr lang="en-US" sz="1600" b="1">
                  <a:solidFill>
                    <a:srgbClr val="FFFFFF"/>
                  </a:solidFill>
                  <a:cs typeface="+mn-cs"/>
                </a:rPr>
                <a:t>Development</a:t>
              </a:r>
            </a:p>
          </p:txBody>
        </p:sp>
        <p:sp>
          <p:nvSpPr>
            <p:cNvPr id="319495" name="AutoShape 7"/>
            <p:cNvSpPr>
              <a:spLocks noChangeArrowheads="1"/>
            </p:cNvSpPr>
            <p:nvPr/>
          </p:nvSpPr>
          <p:spPr bwMode="gray">
            <a:xfrm rot="5400000">
              <a:off x="1337" y="1858"/>
              <a:ext cx="962" cy="908"/>
            </a:xfrm>
            <a:prstGeom prst="hexagon">
              <a:avLst>
                <a:gd name="adj" fmla="val 26487"/>
                <a:gd name="vf" fmla="val 115470"/>
              </a:avLst>
            </a:prstGeom>
            <a:gradFill rotWithShape="1">
              <a:gsLst>
                <a:gs pos="0">
                  <a:schemeClr val="hlink"/>
                </a:gs>
                <a:gs pos="100000">
                  <a:schemeClr val="hlink">
                    <a:gamma/>
                    <a:shade val="46275"/>
                    <a:invGamma/>
                  </a:schemeClr>
                </a:gs>
              </a:gsLst>
              <a:lin ang="5400000" scaled="1"/>
            </a:gradFill>
            <a:ln w="9525" algn="ctr">
              <a:miter lim="800000"/>
              <a:headEnd/>
              <a:tailEnd/>
            </a:ln>
            <a:effectLst/>
            <a:scene3d>
              <a:camera prst="legacyObliqueTopLeft">
                <a:rot lat="21299999" lon="20999999" rev="0"/>
              </a:camera>
              <a:lightRig rig="legacyFlat3" dir="t"/>
            </a:scene3d>
            <a:sp3d extrusionH="430200" prstMaterial="legacyMatte">
              <a:bevelT w="13500" h="13500" prst="angle"/>
              <a:bevelB w="13500" h="13500" prst="angle"/>
              <a:extrusionClr>
                <a:schemeClr val="hlink"/>
              </a:extrusionClr>
            </a:sp3d>
          </p:spPr>
          <p:txBody>
            <a:bodyPr rot="10800000" vert="eaVert" wrap="none" anchor="ctr">
              <a:flatTx/>
            </a:bodyPr>
            <a:lstStyle/>
            <a:p>
              <a:pPr algn="ctr" eaLnBrk="0" fontAlgn="auto" hangingPunct="0">
                <a:spcBef>
                  <a:spcPts val="0"/>
                </a:spcBef>
                <a:spcAft>
                  <a:spcPts val="0"/>
                </a:spcAft>
                <a:defRPr/>
              </a:pPr>
              <a:r>
                <a:rPr lang="en-US" b="1">
                  <a:solidFill>
                    <a:srgbClr val="FF3300"/>
                  </a:solidFill>
                  <a:cs typeface="+mn-cs"/>
                </a:rPr>
                <a:t>Work Force</a:t>
              </a:r>
            </a:p>
            <a:p>
              <a:pPr algn="ctr" eaLnBrk="0" fontAlgn="auto" hangingPunct="0">
                <a:spcBef>
                  <a:spcPts val="0"/>
                </a:spcBef>
                <a:spcAft>
                  <a:spcPts val="0"/>
                </a:spcAft>
                <a:defRPr/>
              </a:pPr>
              <a:r>
                <a:rPr lang="en-US" b="1">
                  <a:solidFill>
                    <a:srgbClr val="FF3300"/>
                  </a:solidFill>
                  <a:cs typeface="+mn-cs"/>
                </a:rPr>
                <a:t>Planning</a:t>
              </a:r>
            </a:p>
          </p:txBody>
        </p:sp>
        <p:sp>
          <p:nvSpPr>
            <p:cNvPr id="319496" name="AutoShape 8"/>
            <p:cNvSpPr>
              <a:spLocks noChangeArrowheads="1"/>
            </p:cNvSpPr>
            <p:nvPr/>
          </p:nvSpPr>
          <p:spPr bwMode="gray">
            <a:xfrm rot="5432887">
              <a:off x="907" y="1150"/>
              <a:ext cx="962" cy="908"/>
            </a:xfrm>
            <a:prstGeom prst="hexagon">
              <a:avLst>
                <a:gd name="adj" fmla="val 26487"/>
                <a:gd name="vf" fmla="val 115470"/>
              </a:avLst>
            </a:pr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w="9525" algn="ctr">
              <a:miter lim="800000"/>
              <a:headEnd/>
              <a:tailEnd/>
            </a:ln>
            <a:effectLst/>
            <a:scene3d>
              <a:camera prst="legacyObliqueTopLeft">
                <a:rot lat="21299999" lon="20999999" rev="0"/>
              </a:camera>
              <a:lightRig rig="legacyFlat3" dir="t"/>
            </a:scene3d>
            <a:sp3d extrusionH="430200" prstMaterial="legacyMatte">
              <a:bevelT w="13500" h="13500" prst="angle"/>
              <a:bevelB w="13500" h="13500" prst="angle"/>
              <a:extrusionClr>
                <a:schemeClr val="folHlink"/>
              </a:extrusionClr>
            </a:sp3d>
          </p:spPr>
          <p:txBody>
            <a:bodyPr rot="10800000" vert="eaVert" wrap="none" anchor="ctr">
              <a:flatTx/>
            </a:bodyPr>
            <a:lstStyle/>
            <a:p>
              <a:pPr algn="ctr" eaLnBrk="0" fontAlgn="auto" hangingPunct="0">
                <a:spcBef>
                  <a:spcPts val="0"/>
                </a:spcBef>
                <a:spcAft>
                  <a:spcPts val="0"/>
                </a:spcAft>
                <a:defRPr/>
              </a:pPr>
              <a:r>
                <a:rPr lang="en-US" b="1">
                  <a:solidFill>
                    <a:srgbClr val="FFFFFF"/>
                  </a:solidFill>
                  <a:cs typeface="+mn-cs"/>
                </a:rPr>
                <a:t>Recruiting</a:t>
              </a:r>
            </a:p>
          </p:txBody>
        </p:sp>
        <p:sp>
          <p:nvSpPr>
            <p:cNvPr id="319497" name="AutoShape 9"/>
            <p:cNvSpPr>
              <a:spLocks noChangeArrowheads="1"/>
            </p:cNvSpPr>
            <p:nvPr/>
          </p:nvSpPr>
          <p:spPr bwMode="gray">
            <a:xfrm rot="5432887">
              <a:off x="940" y="2617"/>
              <a:ext cx="962" cy="908"/>
            </a:xfrm>
            <a:prstGeom prst="hexagon">
              <a:avLst>
                <a:gd name="adj" fmla="val 26487"/>
                <a:gd name="vf" fmla="val 115470"/>
              </a:avLst>
            </a:prstGeom>
            <a:gradFill rotWithShape="1">
              <a:gsLst>
                <a:gs pos="0">
                  <a:schemeClr val="folHlink">
                    <a:gamma/>
                    <a:shade val="46275"/>
                    <a:invGamma/>
                  </a:schemeClr>
                </a:gs>
                <a:gs pos="50000">
                  <a:schemeClr val="folHlink"/>
                </a:gs>
                <a:gs pos="100000">
                  <a:schemeClr val="folHlink">
                    <a:gamma/>
                    <a:shade val="46275"/>
                    <a:invGamma/>
                  </a:schemeClr>
                </a:gs>
              </a:gsLst>
              <a:lin ang="2700000" scaled="1"/>
            </a:gradFill>
            <a:ln w="9525" algn="ctr">
              <a:miter lim="800000"/>
              <a:headEnd/>
              <a:tailEnd/>
            </a:ln>
            <a:effectLst/>
            <a:scene3d>
              <a:camera prst="legacyObliqueTopLeft">
                <a:rot lat="21299999" lon="20999999" rev="0"/>
              </a:camera>
              <a:lightRig rig="legacyFlat3" dir="t"/>
            </a:scene3d>
            <a:sp3d extrusionH="430200" prstMaterial="legacyMatte">
              <a:bevelT w="13500" h="13500" prst="angle"/>
              <a:bevelB w="13500" h="13500" prst="angle"/>
              <a:extrusionClr>
                <a:schemeClr val="folHlink"/>
              </a:extrusionClr>
            </a:sp3d>
          </p:spPr>
          <p:txBody>
            <a:bodyPr rot="10800000" vert="eaVert" wrap="none" anchor="ctr">
              <a:flatTx/>
            </a:bodyPr>
            <a:lstStyle/>
            <a:p>
              <a:pPr algn="ctr" eaLnBrk="0" fontAlgn="auto" hangingPunct="0">
                <a:spcBef>
                  <a:spcPts val="0"/>
                </a:spcBef>
                <a:spcAft>
                  <a:spcPts val="0"/>
                </a:spcAft>
                <a:defRPr/>
              </a:pPr>
              <a:r>
                <a:rPr lang="en-US" b="1">
                  <a:solidFill>
                    <a:srgbClr val="FFFFFF"/>
                  </a:solidFill>
                  <a:cs typeface="+mn-cs"/>
                </a:rPr>
                <a:t>Knowledge</a:t>
              </a:r>
            </a:p>
            <a:p>
              <a:pPr algn="ctr" eaLnBrk="0" fontAlgn="auto" hangingPunct="0">
                <a:spcBef>
                  <a:spcPts val="0"/>
                </a:spcBef>
                <a:spcAft>
                  <a:spcPts val="0"/>
                </a:spcAft>
                <a:defRPr/>
              </a:pPr>
              <a:r>
                <a:rPr lang="en-US" b="1">
                  <a:solidFill>
                    <a:srgbClr val="FFFFFF"/>
                  </a:solidFill>
                  <a:cs typeface="+mn-cs"/>
                </a:rPr>
                <a:t>Retention</a:t>
              </a:r>
            </a:p>
          </p:txBody>
        </p:sp>
        <p:sp>
          <p:nvSpPr>
            <p:cNvPr id="319498" name="AutoShape 10"/>
            <p:cNvSpPr>
              <a:spLocks noChangeArrowheads="1"/>
            </p:cNvSpPr>
            <p:nvPr/>
          </p:nvSpPr>
          <p:spPr bwMode="gray">
            <a:xfrm rot="5432887">
              <a:off x="501" y="1899"/>
              <a:ext cx="962" cy="908"/>
            </a:xfrm>
            <a:prstGeom prst="hexagon">
              <a:avLst>
                <a:gd name="adj" fmla="val 26487"/>
                <a:gd name="vf" fmla="val 115470"/>
              </a:avLst>
            </a:prstGeom>
            <a:gradFill rotWithShape="1">
              <a:gsLst>
                <a:gs pos="0">
                  <a:schemeClr val="accent2">
                    <a:gamma/>
                    <a:shade val="46275"/>
                    <a:invGamma/>
                  </a:schemeClr>
                </a:gs>
                <a:gs pos="50000">
                  <a:schemeClr val="accent2"/>
                </a:gs>
                <a:gs pos="100000">
                  <a:schemeClr val="accent2">
                    <a:gamma/>
                    <a:shade val="46275"/>
                    <a:invGamma/>
                  </a:schemeClr>
                </a:gs>
              </a:gsLst>
              <a:lin ang="2700000" scaled="1"/>
            </a:gradFill>
            <a:ln w="9525" algn="ctr">
              <a:miter lim="800000"/>
              <a:headEnd/>
              <a:tailEnd/>
            </a:ln>
            <a:effectLst/>
            <a:scene3d>
              <a:camera prst="legacyObliqueTopLeft">
                <a:rot lat="21299999" lon="20999999" rev="0"/>
              </a:camera>
              <a:lightRig rig="legacyFlat3" dir="t"/>
            </a:scene3d>
            <a:sp3d extrusionH="430200" prstMaterial="legacyMatte">
              <a:bevelT w="13500" h="13500" prst="angle"/>
              <a:bevelB w="13500" h="13500" prst="angle"/>
              <a:extrusionClr>
                <a:schemeClr val="accent2"/>
              </a:extrusionClr>
            </a:sp3d>
          </p:spPr>
          <p:txBody>
            <a:bodyPr rot="10800000" vert="eaVert" wrap="none" anchor="ctr">
              <a:flatTx/>
            </a:bodyPr>
            <a:lstStyle/>
            <a:p>
              <a:pPr algn="ctr" eaLnBrk="0" fontAlgn="auto" hangingPunct="0">
                <a:spcBef>
                  <a:spcPts val="0"/>
                </a:spcBef>
                <a:spcAft>
                  <a:spcPts val="0"/>
                </a:spcAft>
                <a:defRPr/>
              </a:pPr>
              <a:r>
                <a:rPr lang="en-US" b="1">
                  <a:solidFill>
                    <a:srgbClr val="FFFFFF"/>
                  </a:solidFill>
                  <a:cs typeface="+mn-cs"/>
                </a:rPr>
                <a:t>Succession</a:t>
              </a:r>
            </a:p>
            <a:p>
              <a:pPr algn="ctr" eaLnBrk="0" fontAlgn="auto" hangingPunct="0">
                <a:spcBef>
                  <a:spcPts val="0"/>
                </a:spcBef>
                <a:spcAft>
                  <a:spcPts val="0"/>
                </a:spcAft>
                <a:defRPr/>
              </a:pPr>
              <a:r>
                <a:rPr lang="en-US" b="1">
                  <a:solidFill>
                    <a:srgbClr val="FFFFFF"/>
                  </a:solidFill>
                  <a:cs typeface="+mn-cs"/>
                </a:rPr>
                <a:t>Planning</a:t>
              </a:r>
            </a:p>
          </p:txBody>
        </p:sp>
      </p:grpSp>
      <p:sp>
        <p:nvSpPr>
          <p:cNvPr id="10244" name="Rectangle 11"/>
          <p:cNvSpPr>
            <a:spLocks noChangeArrowheads="1"/>
          </p:cNvSpPr>
          <p:nvPr/>
        </p:nvSpPr>
        <p:spPr bwMode="auto">
          <a:xfrm>
            <a:off x="6705600" y="1600200"/>
            <a:ext cx="2025650" cy="3937000"/>
          </a:xfrm>
          <a:prstGeom prst="rect">
            <a:avLst/>
          </a:prstGeom>
          <a:noFill/>
          <a:ln w="9525" algn="ctr">
            <a:noFill/>
            <a:miter lim="800000"/>
            <a:headEnd/>
            <a:tailEnd/>
          </a:ln>
        </p:spPr>
        <p:txBody>
          <a:bodyPr>
            <a:spAutoFit/>
          </a:bodyPr>
          <a:lstStyle/>
          <a:p>
            <a:pPr>
              <a:buFontTx/>
              <a:buChar char="•"/>
            </a:pPr>
            <a:r>
              <a:rPr lang="en-US"/>
              <a:t>Employee Demographics</a:t>
            </a:r>
          </a:p>
          <a:p>
            <a:pPr>
              <a:buFontTx/>
              <a:buChar char="•"/>
            </a:pPr>
            <a:r>
              <a:rPr lang="en-US"/>
              <a:t>Attrition Data (Management &amp; Employee Input)</a:t>
            </a:r>
          </a:p>
          <a:p>
            <a:pPr>
              <a:buFontTx/>
              <a:buChar char="•"/>
            </a:pPr>
            <a:r>
              <a:rPr lang="en-US"/>
              <a:t>Staffing resource demands</a:t>
            </a:r>
          </a:p>
          <a:p>
            <a:pPr>
              <a:buFontTx/>
              <a:buChar char="•"/>
            </a:pPr>
            <a:r>
              <a:rPr lang="en-US"/>
              <a:t>Emerging work</a:t>
            </a:r>
          </a:p>
          <a:p>
            <a:pPr>
              <a:buFontTx/>
              <a:buChar char="•"/>
            </a:pPr>
            <a:r>
              <a:rPr lang="en-US"/>
              <a:t>New build plans</a:t>
            </a:r>
          </a:p>
          <a:p>
            <a:pPr>
              <a:buFontTx/>
              <a:buChar char="•"/>
            </a:pPr>
            <a:r>
              <a:rPr lang="en-US"/>
              <a:t>Labor Cost</a:t>
            </a:r>
          </a:p>
          <a:p>
            <a:pPr>
              <a:buFontTx/>
              <a:buChar char="•"/>
            </a:pPr>
            <a:r>
              <a:rPr lang="en-US"/>
              <a:t>Staffing Benchmarks</a:t>
            </a:r>
          </a:p>
          <a:p>
            <a:pPr>
              <a:buFontTx/>
              <a:buChar char="•"/>
            </a:pPr>
            <a:r>
              <a:rPr lang="en-US"/>
              <a:t>Process Improvements</a:t>
            </a:r>
          </a:p>
        </p:txBody>
      </p:sp>
      <p:sp>
        <p:nvSpPr>
          <p:cNvPr id="319500" name="Freeform 12"/>
          <p:cNvSpPr>
            <a:spLocks noEditPoints="1"/>
          </p:cNvSpPr>
          <p:nvPr/>
        </p:nvSpPr>
        <p:spPr bwMode="gray">
          <a:xfrm flipH="1">
            <a:off x="3352800" y="2362200"/>
            <a:ext cx="3168650" cy="2895600"/>
          </a:xfrm>
          <a:custGeom>
            <a:avLst/>
            <a:gdLst/>
            <a:ahLst/>
            <a:cxnLst>
              <a:cxn ang="0">
                <a:pos x="1092" y="50"/>
              </a:cxn>
              <a:cxn ang="0">
                <a:pos x="822" y="168"/>
              </a:cxn>
              <a:cxn ang="0">
                <a:pos x="594" y="300"/>
              </a:cxn>
              <a:cxn ang="0">
                <a:pos x="406" y="446"/>
              </a:cxn>
              <a:cxn ang="0">
                <a:pos x="254" y="604"/>
              </a:cxn>
              <a:cxn ang="0">
                <a:pos x="140" y="772"/>
              </a:cxn>
              <a:cxn ang="0">
                <a:pos x="60" y="944"/>
              </a:cxn>
              <a:cxn ang="0">
                <a:pos x="14" y="1122"/>
              </a:cxn>
              <a:cxn ang="0">
                <a:pos x="0" y="1300"/>
              </a:cxn>
              <a:cxn ang="0">
                <a:pos x="18" y="1476"/>
              </a:cxn>
              <a:cxn ang="0">
                <a:pos x="64" y="1650"/>
              </a:cxn>
              <a:cxn ang="0">
                <a:pos x="138" y="1818"/>
              </a:cxn>
              <a:cxn ang="0">
                <a:pos x="238" y="1978"/>
              </a:cxn>
              <a:cxn ang="0">
                <a:pos x="364" y="2126"/>
              </a:cxn>
              <a:cxn ang="0">
                <a:pos x="512" y="2262"/>
              </a:cxn>
              <a:cxn ang="0">
                <a:pos x="684" y="2382"/>
              </a:cxn>
              <a:cxn ang="0">
                <a:pos x="874" y="2484"/>
              </a:cxn>
              <a:cxn ang="0">
                <a:pos x="1086" y="2564"/>
              </a:cxn>
              <a:cxn ang="0">
                <a:pos x="1314" y="2622"/>
              </a:cxn>
              <a:cxn ang="0">
                <a:pos x="1558" y="2654"/>
              </a:cxn>
              <a:cxn ang="0">
                <a:pos x="1818" y="2658"/>
              </a:cxn>
              <a:cxn ang="0">
                <a:pos x="2090" y="2632"/>
              </a:cxn>
              <a:cxn ang="0">
                <a:pos x="2374" y="2574"/>
              </a:cxn>
              <a:cxn ang="0">
                <a:pos x="2544" y="2912"/>
              </a:cxn>
              <a:cxn ang="0">
                <a:pos x="1868" y="1552"/>
              </a:cxn>
              <a:cxn ang="0">
                <a:pos x="1956" y="1914"/>
              </a:cxn>
              <a:cxn ang="0">
                <a:pos x="1788" y="1936"/>
              </a:cxn>
              <a:cxn ang="0">
                <a:pos x="1616" y="1934"/>
              </a:cxn>
              <a:cxn ang="0">
                <a:pos x="1442" y="1912"/>
              </a:cxn>
              <a:cxn ang="0">
                <a:pos x="1272" y="1872"/>
              </a:cxn>
              <a:cxn ang="0">
                <a:pos x="1108" y="1812"/>
              </a:cxn>
              <a:cxn ang="0">
                <a:pos x="952" y="1736"/>
              </a:cxn>
              <a:cxn ang="0">
                <a:pos x="810" y="1646"/>
              </a:cxn>
              <a:cxn ang="0">
                <a:pos x="684" y="1542"/>
              </a:cxn>
              <a:cxn ang="0">
                <a:pos x="578" y="1428"/>
              </a:cxn>
              <a:cxn ang="0">
                <a:pos x="494" y="1304"/>
              </a:cxn>
              <a:cxn ang="0">
                <a:pos x="438" y="1170"/>
              </a:cxn>
              <a:cxn ang="0">
                <a:pos x="410" y="1032"/>
              </a:cxn>
              <a:cxn ang="0">
                <a:pos x="416" y="888"/>
              </a:cxn>
              <a:cxn ang="0">
                <a:pos x="460" y="742"/>
              </a:cxn>
              <a:cxn ang="0">
                <a:pos x="544" y="592"/>
              </a:cxn>
              <a:cxn ang="0">
                <a:pos x="670" y="444"/>
              </a:cxn>
              <a:cxn ang="0">
                <a:pos x="844" y="298"/>
              </a:cxn>
              <a:cxn ang="0">
                <a:pos x="1070" y="154"/>
              </a:cxn>
              <a:cxn ang="0">
                <a:pos x="1348" y="16"/>
              </a:cxn>
              <a:cxn ang="0">
                <a:pos x="1244" y="0"/>
              </a:cxn>
              <a:cxn ang="0">
                <a:pos x="2820" y="1934"/>
              </a:cxn>
              <a:cxn ang="0">
                <a:pos x="2820" y="1934"/>
              </a:cxn>
            </a:cxnLst>
            <a:rect l="0" t="0" r="r" b="b"/>
            <a:pathLst>
              <a:path w="2820" h="2912">
                <a:moveTo>
                  <a:pt x="1244" y="0"/>
                </a:moveTo>
                <a:lnTo>
                  <a:pt x="1092" y="50"/>
                </a:lnTo>
                <a:lnTo>
                  <a:pt x="952" y="106"/>
                </a:lnTo>
                <a:lnTo>
                  <a:pt x="822" y="168"/>
                </a:lnTo>
                <a:lnTo>
                  <a:pt x="704" y="232"/>
                </a:lnTo>
                <a:lnTo>
                  <a:pt x="594" y="300"/>
                </a:lnTo>
                <a:lnTo>
                  <a:pt x="494" y="372"/>
                </a:lnTo>
                <a:lnTo>
                  <a:pt x="406" y="446"/>
                </a:lnTo>
                <a:lnTo>
                  <a:pt x="324" y="524"/>
                </a:lnTo>
                <a:lnTo>
                  <a:pt x="254" y="604"/>
                </a:lnTo>
                <a:lnTo>
                  <a:pt x="192" y="686"/>
                </a:lnTo>
                <a:lnTo>
                  <a:pt x="140" y="772"/>
                </a:lnTo>
                <a:lnTo>
                  <a:pt x="96" y="856"/>
                </a:lnTo>
                <a:lnTo>
                  <a:pt x="60" y="944"/>
                </a:lnTo>
                <a:lnTo>
                  <a:pt x="32" y="1032"/>
                </a:lnTo>
                <a:lnTo>
                  <a:pt x="14" y="1122"/>
                </a:lnTo>
                <a:lnTo>
                  <a:pt x="2" y="1210"/>
                </a:lnTo>
                <a:lnTo>
                  <a:pt x="0" y="1300"/>
                </a:lnTo>
                <a:lnTo>
                  <a:pt x="4" y="1388"/>
                </a:lnTo>
                <a:lnTo>
                  <a:pt x="18" y="1476"/>
                </a:lnTo>
                <a:lnTo>
                  <a:pt x="36" y="1564"/>
                </a:lnTo>
                <a:lnTo>
                  <a:pt x="64" y="1650"/>
                </a:lnTo>
                <a:lnTo>
                  <a:pt x="96" y="1736"/>
                </a:lnTo>
                <a:lnTo>
                  <a:pt x="138" y="1818"/>
                </a:lnTo>
                <a:lnTo>
                  <a:pt x="184" y="1900"/>
                </a:lnTo>
                <a:lnTo>
                  <a:pt x="238" y="1978"/>
                </a:lnTo>
                <a:lnTo>
                  <a:pt x="298" y="2054"/>
                </a:lnTo>
                <a:lnTo>
                  <a:pt x="364" y="2126"/>
                </a:lnTo>
                <a:lnTo>
                  <a:pt x="434" y="2196"/>
                </a:lnTo>
                <a:lnTo>
                  <a:pt x="512" y="2262"/>
                </a:lnTo>
                <a:lnTo>
                  <a:pt x="596" y="2324"/>
                </a:lnTo>
                <a:lnTo>
                  <a:pt x="684" y="2382"/>
                </a:lnTo>
                <a:lnTo>
                  <a:pt x="776" y="2436"/>
                </a:lnTo>
                <a:lnTo>
                  <a:pt x="874" y="2484"/>
                </a:lnTo>
                <a:lnTo>
                  <a:pt x="978" y="2526"/>
                </a:lnTo>
                <a:lnTo>
                  <a:pt x="1086" y="2564"/>
                </a:lnTo>
                <a:lnTo>
                  <a:pt x="1198" y="2596"/>
                </a:lnTo>
                <a:lnTo>
                  <a:pt x="1314" y="2622"/>
                </a:lnTo>
                <a:lnTo>
                  <a:pt x="1434" y="2642"/>
                </a:lnTo>
                <a:lnTo>
                  <a:pt x="1558" y="2654"/>
                </a:lnTo>
                <a:lnTo>
                  <a:pt x="1686" y="2660"/>
                </a:lnTo>
                <a:lnTo>
                  <a:pt x="1818" y="2658"/>
                </a:lnTo>
                <a:lnTo>
                  <a:pt x="1952" y="2650"/>
                </a:lnTo>
                <a:lnTo>
                  <a:pt x="2090" y="2632"/>
                </a:lnTo>
                <a:lnTo>
                  <a:pt x="2230" y="2608"/>
                </a:lnTo>
                <a:lnTo>
                  <a:pt x="2374" y="2574"/>
                </a:lnTo>
                <a:lnTo>
                  <a:pt x="2542" y="2912"/>
                </a:lnTo>
                <a:lnTo>
                  <a:pt x="2544" y="2912"/>
                </a:lnTo>
                <a:lnTo>
                  <a:pt x="2820" y="1934"/>
                </a:lnTo>
                <a:lnTo>
                  <a:pt x="1868" y="1552"/>
                </a:lnTo>
                <a:lnTo>
                  <a:pt x="2036" y="1894"/>
                </a:lnTo>
                <a:lnTo>
                  <a:pt x="1956" y="1914"/>
                </a:lnTo>
                <a:lnTo>
                  <a:pt x="1872" y="1928"/>
                </a:lnTo>
                <a:lnTo>
                  <a:pt x="1788" y="1936"/>
                </a:lnTo>
                <a:lnTo>
                  <a:pt x="1702" y="1938"/>
                </a:lnTo>
                <a:lnTo>
                  <a:pt x="1616" y="1934"/>
                </a:lnTo>
                <a:lnTo>
                  <a:pt x="1528" y="1926"/>
                </a:lnTo>
                <a:lnTo>
                  <a:pt x="1442" y="1912"/>
                </a:lnTo>
                <a:lnTo>
                  <a:pt x="1356" y="1894"/>
                </a:lnTo>
                <a:lnTo>
                  <a:pt x="1272" y="1872"/>
                </a:lnTo>
                <a:lnTo>
                  <a:pt x="1188" y="1844"/>
                </a:lnTo>
                <a:lnTo>
                  <a:pt x="1108" y="1812"/>
                </a:lnTo>
                <a:lnTo>
                  <a:pt x="1028" y="1776"/>
                </a:lnTo>
                <a:lnTo>
                  <a:pt x="952" y="1736"/>
                </a:lnTo>
                <a:lnTo>
                  <a:pt x="880" y="1692"/>
                </a:lnTo>
                <a:lnTo>
                  <a:pt x="810" y="1646"/>
                </a:lnTo>
                <a:lnTo>
                  <a:pt x="744" y="1596"/>
                </a:lnTo>
                <a:lnTo>
                  <a:pt x="684" y="1542"/>
                </a:lnTo>
                <a:lnTo>
                  <a:pt x="628" y="1486"/>
                </a:lnTo>
                <a:lnTo>
                  <a:pt x="578" y="1428"/>
                </a:lnTo>
                <a:lnTo>
                  <a:pt x="532" y="1366"/>
                </a:lnTo>
                <a:lnTo>
                  <a:pt x="494" y="1304"/>
                </a:lnTo>
                <a:lnTo>
                  <a:pt x="462" y="1238"/>
                </a:lnTo>
                <a:lnTo>
                  <a:pt x="438" y="1170"/>
                </a:lnTo>
                <a:lnTo>
                  <a:pt x="420" y="1102"/>
                </a:lnTo>
                <a:lnTo>
                  <a:pt x="410" y="1032"/>
                </a:lnTo>
                <a:lnTo>
                  <a:pt x="410" y="960"/>
                </a:lnTo>
                <a:lnTo>
                  <a:pt x="416" y="888"/>
                </a:lnTo>
                <a:lnTo>
                  <a:pt x="434" y="816"/>
                </a:lnTo>
                <a:lnTo>
                  <a:pt x="460" y="742"/>
                </a:lnTo>
                <a:lnTo>
                  <a:pt x="496" y="668"/>
                </a:lnTo>
                <a:lnTo>
                  <a:pt x="544" y="592"/>
                </a:lnTo>
                <a:lnTo>
                  <a:pt x="602" y="518"/>
                </a:lnTo>
                <a:lnTo>
                  <a:pt x="670" y="444"/>
                </a:lnTo>
                <a:lnTo>
                  <a:pt x="752" y="370"/>
                </a:lnTo>
                <a:lnTo>
                  <a:pt x="844" y="298"/>
                </a:lnTo>
                <a:lnTo>
                  <a:pt x="950" y="226"/>
                </a:lnTo>
                <a:lnTo>
                  <a:pt x="1070" y="154"/>
                </a:lnTo>
                <a:lnTo>
                  <a:pt x="1202" y="84"/>
                </a:lnTo>
                <a:lnTo>
                  <a:pt x="1348" y="16"/>
                </a:lnTo>
                <a:lnTo>
                  <a:pt x="1244" y="0"/>
                </a:lnTo>
                <a:lnTo>
                  <a:pt x="1244" y="0"/>
                </a:lnTo>
                <a:lnTo>
                  <a:pt x="1244" y="0"/>
                </a:lnTo>
                <a:close/>
                <a:moveTo>
                  <a:pt x="2820" y="1934"/>
                </a:moveTo>
                <a:lnTo>
                  <a:pt x="2820" y="1934"/>
                </a:lnTo>
                <a:lnTo>
                  <a:pt x="2820" y="1934"/>
                </a:lnTo>
                <a:close/>
              </a:path>
            </a:pathLst>
          </a:custGeom>
          <a:gradFill rotWithShape="1">
            <a:gsLst>
              <a:gs pos="0">
                <a:schemeClr val="bg2"/>
              </a:gs>
              <a:gs pos="100000">
                <a:schemeClr val="bg2">
                  <a:gamma/>
                  <a:tint val="66667"/>
                  <a:invGamma/>
                </a:schemeClr>
              </a:gs>
            </a:gsLst>
            <a:lin ang="2700000" scaled="1"/>
          </a:gradFill>
          <a:ln w="0">
            <a:noFill/>
            <a:prstDash val="solid"/>
            <a:round/>
            <a:headEnd/>
            <a:tailEnd/>
          </a:ln>
          <a:effectLst/>
        </p:spPr>
        <p:txBody>
          <a:bodyPr/>
          <a:lstStyle/>
          <a:p>
            <a:pPr fontAlgn="auto">
              <a:spcBef>
                <a:spcPts val="0"/>
              </a:spcBef>
              <a:spcAft>
                <a:spcPts val="0"/>
              </a:spcAft>
              <a:defRPr/>
            </a:pPr>
            <a:endParaRPr lang="en-US">
              <a:latin typeface="+mn-lt"/>
              <a:cs typeface="+mn-cs"/>
            </a:endParaRPr>
          </a:p>
        </p:txBody>
      </p:sp>
      <p:sp>
        <p:nvSpPr>
          <p:cNvPr id="10246" name="Rectangle 13"/>
          <p:cNvSpPr>
            <a:spLocks noChangeArrowheads="1"/>
          </p:cNvSpPr>
          <p:nvPr/>
        </p:nvSpPr>
        <p:spPr bwMode="auto">
          <a:xfrm>
            <a:off x="6629400" y="1600200"/>
            <a:ext cx="2057400" cy="4191000"/>
          </a:xfrm>
          <a:prstGeom prst="rect">
            <a:avLst/>
          </a:prstGeom>
          <a:noFill/>
          <a:ln w="57150">
            <a:solidFill>
              <a:srgbClr val="FF3300"/>
            </a:solidFill>
            <a:miter lim="800000"/>
            <a:headEnd/>
            <a:tailEnd/>
          </a:ln>
        </p:spPr>
        <p:txBody>
          <a:bodyPr wrap="none" anchor="ctr"/>
          <a:lstStyle/>
          <a:p>
            <a:endParaRPr lang="en-US">
              <a:latin typeface="Calibri" pitchFamily="34" charset="0"/>
            </a:endParaRPr>
          </a:p>
        </p:txBody>
      </p:sp>
      <p:sp>
        <p:nvSpPr>
          <p:cNvPr id="10247" name="Text Box 14"/>
          <p:cNvSpPr txBox="1">
            <a:spLocks noChangeArrowheads="1"/>
          </p:cNvSpPr>
          <p:nvPr/>
        </p:nvSpPr>
        <p:spPr bwMode="auto">
          <a:xfrm>
            <a:off x="3657600" y="4343400"/>
            <a:ext cx="1828800" cy="366713"/>
          </a:xfrm>
          <a:prstGeom prst="rect">
            <a:avLst/>
          </a:prstGeom>
          <a:noFill/>
          <a:ln w="9525">
            <a:noFill/>
            <a:miter lim="800000"/>
            <a:headEnd/>
            <a:tailEnd/>
          </a:ln>
        </p:spPr>
        <p:txBody>
          <a:bodyPr>
            <a:spAutoFit/>
          </a:bodyPr>
          <a:lstStyle/>
          <a:p>
            <a:pPr>
              <a:spcBef>
                <a:spcPct val="50000"/>
              </a:spcBef>
            </a:pPr>
            <a:r>
              <a:rPr lang="en-US" b="1"/>
              <a:t>WFP was Key</a:t>
            </a:r>
          </a:p>
        </p:txBody>
      </p:sp>
      <p:sp>
        <p:nvSpPr>
          <p:cNvPr id="10248" name="Text Box 15"/>
          <p:cNvSpPr txBox="1">
            <a:spLocks noChangeArrowheads="1"/>
          </p:cNvSpPr>
          <p:nvPr/>
        </p:nvSpPr>
        <p:spPr bwMode="auto">
          <a:xfrm>
            <a:off x="685800" y="1066800"/>
            <a:ext cx="4054475" cy="915988"/>
          </a:xfrm>
          <a:prstGeom prst="rect">
            <a:avLst/>
          </a:prstGeom>
          <a:noFill/>
          <a:ln w="9525">
            <a:noFill/>
            <a:miter lim="800000"/>
            <a:headEnd/>
            <a:tailEnd/>
          </a:ln>
        </p:spPr>
        <p:txBody>
          <a:bodyPr>
            <a:spAutoFit/>
          </a:bodyPr>
          <a:lstStyle/>
          <a:p>
            <a:r>
              <a:rPr lang="en-US">
                <a:latin typeface="Calibri" pitchFamily="34" charset="0"/>
              </a:rPr>
              <a:t>Work Force Planning is the Key to an integrated Work Force Strategy</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Concourse.thmx</Template>
  <TotalTime>216</TotalTime>
  <Words>3850</Words>
  <Application>Microsoft Macintosh PowerPoint</Application>
  <PresentationFormat>On-screen Show (4:3)</PresentationFormat>
  <Paragraphs>575</Paragraphs>
  <Slides>42</Slides>
  <Notes>11</Notes>
  <HiddenSlides>0</HiddenSlides>
  <MMClips>0</MMClips>
  <ScaleCrop>false</ScaleCrop>
  <HeadingPairs>
    <vt:vector size="6" baseType="variant">
      <vt:variant>
        <vt:lpstr>Design Template</vt:lpstr>
      </vt:variant>
      <vt:variant>
        <vt:i4>1</vt:i4>
      </vt:variant>
      <vt:variant>
        <vt:lpstr>Embedded OLE Servers</vt:lpstr>
      </vt:variant>
      <vt:variant>
        <vt:i4>2</vt:i4>
      </vt:variant>
      <vt:variant>
        <vt:lpstr>Slide Titles</vt:lpstr>
      </vt:variant>
      <vt:variant>
        <vt:i4>42</vt:i4>
      </vt:variant>
    </vt:vector>
  </HeadingPairs>
  <TitlesOfParts>
    <vt:vector size="45" baseType="lpstr">
      <vt:lpstr>Concourse</vt:lpstr>
      <vt:lpstr>Chart</vt:lpstr>
      <vt:lpstr>Document</vt:lpstr>
      <vt:lpstr>Human Resource Solutions to Support NKM Industry Best Practices</vt:lpstr>
      <vt:lpstr>Slide 2</vt:lpstr>
      <vt:lpstr>Slide 3</vt:lpstr>
      <vt:lpstr>TVA’s Current Nuclear Portfolio</vt:lpstr>
      <vt:lpstr>HR Solutions to Support NKM</vt:lpstr>
      <vt:lpstr>Strategic Work Force Planning</vt:lpstr>
      <vt:lpstr>Strategic Work Force Planning</vt:lpstr>
      <vt:lpstr>Development of the WFP System</vt:lpstr>
      <vt:lpstr>Integrated Staffing Plan Model</vt:lpstr>
      <vt:lpstr>WFP Considerations</vt:lpstr>
      <vt:lpstr>WFP Considerations (continued)</vt:lpstr>
      <vt:lpstr>Elements of Effective WFP Process </vt:lpstr>
      <vt:lpstr>TVA’s 5 Step WFP Process</vt:lpstr>
      <vt:lpstr>Work Force Planning Metrics</vt:lpstr>
      <vt:lpstr>The worker Pipeline is Key</vt:lpstr>
      <vt:lpstr>A New Workforce         Planning    Process  Improving the process  </vt:lpstr>
      <vt:lpstr>Slide 17</vt:lpstr>
      <vt:lpstr>Slide 18</vt:lpstr>
      <vt:lpstr>Recruiting the next generation</vt:lpstr>
      <vt:lpstr> Recruiting Challenges</vt:lpstr>
      <vt:lpstr>Recruiting Challenges</vt:lpstr>
      <vt:lpstr>Recruiting Tools</vt:lpstr>
      <vt:lpstr> Training and Development</vt:lpstr>
      <vt:lpstr>Engineering Graduate Progression</vt:lpstr>
      <vt:lpstr>Engineering Graduate Progression</vt:lpstr>
      <vt:lpstr>Engineering Graduate Progression</vt:lpstr>
      <vt:lpstr>Engineering Graduate Progression</vt:lpstr>
      <vt:lpstr>Engineering Graduate Progression</vt:lpstr>
      <vt:lpstr>Engineering Graduate Progression</vt:lpstr>
      <vt:lpstr>Selecting and Evaluating Leaders</vt:lpstr>
      <vt:lpstr>Slide 31</vt:lpstr>
      <vt:lpstr>Slide 32</vt:lpstr>
      <vt:lpstr>Slide 33</vt:lpstr>
      <vt:lpstr>Slide 34</vt:lpstr>
      <vt:lpstr> Training and Development</vt:lpstr>
      <vt:lpstr>Retaining Top Talent</vt:lpstr>
      <vt:lpstr> Goal = Maintain Competent Workforce</vt:lpstr>
      <vt:lpstr>Slide 38</vt:lpstr>
      <vt:lpstr>Slide 39</vt:lpstr>
      <vt:lpstr>Slide 40</vt:lpstr>
      <vt:lpstr>Slide 41</vt:lpstr>
      <vt:lpstr>Slide 42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Resource Solutions to Support NKM</dc:title>
  <dc:creator>j</dc:creator>
  <cp:lastModifiedBy>James Boyles</cp:lastModifiedBy>
  <cp:revision>32</cp:revision>
  <dcterms:created xsi:type="dcterms:W3CDTF">2012-09-04T10:14:05Z</dcterms:created>
  <dcterms:modified xsi:type="dcterms:W3CDTF">2012-09-04T10:56:36Z</dcterms:modified>
</cp:coreProperties>
</file>