
<file path=[Content_Types].xml><?xml version="1.0" encoding="utf-8"?>
<Types xmlns="http://schemas.openxmlformats.org/package/2006/content-types">
  <Override PartName="/ppt/slides/slide14.xml" ContentType="application/vnd.openxmlformats-officedocument.presentationml.slide+xml"/>
  <Override PartName="/ppt/slideLayouts/slideLayout8.xml" ContentType="application/vnd.openxmlformats-officedocument.presentationml.slideLayout+xml"/>
  <Default Extension="bin" ContentType="application/vnd.openxmlformats-officedocument.presentationml.printerSettings"/>
  <Override PartName="/ppt/slideLayouts/slideLayout20.xml" ContentType="application/vnd.openxmlformats-officedocument.presentationml.slideLayout+xml"/>
  <Override PartName="/ppt/slideLayouts/slideLayout17.xml" ContentType="application/vnd.openxmlformats-officedocument.presentationml.slideLayout+xml"/>
  <Override PartName="/ppt/notesSlides/notesSlide13.xml" ContentType="application/vnd.openxmlformats-officedocument.presentationml.notesSlide+xml"/>
  <Default Extension="wmf" ContentType="image/x-wmf"/>
  <Override PartName="/ppt/notesSlides/notesSlide2.xml" ContentType="application/vnd.openxmlformats-officedocument.presentationml.notesSlide+xml"/>
  <Override PartName="/ppt/slides/slide18.xml" ContentType="application/vnd.openxmlformats-officedocument.presentationml.slide+xml"/>
  <Override PartName="/ppt/slides/slide3.xml" ContentType="application/vnd.openxmlformats-officedocument.presentationml.slide+xml"/>
  <Override PartName="/ppt/slideLayouts/slideLayout1.xml" ContentType="application/vnd.openxmlformats-officedocument.presentationml.slideLayout+xml"/>
  <Override PartName="/ppt/slides/slide23.xml" ContentType="application/vnd.openxmlformats-officedocument.presentationml.slide+xml"/>
  <Override PartName="/ppt/theme/theme1.xml" ContentType="application/vnd.openxmlformats-officedocument.theme+xml"/>
  <Override PartName="/ppt/slideLayouts/slideLayout24.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notesSlides/notesSlide17.xml" ContentType="application/vnd.openxmlformats-officedocument.presentationml.notesSlide+xml"/>
  <Override PartName="/ppt/notesSlides/notesSlide6.xml" ContentType="application/vnd.openxmlformats-officedocument.presentationml.notesSlide+xml"/>
  <Override PartName="/ppt/diagrams/quickStyle1.xml" ContentType="application/vnd.openxmlformats-officedocument.drawingml.diagramStyle+xml"/>
  <Override PartName="/ppt/notesSlides/notesSlide22.xml" ContentType="application/vnd.openxmlformats-officedocument.presentationml.notesSlide+xml"/>
  <Override PartName="/ppt/slides/slide7.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27.xml" ContentType="application/vnd.openxmlformats-officedocument.presentationml.slide+xml"/>
  <Override PartName="/ppt/theme/theme5.xml" ContentType="application/vnd.openxmlformats-officedocument.theme+xml"/>
  <Override PartName="/ppt/slides/slide11.xml" ContentType="application/vnd.openxmlformats-officedocument.presentationml.slide+xml"/>
  <Override PartName="/ppt/slideLayouts/slideLayout28.xml" ContentType="application/vnd.openxmlformats-officedocument.presentationml.slideLayout+xml"/>
  <Override PartName="/ppt/slideMasters/slideMaster3.xml" ContentType="application/vnd.openxmlformats-officedocument.presentationml.slideMaster+xml"/>
  <Override PartName="/ppt/notesSlides/notesSlide8.xml" ContentType="application/vnd.openxmlformats-officedocument.presentationml.notesSlide+xml"/>
  <Override PartName="/ppt/slideLayouts/slideLayout14.xml" ContentType="application/vnd.openxmlformats-officedocument.presentationml.slideLayout+xml"/>
  <Override PartName="/ppt/slideLayouts/slideLayout33.xml" ContentType="application/vnd.openxmlformats-officedocument.presentationml.slideLayout+xml"/>
  <Override PartName="/ppt/slideLayouts/slideLayout9.xml" ContentType="application/vnd.openxmlformats-officedocument.presentationml.slideLayout+xml"/>
  <Override PartName="/ppt/slides/slide15.xml" ContentType="application/vnd.openxmlformats-officedocument.presentationml.slide+xml"/>
  <Override PartName="/ppt/slides/slide20.xml" ContentType="application/vnd.openxmlformats-officedocument.presentationml.slide+xml"/>
  <Override PartName="/ppt/slideLayouts/slideLayout21.xml" ContentType="application/vnd.openxmlformats-officedocument.presentationml.slideLayout+xml"/>
  <Override PartName="/ppt/slideLayouts/slideLayout18.xml" ContentType="application/vnd.openxmlformats-officedocument.presentationml.slideLayout+xml"/>
  <Override PartName="/ppt/presProps.xml" ContentType="application/vnd.openxmlformats-officedocument.presentationml.presProps+xml"/>
  <Override PartName="/ppt/notesSlides/notesSlide14.xml" ContentType="application/vnd.openxmlformats-officedocument.presentationml.notesSlide+xml"/>
  <Override PartName="/ppt/notesSlides/notesSlide3.xml" ContentType="application/vnd.openxmlformats-officedocument.presentationml.notesSlide+xml"/>
  <Override PartName="/ppt/slides/slide19.xml" ContentType="application/vnd.openxmlformats-officedocument.presentationml.slide+xml"/>
  <Override PartName="/ppt/slides/slide4.xml" ContentType="application/vnd.openxmlformats-officedocument.presentationml.slide+xml"/>
  <Override PartName="/ppt/slideLayouts/slideLayout2.xml" ContentType="application/vnd.openxmlformats-officedocument.presentationml.slideLayout+xml"/>
  <Override PartName="/ppt/slides/slide24.xml" ContentType="application/vnd.openxmlformats-officedocument.presentationml.slide+xml"/>
  <Override PartName="/ppt/theme/theme2.xml" ContentType="application/vnd.openxmlformats-officedocument.theme+xml"/>
  <Override PartName="/ppt/slideLayouts/slideLayout25.xml" ContentType="application/vnd.openxmlformats-officedocument.presentationml.slideLayout+xml"/>
  <Override PartName="/ppt/handoutMasters/handoutMaster1.xml" ContentType="application/vnd.openxmlformats-officedocument.presentationml.handoutMaster+xml"/>
  <Override PartName="/ppt/slideLayouts/slideLayout11.xml" ContentType="application/vnd.openxmlformats-officedocument.presentationml.slideLayout+xml"/>
  <Override PartName="/ppt/slideLayouts/slideLayout30.xml" ContentType="application/vnd.openxmlformats-officedocument.presentationml.slideLayout+xml"/>
  <Override PartName="/ppt/notesSlides/notesSlide18.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Default Extension="jpeg" ContentType="image/jpeg"/>
  <Override PartName="/ppt/notesSlides/notesSlide23.xml" ContentType="application/vnd.openxmlformats-officedocument.presentationml.notesSlide+xml"/>
  <Default Extension="vml" ContentType="application/vnd.openxmlformats-officedocument.vmlDrawing"/>
  <Override PartName="/ppt/slides/slide12.xml" ContentType="application/vnd.openxmlformats-officedocument.presentationml.slide+xml"/>
  <Override PartName="/ppt/slides/slide8.xml" ContentType="application/vnd.openxmlformats-officedocument.presentationml.slide+xml"/>
  <Override PartName="/ppt/slides/slide28.xml" ContentType="application/vnd.openxmlformats-officedocument.presentationml.slide+xml"/>
  <Override PartName="/ppt/slideLayouts/slideLayout6.xml" ContentType="application/vnd.openxmlformats-officedocument.presentationml.slideLayout+xml"/>
  <Override PartName="/ppt/slideLayouts/slideLayout29.xml" ContentType="application/vnd.openxmlformats-officedocument.presentationml.slideLayout+xml"/>
  <Override PartName="/ppt/slides/slide31.xml" ContentType="application/vnd.openxmlformats-officedocument.presentationml.slide+xml"/>
  <Override PartName="/ppt/notesSlides/notesSlide9.xml" ContentType="application/vnd.openxmlformats-officedocument.presentationml.notesSlide+xml"/>
  <Override PartName="/ppt/slideLayouts/slideLayout15.xml" ContentType="application/vnd.openxmlformats-officedocument.presentationml.slideLayout+xml"/>
  <Override PartName="/ppt/slideLayouts/slideLayout34.xml" ContentType="application/vnd.openxmlformats-officedocument.presentationml.slideLayout+xml"/>
  <Default Extension="emf" ContentType="image/x-emf"/>
  <Override PartName="/ppt/notesSlides/notesSlide11.xml" ContentType="application/vnd.openxmlformats-officedocument.presentationml.notesSlide+xml"/>
  <Default Extension="rels" ContentType="application/vnd.openxmlformats-package.relationships+xml"/>
  <Override PartName="/ppt/slides/slide16.xml" ContentType="application/vnd.openxmlformats-officedocument.presentationml.slide+xml"/>
  <Override PartName="/ppt/slides/slide1.xml" ContentType="application/vnd.openxmlformats-officedocument.presentationml.slide+xml"/>
  <Override PartName="/ppt/slides/slide21.xml" ContentType="application/vnd.openxmlformats-officedocument.presentationml.slide+xml"/>
  <Override PartName="/ppt/slideLayouts/slideLayout22.xml" ContentType="application/vnd.openxmlformats-officedocument.presentationml.slideLayout+xml"/>
  <Override PartName="/ppt/slideLayouts/slideLayout19.xml" ContentType="application/vnd.openxmlformats-officedocument.presentationml.slideLayout+xml"/>
  <Override PartName="/ppt/diagrams/drawing1.xml" ContentType="application/vnd.ms-office.drawingml.diagramDrawing+xml"/>
  <Override PartName="/ppt/notesSlides/notesSlide15.xml" ContentType="application/vnd.openxmlformats-officedocument.presentationml.notesSlide+xml"/>
  <Override PartName="/ppt/notesSlides/notesSlide4.xml" ContentType="application/vnd.openxmlformats-officedocument.presentationml.notesSlide+xml"/>
  <Override PartName="/ppt/notesSlides/notesSlide20.xml" ContentType="application/vnd.openxmlformats-officedocument.presentationml.notes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s/slide25.xml" ContentType="application/vnd.openxmlformats-officedocument.presentationml.slide+xml"/>
  <Override PartName="/ppt/theme/theme3.xml" ContentType="application/vnd.openxmlformats-officedocument.theme+xml"/>
  <Override PartName="/ppt/slideLayouts/slideLayout26.xml" ContentType="application/vnd.openxmlformats-officedocument.presentationml.slideLayout+xml"/>
  <Default Extension="doc" ContentType="application/msword"/>
  <Override PartName="/ppt/slideLayouts/slideLayout12.xml" ContentType="application/vnd.openxmlformats-officedocument.presentationml.slideLayout+xml"/>
  <Override PartName="/ppt/slideLayouts/slideLayout31.xml" ContentType="application/vnd.openxmlformats-officedocument.presentationml.slideLayout+xml"/>
  <Override PartName="/ppt/notesSlides/notesSlide19.xml" ContentType="application/vnd.openxmlformats-officedocument.presentationml.notesSlide+xml"/>
  <Override PartName="/ppt/notesSlides/notesSlide24.xml" ContentType="application/vnd.openxmlformats-officedocument.presentationml.notesSlide+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tableStyles.xml" ContentType="application/vnd.openxmlformats-officedocument.presentationml.tableStyles+xml"/>
  <Override PartName="/ppt/diagrams/colors1.xml" ContentType="application/vnd.openxmlformats-officedocument.drawingml.diagramColors+xml"/>
  <Override PartName="/ppt/notesSlides/notesSlide10.xml" ContentType="application/vnd.openxmlformats-officedocument.presentationml.notesSlide+xml"/>
  <Override PartName="/ppt/slideLayouts/slideLayout7.xml" ContentType="application/vnd.openxmlformats-officedocument.presentationml.slideLayout+xml"/>
  <Override PartName="/ppt/slides/slide29.xml" ContentType="application/vnd.openxmlformats-officedocument.presentationml.slide+xml"/>
  <Override PartName="/docProps/app.xml" ContentType="application/vnd.openxmlformats-officedocument.extended-properties+xml"/>
  <Override PartName="/ppt/viewProps.xml" ContentType="application/vnd.openxmlformats-officedocument.presentationml.viewProps+xml"/>
  <Override PartName="/ppt/slideLayouts/slideLayout16.xml" ContentType="application/vnd.openxmlformats-officedocument.presentationml.slideLayout+xml"/>
  <Override PartName="/ppt/notesMasters/notesMaster1.xml" ContentType="application/vnd.openxmlformats-officedocument.presentationml.notesMaster+xml"/>
  <Override PartName="/ppt/notesSlides/notesSlide12.xml" ContentType="application/vnd.openxmlformats-officedocument.presentationml.notesSlide+xml"/>
  <Override PartName="/ppt/notesSlides/notesSlide1.xml" ContentType="application/vnd.openxmlformats-officedocument.presentationml.notesSlide+xml"/>
  <Override PartName="/ppt/slides/slide17.xml" ContentType="application/vnd.openxmlformats-officedocument.presentationml.slide+xml"/>
  <Override PartName="/ppt/presentation.xml" ContentType="application/vnd.openxmlformats-officedocument.presentationml.presentation.main+xml"/>
  <Override PartName="/ppt/slides/slide2.xml" ContentType="application/vnd.openxmlformats-officedocument.presentationml.slide+xml"/>
  <Override PartName="/ppt/slides/slide22.xml" ContentType="application/vnd.openxmlformats-officedocument.presentationml.slide+xml"/>
  <Override PartName="/ppt/slideLayouts/slideLayout23.xml" ContentType="application/vnd.openxmlformats-officedocument.presentationml.slideLayout+xml"/>
  <Override PartName="/ppt/notesSlides/notesSlide16.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notesSlides/notesSlide21.xml" ContentType="application/vnd.openxmlformats-officedocument.presentationml.notesSlide+xml"/>
  <Override PartName="/ppt/slides/slide6.xml" ContentType="application/vnd.openxmlformats-officedocument.presentationml.slide+xml"/>
  <Override PartName="/ppt/slideMasters/slideMaster2.xml" ContentType="application/vnd.openxmlformats-officedocument.presentationml.slideMaster+xml"/>
  <Override PartName="/ppt/slideLayouts/slideLayout4.xml" ContentType="application/vnd.openxmlformats-officedocument.presentationml.slideLayout+xml"/>
  <Override PartName="/ppt/slides/slide26.xml" ContentType="application/vnd.openxmlformats-officedocument.presentationml.slide+xml"/>
  <Override PartName="/ppt/theme/theme4.xml" ContentType="application/vnd.openxmlformats-officedocument.theme+xml"/>
  <Override PartName="/ppt/slides/slide10.xml" ContentType="application/vnd.openxmlformats-officedocument.presentationml.slide+xml"/>
  <Override PartName="/ppt/slideLayouts/slideLayout27.xml" ContentType="application/vnd.openxmlformats-officedocument.presentationml.slideLayout+xml"/>
  <Override PartName="/ppt/embeddings/oleObject1.bin" ContentType="application/vnd.openxmlformats-officedocument.oleObject"/>
  <Override PartName="/ppt/slideLayouts/slideLayout13.xml" ContentType="application/vnd.openxmlformats-officedocument.presentationml.slideLayout+xml"/>
  <Override PartName="/ppt/slideLayouts/slideLayout32.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3735" r:id="rId1"/>
    <p:sldMasterId id="2147483759" r:id="rId2"/>
    <p:sldMasterId id="2147483785" r:id="rId3"/>
  </p:sldMasterIdLst>
  <p:notesMasterIdLst>
    <p:notesMasterId r:id="rId35"/>
  </p:notesMasterIdLst>
  <p:handoutMasterIdLst>
    <p:handoutMasterId r:id="rId36"/>
  </p:handoutMasterIdLst>
  <p:sldIdLst>
    <p:sldId id="311" r:id="rId4"/>
    <p:sldId id="306" r:id="rId5"/>
    <p:sldId id="304" r:id="rId6"/>
    <p:sldId id="265" r:id="rId7"/>
    <p:sldId id="312" r:id="rId8"/>
    <p:sldId id="260" r:id="rId9"/>
    <p:sldId id="261" r:id="rId10"/>
    <p:sldId id="258" r:id="rId11"/>
    <p:sldId id="307" r:id="rId12"/>
    <p:sldId id="296" r:id="rId13"/>
    <p:sldId id="297" r:id="rId14"/>
    <p:sldId id="295" r:id="rId15"/>
    <p:sldId id="308" r:id="rId16"/>
    <p:sldId id="267" r:id="rId17"/>
    <p:sldId id="292" r:id="rId18"/>
    <p:sldId id="309" r:id="rId19"/>
    <p:sldId id="274" r:id="rId20"/>
    <p:sldId id="286" r:id="rId21"/>
    <p:sldId id="315" r:id="rId22"/>
    <p:sldId id="290" r:id="rId23"/>
    <p:sldId id="310" r:id="rId24"/>
    <p:sldId id="288" r:id="rId25"/>
    <p:sldId id="259" r:id="rId26"/>
    <p:sldId id="316" r:id="rId27"/>
    <p:sldId id="317" r:id="rId28"/>
    <p:sldId id="273" r:id="rId29"/>
    <p:sldId id="319" r:id="rId30"/>
    <p:sldId id="320" r:id="rId31"/>
    <p:sldId id="318" r:id="rId32"/>
    <p:sldId id="293" r:id="rId33"/>
    <p:sldId id="303"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CC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3740" autoAdjust="0"/>
    <p:restoredTop sz="85952" autoAdjust="0"/>
  </p:normalViewPr>
  <p:slideViewPr>
    <p:cSldViewPr>
      <p:cViewPr varScale="1">
        <p:scale>
          <a:sx n="85" d="100"/>
          <a:sy n="85" d="100"/>
        </p:scale>
        <p:origin x="-1096"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16"/>
    </p:cViewPr>
  </p:sorterViewPr>
  <p:notesViewPr>
    <p:cSldViewPr>
      <p:cViewPr varScale="1">
        <p:scale>
          <a:sx n="83" d="100"/>
          <a:sy n="83" d="100"/>
        </p:scale>
        <p:origin x="-1992"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E54E67-4369-4A2E-B729-C715F4B0F2DC}" type="doc">
      <dgm:prSet loTypeId="urn:microsoft.com/office/officeart/2005/8/layout/hProcess3" loCatId="process" qsTypeId="urn:microsoft.com/office/officeart/2005/8/quickstyle/simple1" qsCatId="simple" csTypeId="urn:microsoft.com/office/officeart/2005/8/colors/accent1_2" csCatId="accent1" phldr="1"/>
      <dgm:spPr/>
    </dgm:pt>
    <dgm:pt modelId="{CCCF5B7D-E7AF-4C12-8E41-51F759C84EAC}">
      <dgm:prSet phldrT="[Text]"/>
      <dgm:spPr/>
      <dgm:t>
        <a:bodyPr/>
        <a:lstStyle/>
        <a:p>
          <a:r>
            <a:rPr lang="en-US" dirty="0" smtClean="0"/>
            <a:t>People to People Transfer</a:t>
          </a:r>
          <a:endParaRPr lang="en-US" dirty="0"/>
        </a:p>
      </dgm:t>
    </dgm:pt>
    <dgm:pt modelId="{DA1E3B4F-261C-46D9-8249-6DC815C5D235}" type="parTrans" cxnId="{416CED04-C6A0-4B8E-82C3-404FB6AA62C5}">
      <dgm:prSet/>
      <dgm:spPr/>
      <dgm:t>
        <a:bodyPr/>
        <a:lstStyle/>
        <a:p>
          <a:endParaRPr lang="en-US"/>
        </a:p>
      </dgm:t>
    </dgm:pt>
    <dgm:pt modelId="{1B50DAC6-414A-4AA9-A8DB-DD2C03A6D0AC}" type="sibTrans" cxnId="{416CED04-C6A0-4B8E-82C3-404FB6AA62C5}">
      <dgm:prSet/>
      <dgm:spPr/>
      <dgm:t>
        <a:bodyPr/>
        <a:lstStyle/>
        <a:p>
          <a:endParaRPr lang="en-US"/>
        </a:p>
      </dgm:t>
    </dgm:pt>
    <dgm:pt modelId="{19732F65-4E6E-4040-B00C-6BA6316C787B}" type="pres">
      <dgm:prSet presAssocID="{94E54E67-4369-4A2E-B729-C715F4B0F2DC}" presName="Name0" presStyleCnt="0">
        <dgm:presLayoutVars>
          <dgm:dir/>
          <dgm:animLvl val="lvl"/>
          <dgm:resizeHandles val="exact"/>
        </dgm:presLayoutVars>
      </dgm:prSet>
      <dgm:spPr/>
    </dgm:pt>
    <dgm:pt modelId="{257E7554-CFDF-46B9-A446-366D421A2D9B}" type="pres">
      <dgm:prSet presAssocID="{94E54E67-4369-4A2E-B729-C715F4B0F2DC}" presName="dummy" presStyleCnt="0"/>
      <dgm:spPr/>
    </dgm:pt>
    <dgm:pt modelId="{22E3CB85-796C-4BF3-BAEA-AB31B9F82420}" type="pres">
      <dgm:prSet presAssocID="{94E54E67-4369-4A2E-B729-C715F4B0F2DC}" presName="linH" presStyleCnt="0"/>
      <dgm:spPr/>
    </dgm:pt>
    <dgm:pt modelId="{039E46B4-AA31-4F09-B9CF-25733F6A877E}" type="pres">
      <dgm:prSet presAssocID="{94E54E67-4369-4A2E-B729-C715F4B0F2DC}" presName="padding1" presStyleCnt="0"/>
      <dgm:spPr/>
    </dgm:pt>
    <dgm:pt modelId="{1F396754-800B-4E7B-AB7D-33C2FB52EFDE}" type="pres">
      <dgm:prSet presAssocID="{CCCF5B7D-E7AF-4C12-8E41-51F759C84EAC}" presName="linV" presStyleCnt="0"/>
      <dgm:spPr/>
    </dgm:pt>
    <dgm:pt modelId="{DACEC74D-3242-4095-8742-9E9D4771852A}" type="pres">
      <dgm:prSet presAssocID="{CCCF5B7D-E7AF-4C12-8E41-51F759C84EAC}" presName="spVertical1" presStyleCnt="0"/>
      <dgm:spPr/>
    </dgm:pt>
    <dgm:pt modelId="{8CC35B3B-1013-4221-B9D0-B54222900063}" type="pres">
      <dgm:prSet presAssocID="{CCCF5B7D-E7AF-4C12-8E41-51F759C84EAC}" presName="parTx" presStyleLbl="revTx" presStyleIdx="0" presStyleCnt="1">
        <dgm:presLayoutVars>
          <dgm:chMax val="0"/>
          <dgm:chPref val="0"/>
          <dgm:bulletEnabled val="1"/>
        </dgm:presLayoutVars>
      </dgm:prSet>
      <dgm:spPr/>
      <dgm:t>
        <a:bodyPr/>
        <a:lstStyle/>
        <a:p>
          <a:endParaRPr lang="en-US"/>
        </a:p>
      </dgm:t>
    </dgm:pt>
    <dgm:pt modelId="{98F64077-3AB6-430C-B3A8-61250DFB9112}" type="pres">
      <dgm:prSet presAssocID="{CCCF5B7D-E7AF-4C12-8E41-51F759C84EAC}" presName="spVertical2" presStyleCnt="0"/>
      <dgm:spPr/>
    </dgm:pt>
    <dgm:pt modelId="{E152C237-4855-4EA5-B3DA-BE8D12CF60AF}" type="pres">
      <dgm:prSet presAssocID="{CCCF5B7D-E7AF-4C12-8E41-51F759C84EAC}" presName="spVertical3" presStyleCnt="0"/>
      <dgm:spPr/>
    </dgm:pt>
    <dgm:pt modelId="{8F980586-4CD7-4747-80F1-6A939BA46BFF}" type="pres">
      <dgm:prSet presAssocID="{94E54E67-4369-4A2E-B729-C715F4B0F2DC}" presName="padding2" presStyleCnt="0"/>
      <dgm:spPr/>
    </dgm:pt>
    <dgm:pt modelId="{AAEE27FC-9A6C-45A2-9BC4-1F0196EAFE6D}" type="pres">
      <dgm:prSet presAssocID="{94E54E67-4369-4A2E-B729-C715F4B0F2DC}" presName="negArrow" presStyleCnt="0"/>
      <dgm:spPr/>
    </dgm:pt>
    <dgm:pt modelId="{FDD0815C-CF2F-40AE-BE25-1DF712E31A72}" type="pres">
      <dgm:prSet presAssocID="{94E54E67-4369-4A2E-B729-C715F4B0F2DC}" presName="backgroundArrow" presStyleLbl="node1" presStyleIdx="0" presStyleCnt="1" custScaleY="44121" custLinFactY="16746" custLinFactNeighborY="100000"/>
      <dgm:spPr/>
    </dgm:pt>
  </dgm:ptLst>
  <dgm:cxnLst>
    <dgm:cxn modelId="{9AF38753-9FF7-44DE-AAFB-2BB8261DBBB8}" type="presOf" srcId="{94E54E67-4369-4A2E-B729-C715F4B0F2DC}" destId="{19732F65-4E6E-4040-B00C-6BA6316C787B}" srcOrd="0" destOrd="0" presId="urn:microsoft.com/office/officeart/2005/8/layout/hProcess3"/>
    <dgm:cxn modelId="{416CED04-C6A0-4B8E-82C3-404FB6AA62C5}" srcId="{94E54E67-4369-4A2E-B729-C715F4B0F2DC}" destId="{CCCF5B7D-E7AF-4C12-8E41-51F759C84EAC}" srcOrd="0" destOrd="0" parTransId="{DA1E3B4F-261C-46D9-8249-6DC815C5D235}" sibTransId="{1B50DAC6-414A-4AA9-A8DB-DD2C03A6D0AC}"/>
    <dgm:cxn modelId="{048B81E7-6794-4B12-BB3C-655E65945CEC}" type="presOf" srcId="{CCCF5B7D-E7AF-4C12-8E41-51F759C84EAC}" destId="{8CC35B3B-1013-4221-B9D0-B54222900063}" srcOrd="0" destOrd="0" presId="urn:microsoft.com/office/officeart/2005/8/layout/hProcess3"/>
    <dgm:cxn modelId="{AE79B8E6-F83C-4594-953F-4FF6D423C0EA}" type="presParOf" srcId="{19732F65-4E6E-4040-B00C-6BA6316C787B}" destId="{257E7554-CFDF-46B9-A446-366D421A2D9B}" srcOrd="0" destOrd="0" presId="urn:microsoft.com/office/officeart/2005/8/layout/hProcess3"/>
    <dgm:cxn modelId="{D6CD49D0-0AB8-4C18-86D0-182678956CA4}" type="presParOf" srcId="{19732F65-4E6E-4040-B00C-6BA6316C787B}" destId="{22E3CB85-796C-4BF3-BAEA-AB31B9F82420}" srcOrd="1" destOrd="0" presId="urn:microsoft.com/office/officeart/2005/8/layout/hProcess3"/>
    <dgm:cxn modelId="{9D63F36A-40B2-4F52-9B7F-1D47031A6483}" type="presParOf" srcId="{22E3CB85-796C-4BF3-BAEA-AB31B9F82420}" destId="{039E46B4-AA31-4F09-B9CF-25733F6A877E}" srcOrd="0" destOrd="0" presId="urn:microsoft.com/office/officeart/2005/8/layout/hProcess3"/>
    <dgm:cxn modelId="{6049B9DB-2437-481B-9323-7464FFE476D6}" type="presParOf" srcId="{22E3CB85-796C-4BF3-BAEA-AB31B9F82420}" destId="{1F396754-800B-4E7B-AB7D-33C2FB52EFDE}" srcOrd="1" destOrd="0" presId="urn:microsoft.com/office/officeart/2005/8/layout/hProcess3"/>
    <dgm:cxn modelId="{A7620510-1BF1-48AA-84A7-25DBD369ECBE}" type="presParOf" srcId="{1F396754-800B-4E7B-AB7D-33C2FB52EFDE}" destId="{DACEC74D-3242-4095-8742-9E9D4771852A}" srcOrd="0" destOrd="0" presId="urn:microsoft.com/office/officeart/2005/8/layout/hProcess3"/>
    <dgm:cxn modelId="{16718092-52CD-448B-BD05-940002CA057F}" type="presParOf" srcId="{1F396754-800B-4E7B-AB7D-33C2FB52EFDE}" destId="{8CC35B3B-1013-4221-B9D0-B54222900063}" srcOrd="1" destOrd="0" presId="urn:microsoft.com/office/officeart/2005/8/layout/hProcess3"/>
    <dgm:cxn modelId="{278EB6E8-594A-4B34-8433-ED9B33B0C389}" type="presParOf" srcId="{1F396754-800B-4E7B-AB7D-33C2FB52EFDE}" destId="{98F64077-3AB6-430C-B3A8-61250DFB9112}" srcOrd="2" destOrd="0" presId="urn:microsoft.com/office/officeart/2005/8/layout/hProcess3"/>
    <dgm:cxn modelId="{24B51C04-C8AA-44F8-BCDB-7F258919115E}" type="presParOf" srcId="{1F396754-800B-4E7B-AB7D-33C2FB52EFDE}" destId="{E152C237-4855-4EA5-B3DA-BE8D12CF60AF}" srcOrd="3" destOrd="0" presId="urn:microsoft.com/office/officeart/2005/8/layout/hProcess3"/>
    <dgm:cxn modelId="{D5B94E15-71AA-4DE4-BF16-6EB9DB35C584}" type="presParOf" srcId="{22E3CB85-796C-4BF3-BAEA-AB31B9F82420}" destId="{8F980586-4CD7-4747-80F1-6A939BA46BFF}" srcOrd="2" destOrd="0" presId="urn:microsoft.com/office/officeart/2005/8/layout/hProcess3"/>
    <dgm:cxn modelId="{7F426821-2765-4CC8-93DE-5E962CD696EC}" type="presParOf" srcId="{22E3CB85-796C-4BF3-BAEA-AB31B9F82420}" destId="{AAEE27FC-9A6C-45A2-9BC4-1F0196EAFE6D}" srcOrd="3" destOrd="0" presId="urn:microsoft.com/office/officeart/2005/8/layout/hProcess3"/>
    <dgm:cxn modelId="{B3058FEA-D3CA-468A-ABC8-269BCF82FD89}" type="presParOf" srcId="{22E3CB85-796C-4BF3-BAEA-AB31B9F82420}" destId="{FDD0815C-CF2F-40AE-BE25-1DF712E31A72}" srcOrd="4" destOrd="0" presId="urn:microsoft.com/office/officeart/2005/8/layout/hProcess3"/>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DD0815C-CF2F-40AE-BE25-1DF712E31A72}">
      <dsp:nvSpPr>
        <dsp:cNvPr id="0" name=""/>
        <dsp:cNvSpPr/>
      </dsp:nvSpPr>
      <dsp:spPr>
        <a:xfrm>
          <a:off x="0" y="577627"/>
          <a:ext cx="4495800" cy="412972"/>
        </a:xfrm>
        <a:prstGeom prst="rightArrow">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C35B3B-1013-4221-B9D0-B54222900063}">
      <dsp:nvSpPr>
        <dsp:cNvPr id="0" name=""/>
        <dsp:cNvSpPr/>
      </dsp:nvSpPr>
      <dsp:spPr>
        <a:xfrm>
          <a:off x="362619" y="261300"/>
          <a:ext cx="3885530" cy="46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32080" rIns="0" bIns="132080" numCol="1" spcCol="1270" anchor="ctr" anchorCtr="0">
          <a:noAutofit/>
        </a:bodyPr>
        <a:lstStyle/>
        <a:p>
          <a:pPr lvl="0" algn="ctr" defTabSz="577850">
            <a:lnSpc>
              <a:spcPct val="90000"/>
            </a:lnSpc>
            <a:spcBef>
              <a:spcPct val="0"/>
            </a:spcBef>
            <a:spcAft>
              <a:spcPct val="35000"/>
            </a:spcAft>
          </a:pPr>
          <a:r>
            <a:rPr lang="en-US" sz="1300" kern="1200" dirty="0" smtClean="0"/>
            <a:t>People to People Transfer</a:t>
          </a:r>
          <a:endParaRPr lang="en-US" sz="1300" kern="1200" dirty="0"/>
        </a:p>
      </dsp:txBody>
      <dsp:txXfrm>
        <a:off x="362619" y="261300"/>
        <a:ext cx="3885530" cy="46800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710C671-E2F6-4BCC-94EA-CB68F1AD882F}" type="datetimeFigureOut">
              <a:rPr lang="en-US" smtClean="0"/>
              <a:pPr/>
              <a:t>9/5/12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C553548-50B6-4F61-8D78-CCD703D6355E}"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6F5F626C-ACAA-45ED-A518-1BB57D46D7ED}" type="datetimeFigureOut">
              <a:rPr lang="en-US"/>
              <a:pPr>
                <a:defRPr/>
              </a:pPr>
              <a:t>9/5/12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3F95CED-8FE5-4AC4-AA3E-948746FD1D7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en.wikipedia.org/wiki/Personal_development" TargetMode="External"/><Relationship Id="rId4" Type="http://schemas.openxmlformats.org/officeDocument/2006/relationships/hyperlink" Target="http://en.wikipedia.org/wiki/Apprentice" TargetMode="External"/><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3F95CED-8FE5-4AC4-AA3E-948746FD1D78}"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Rot="1" noChangeAspect="1" noTextEdit="1"/>
          </p:cNvSpPr>
          <p:nvPr>
            <p:ph type="sldImg"/>
          </p:nvPr>
        </p:nvSpPr>
        <p:spPr bwMode="auto">
          <a:noFill/>
          <a:ln>
            <a:solidFill>
              <a:srgbClr val="000000"/>
            </a:solidFill>
            <a:miter lim="800000"/>
            <a:headEnd/>
            <a:tailEnd/>
          </a:ln>
        </p:spPr>
      </p:sp>
      <p:sp>
        <p:nvSpPr>
          <p:cNvPr id="37891" name="Rectangle 3"/>
          <p:cNvSpPr>
            <a:spLocks noGrp="1"/>
          </p:cNvSpPr>
          <p:nvPr>
            <p:ph type="body" idx="1"/>
          </p:nvPr>
        </p:nvSpPr>
        <p:spPr bwMode="auto">
          <a:noFill/>
        </p:spPr>
        <p:txBody>
          <a:bodyPr wrap="square" numCol="1" anchor="t" anchorCtr="0" compatLnSpc="1">
            <a:prstTxWarp prst="textNoShape">
              <a:avLst/>
            </a:prstTxWarp>
          </a:bodyPr>
          <a:lstStyle/>
          <a:p>
            <a:r>
              <a:rPr lang="en-US" dirty="0" smtClean="0"/>
              <a:t>Discuss the training program:  Combination of class room and a virtual plant environment.  After class room training, small groups of trainees are taken through the virtual plant by experienced staff.  They are asked to make observations and identify problems or violations of rules and procedures.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Discuss the length of time (license application to operations) required to bring an NPP online and the importance of early planning to ensure  qualified workers are available.</a:t>
            </a:r>
            <a:endParaRPr lang="en-US" dirty="0"/>
          </a:p>
        </p:txBody>
      </p:sp>
      <p:sp>
        <p:nvSpPr>
          <p:cNvPr id="4" name="Slide Number Placeholder 3"/>
          <p:cNvSpPr>
            <a:spLocks noGrp="1"/>
          </p:cNvSpPr>
          <p:nvPr>
            <p:ph type="sldNum" sz="quarter" idx="10"/>
          </p:nvPr>
        </p:nvSpPr>
        <p:spPr/>
        <p:txBody>
          <a:bodyPr/>
          <a:lstStyle/>
          <a:p>
            <a:pPr>
              <a:defRPr/>
            </a:pPr>
            <a:fld id="{33F95CED-8FE5-4AC4-AA3E-948746FD1D78}" type="slidenum">
              <a:rPr lang="en-US" smtClean="0"/>
              <a:pPr>
                <a:defRPr/>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Peer Teams:  Next approach to transferring knowledge.</a:t>
            </a:r>
            <a:endParaRPr lang="en-US" dirty="0"/>
          </a:p>
        </p:txBody>
      </p:sp>
      <p:sp>
        <p:nvSpPr>
          <p:cNvPr id="4" name="Slide Number Placeholder 3"/>
          <p:cNvSpPr>
            <a:spLocks noGrp="1"/>
          </p:cNvSpPr>
          <p:nvPr>
            <p:ph type="sldNum" sz="quarter" idx="10"/>
          </p:nvPr>
        </p:nvSpPr>
        <p:spPr/>
        <p:txBody>
          <a:bodyPr/>
          <a:lstStyle/>
          <a:p>
            <a:pPr>
              <a:defRPr/>
            </a:pPr>
            <a:fld id="{33F95CED-8FE5-4AC4-AA3E-948746FD1D78}" type="slidenum">
              <a:rPr lang="en-US" smtClean="0"/>
              <a:pPr>
                <a:defRPr/>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Peer teams are usually internal to company and are formed to standardize process, procedures, and to share knowledge and resources </a:t>
            </a:r>
          </a:p>
          <a:p>
            <a:r>
              <a:rPr lang="en-US" dirty="0" smtClean="0"/>
              <a:t>Often utilized in fleet (multiple NPPs)</a:t>
            </a:r>
          </a:p>
          <a:p>
            <a:r>
              <a:rPr lang="en-US" dirty="0" smtClean="0"/>
              <a:t>An example of a Peer Team would be – Maintenance Peer Team</a:t>
            </a:r>
          </a:p>
          <a:p>
            <a:r>
              <a:rPr lang="en-US" dirty="0" smtClean="0"/>
              <a:t>	Members represent individual NPPs</a:t>
            </a:r>
          </a:p>
          <a:p>
            <a:r>
              <a:rPr lang="en-US" dirty="0" smtClean="0"/>
              <a:t>	Share knowledge from their plant</a:t>
            </a:r>
          </a:p>
          <a:p>
            <a:r>
              <a:rPr lang="en-US" dirty="0" smtClean="0"/>
              <a:t>	Focus on plant improvements, efficient operations</a:t>
            </a:r>
          </a:p>
          <a:p>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33F95CED-8FE5-4AC4-AA3E-948746FD1D78}" type="slidenum">
              <a:rPr lang="en-US" smtClean="0"/>
              <a:pPr>
                <a:defRPr/>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Discuss above governance (rules )</a:t>
            </a:r>
            <a:endParaRPr lang="en-US" dirty="0"/>
          </a:p>
        </p:txBody>
      </p:sp>
      <p:sp>
        <p:nvSpPr>
          <p:cNvPr id="4" name="Slide Number Placeholder 3"/>
          <p:cNvSpPr>
            <a:spLocks noGrp="1"/>
          </p:cNvSpPr>
          <p:nvPr>
            <p:ph type="sldNum" sz="quarter" idx="10"/>
          </p:nvPr>
        </p:nvSpPr>
        <p:spPr/>
        <p:txBody>
          <a:bodyPr/>
          <a:lstStyle/>
          <a:p>
            <a:pPr>
              <a:defRPr/>
            </a:pPr>
            <a:fld id="{33F95CED-8FE5-4AC4-AA3E-948746FD1D78}" type="slidenum">
              <a:rPr lang="en-US" smtClean="0"/>
              <a:pPr>
                <a:defRPr/>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Next approach is Communities of Practice</a:t>
            </a:r>
            <a:endParaRPr lang="en-US" dirty="0"/>
          </a:p>
        </p:txBody>
      </p:sp>
      <p:sp>
        <p:nvSpPr>
          <p:cNvPr id="4" name="Slide Number Placeholder 3"/>
          <p:cNvSpPr>
            <a:spLocks noGrp="1"/>
          </p:cNvSpPr>
          <p:nvPr>
            <p:ph type="sldNum" sz="quarter" idx="10"/>
          </p:nvPr>
        </p:nvSpPr>
        <p:spPr/>
        <p:txBody>
          <a:bodyPr/>
          <a:lstStyle/>
          <a:p>
            <a:pPr>
              <a:defRPr/>
            </a:pPr>
            <a:fld id="{33F95CED-8FE5-4AC4-AA3E-948746FD1D78}" type="slidenum">
              <a:rPr lang="en-US" smtClean="0"/>
              <a:pPr>
                <a:defRPr/>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b="1" dirty="0" smtClean="0"/>
              <a:t>Communities of practice</a:t>
            </a:r>
          </a:p>
          <a:p>
            <a:r>
              <a:rPr lang="en-US" dirty="0" smtClean="0"/>
              <a:t>The basic argument made by Jean Lave and Etienne Wenger is that communities of practice are everywhere and that we are generally involved in a number of them -  whether that is at work, school, home, or in our civic and leisure interests. Etienne Wenger was later to write:</a:t>
            </a:r>
          </a:p>
          <a:p>
            <a:r>
              <a:rPr lang="en-US" dirty="0" smtClean="0"/>
              <a:t>Communities of practice are formed by people who engage in a process of collective learning in a shared domain of human endeavor: a tribe learning to survive, a band of artists seeking new forms of expression, a group of engineers working on similar problems, a clique of pupils defining their identity in the school, a network of surgeons exploring novel techniques, a gathering of first-time managers helping each other cope. In a nutshell: Communities of practice are groups of people who share a concern or a passion for something they do and learn how to do it better as they interact regularly. (Wenger circa 2007)</a:t>
            </a:r>
            <a:br>
              <a:rPr lang="en-US" dirty="0" smtClean="0"/>
            </a:br>
            <a:endParaRPr lang="en-US" dirty="0" smtClean="0"/>
          </a:p>
          <a:p>
            <a:pPr>
              <a:defRPr/>
            </a:pPr>
            <a:r>
              <a:rPr lang="en-US" b="1" dirty="0" smtClean="0"/>
              <a:t>Professional communities </a:t>
            </a:r>
            <a:r>
              <a:rPr lang="en-US" dirty="0" smtClean="0"/>
              <a:t>formed around specific skill-sets (i.e. composite material engineering) or job descriptions (policy analyst) are the core of the community of practice approach. By linking people together based on professional domain, organizations can break down silos created by functional areas or projects, and generally build overall capacity in those skill areas.</a:t>
            </a:r>
          </a:p>
          <a:p>
            <a:endParaRPr lang="en-US" dirty="0" smtClean="0"/>
          </a:p>
          <a:p>
            <a:r>
              <a:rPr lang="en-US" b="1" dirty="0" smtClean="0"/>
              <a:t>The characteristics of communities of practice</a:t>
            </a:r>
          </a:p>
          <a:p>
            <a:r>
              <a:rPr lang="en-US" dirty="0" smtClean="0"/>
              <a:t>According to Etienne Wenger (c 2007), three elements are crucial in distinguishing a community of practice from other groups and communities:</a:t>
            </a:r>
          </a:p>
          <a:p>
            <a:r>
              <a:rPr lang="en-US" i="1" dirty="0" smtClean="0"/>
              <a:t>The domain</a:t>
            </a:r>
            <a:r>
              <a:rPr lang="en-US" dirty="0" smtClean="0"/>
              <a:t>. A community of practice is something more than a club of friends or a network of connections between people. 'It has an identity defined by a shared domain of interest. Membership therefore implies a commitment to the domain, and therefore a shared competence that distinguishes members from other people' (</a:t>
            </a:r>
            <a:r>
              <a:rPr lang="en-US" i="1" dirty="0" smtClean="0"/>
              <a:t>op. cit.</a:t>
            </a:r>
            <a:r>
              <a:rPr lang="en-US" dirty="0" smtClean="0"/>
              <a:t>).</a:t>
            </a:r>
          </a:p>
          <a:p>
            <a:r>
              <a:rPr lang="en-US" i="1" dirty="0" smtClean="0"/>
              <a:t>The community</a:t>
            </a:r>
            <a:r>
              <a:rPr lang="en-US" dirty="0" smtClean="0"/>
              <a:t>. 'In pursuing their interest in their domain, members engage in joint activities and discussions, help each other, and share information. They build relationships that enable them to learn from each other' (</a:t>
            </a:r>
            <a:r>
              <a:rPr lang="en-US" i="1" dirty="0" smtClean="0"/>
              <a:t>op. cit.</a:t>
            </a:r>
            <a:r>
              <a:rPr lang="en-US" dirty="0" smtClean="0"/>
              <a:t>). </a:t>
            </a:r>
          </a:p>
          <a:p>
            <a:r>
              <a:rPr lang="en-US" i="1" dirty="0" smtClean="0"/>
              <a:t>The practice</a:t>
            </a:r>
            <a:r>
              <a:rPr lang="en-US" dirty="0" smtClean="0"/>
              <a:t>. 'Members of a community of practice are practitioners. They develop a shared repertoire of resources: experiences, stories, tools, ways of addressing recurring problems—in short a shared practice. This takes time and sustained interaction' (</a:t>
            </a:r>
            <a:r>
              <a:rPr lang="en-US" i="1" dirty="0" smtClean="0"/>
              <a:t>op. cit.</a:t>
            </a:r>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3F95CED-8FE5-4AC4-AA3E-948746FD1D78}" type="slidenum">
              <a:rPr lang="en-US" smtClean="0"/>
              <a:pPr>
                <a:defRPr/>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12"/>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95DB61F-2D84-45BD-BDEA-B766787FEA21}" type="slidenum">
              <a:rPr lang="fr-FR" smtClean="0"/>
              <a:pPr fontAlgn="base">
                <a:spcBef>
                  <a:spcPct val="0"/>
                </a:spcBef>
                <a:spcAft>
                  <a:spcPct val="0"/>
                </a:spcAft>
                <a:defRPr/>
              </a:pPr>
              <a:t>18</a:t>
            </a:fld>
            <a:endParaRPr lang="fr-FR" smtClean="0"/>
          </a:p>
        </p:txBody>
      </p:sp>
      <p:sp>
        <p:nvSpPr>
          <p:cNvPr id="389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891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Cover the 10 NEI </a:t>
            </a:r>
            <a:r>
              <a:rPr lang="en-US" dirty="0" err="1" smtClean="0"/>
              <a:t>CoPs</a:t>
            </a:r>
            <a:r>
              <a:rPr lang="en-US" dirty="0" smtClean="0"/>
              <a:t> with emphasis on Nuclear Human Resource.  The ten are based on the NEI Standard Nuclear Performance Model.</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main benefit is the sharing of knowledge and experience with the US nuclear HR community</a:t>
            </a:r>
            <a:endParaRPr lang="en-US" dirty="0"/>
          </a:p>
        </p:txBody>
      </p:sp>
      <p:sp>
        <p:nvSpPr>
          <p:cNvPr id="4" name="Slide Number Placeholder 3"/>
          <p:cNvSpPr>
            <a:spLocks noGrp="1"/>
          </p:cNvSpPr>
          <p:nvPr>
            <p:ph type="sldNum" sz="quarter" idx="10"/>
          </p:nvPr>
        </p:nvSpPr>
        <p:spPr/>
        <p:txBody>
          <a:bodyPr/>
          <a:lstStyle/>
          <a:p>
            <a:pPr>
              <a:defRPr/>
            </a:pPr>
            <a:fld id="{33F95CED-8FE5-4AC4-AA3E-948746FD1D78}" type="slidenum">
              <a:rPr lang="en-US" smtClean="0"/>
              <a:pPr>
                <a:defRPr/>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Mentorship</a:t>
            </a:r>
            <a:r>
              <a:rPr lang="en-US" dirty="0" smtClean="0"/>
              <a:t> refers to a </a:t>
            </a:r>
            <a:r>
              <a:rPr lang="en-US" dirty="0" smtClean="0">
                <a:hlinkClick r:id="rId3" action="ppaction://hlinkfile" tooltip="Personal development"/>
              </a:rPr>
              <a:t>personal developmental</a:t>
            </a:r>
            <a:r>
              <a:rPr lang="en-US" dirty="0" smtClean="0"/>
              <a:t> relationship in which a more experienced or more knowledgeable person helps a less experienced or less knowledgeable person. The receiver of mentorship was traditionally referred to as a </a:t>
            </a:r>
            <a:r>
              <a:rPr lang="en-US" b="1" dirty="0" smtClean="0"/>
              <a:t>protégé</a:t>
            </a:r>
            <a:r>
              <a:rPr lang="en-US" dirty="0" smtClean="0"/>
              <a:t>, or </a:t>
            </a:r>
            <a:r>
              <a:rPr lang="en-US" b="1" dirty="0" smtClean="0">
                <a:hlinkClick r:id="rId4" action="ppaction://hlinkfile" tooltip="Apprentice"/>
              </a:rPr>
              <a:t>apprentice</a:t>
            </a:r>
            <a:r>
              <a:rPr lang="en-US" dirty="0" smtClean="0"/>
              <a:t> but with the institutionalization of mentoring the more neutral word "mentee" was invented and is widely used today.</a:t>
            </a:r>
          </a:p>
          <a:p>
            <a:endParaRPr lang="en-US" dirty="0" smtClean="0"/>
          </a:p>
          <a:p>
            <a:r>
              <a:rPr lang="en-US" dirty="0" smtClean="0"/>
              <a:t>There are several definitions of mentoring in the literature. Foremost, mentoring involves communication and is relationship based. In the organizational setting, mentoring can take many forms. One definition of the many that has been proposed, is "</a:t>
            </a:r>
            <a:r>
              <a:rPr lang="en-US" b="1" dirty="0" smtClean="0"/>
              <a:t>Mentoring is a process for the informal transmission of knowledge, social capital, and the psychosocial support perceived by the recipient as relevant to work, career, or professional </a:t>
            </a:r>
            <a:r>
              <a:rPr lang="en-US" b="1" dirty="0" err="1" smtClean="0"/>
              <a:t>development</a:t>
            </a:r>
            <a:r>
              <a:rPr lang="en-US" dirty="0" err="1" smtClean="0"/>
              <a:t>;mentoring</a:t>
            </a:r>
            <a:r>
              <a:rPr lang="en-US" dirty="0" smtClean="0"/>
              <a:t> entails informal communication, usually face-to-face and during a sustained period of time, between a person who is perceived to have greater relevant knowledge, wisdom, or experience (the mentor) and a person who is perceived to have less (the protégé)" (Bozeman, Feeney, 2007).</a:t>
            </a:r>
          </a:p>
          <a:p>
            <a:endParaRPr lang="en-US" dirty="0"/>
          </a:p>
        </p:txBody>
      </p:sp>
      <p:sp>
        <p:nvSpPr>
          <p:cNvPr id="4" name="Slide Number Placeholder 3"/>
          <p:cNvSpPr>
            <a:spLocks noGrp="1"/>
          </p:cNvSpPr>
          <p:nvPr>
            <p:ph type="sldNum" sz="quarter" idx="10"/>
          </p:nvPr>
        </p:nvSpPr>
        <p:spPr/>
        <p:txBody>
          <a:bodyPr/>
          <a:lstStyle/>
          <a:p>
            <a:pPr>
              <a:defRPr/>
            </a:pPr>
            <a:fld id="{33F95CED-8FE5-4AC4-AA3E-948746FD1D78}" type="slidenum">
              <a:rPr lang="en-US" smtClean="0"/>
              <a:pPr>
                <a:defRPr/>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Compare explicit and tacit knowledge using the Knowledge Iceberg.  Note that the 5% and 95% may not be true for the nuclear industry.  The nuclear industry does some things that support Knowledge Management:</a:t>
            </a:r>
          </a:p>
          <a:p>
            <a:r>
              <a:rPr lang="en-US" dirty="0" smtClean="0"/>
              <a:t>	Corrective Action Programs</a:t>
            </a:r>
          </a:p>
          <a:p>
            <a:r>
              <a:rPr lang="en-US" dirty="0" smtClean="0"/>
              <a:t>	Operating Experience</a:t>
            </a:r>
          </a:p>
          <a:p>
            <a:r>
              <a:rPr lang="en-US" dirty="0" smtClean="0"/>
              <a:t>	Configuration Control</a:t>
            </a:r>
          </a:p>
          <a:p>
            <a:r>
              <a:rPr lang="en-US" dirty="0" smtClean="0"/>
              <a:t>The chart emphasized the importance and magnitude of tacit knowledge</a:t>
            </a:r>
          </a:p>
        </p:txBody>
      </p:sp>
      <p:sp>
        <p:nvSpPr>
          <p:cNvPr id="4" name="Slide Number Placeholder 3"/>
          <p:cNvSpPr>
            <a:spLocks noGrp="1"/>
          </p:cNvSpPr>
          <p:nvPr>
            <p:ph type="sldNum" sz="quarter" idx="10"/>
          </p:nvPr>
        </p:nvSpPr>
        <p:spPr/>
        <p:txBody>
          <a:bodyPr/>
          <a:lstStyle/>
          <a:p>
            <a:pPr>
              <a:defRPr/>
            </a:pPr>
            <a:fld id="{33F95CED-8FE5-4AC4-AA3E-948746FD1D78}"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Discuss slide</a:t>
            </a:r>
            <a:endParaRPr lang="en-US" dirty="0"/>
          </a:p>
        </p:txBody>
      </p:sp>
      <p:sp>
        <p:nvSpPr>
          <p:cNvPr id="4" name="Slide Number Placeholder 3"/>
          <p:cNvSpPr>
            <a:spLocks noGrp="1"/>
          </p:cNvSpPr>
          <p:nvPr>
            <p:ph type="sldNum" sz="quarter" idx="10"/>
          </p:nvPr>
        </p:nvSpPr>
        <p:spPr/>
        <p:txBody>
          <a:bodyPr/>
          <a:lstStyle/>
          <a:p>
            <a:pPr>
              <a:defRPr/>
            </a:pPr>
            <a:fld id="{33F95CED-8FE5-4AC4-AA3E-948746FD1D78}" type="slidenum">
              <a:rPr lang="en-US" smtClean="0"/>
              <a:pPr>
                <a:defRPr/>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Another approach to transferring and sharing knowledge.  A simple example of how to prepare cornbread.  Lots of tacit knowledge to be transferred.  The explicit knowledge comes in the form of the receipt (that’s our work plan or procedure).</a:t>
            </a:r>
          </a:p>
          <a:p>
            <a:endParaRPr lang="en-US" dirty="0" smtClean="0"/>
          </a:p>
          <a:p>
            <a:r>
              <a:rPr lang="en-US" dirty="0" smtClean="0"/>
              <a:t>But when a novice tries to follow the receipt  the level of tacit vs. explicit become evident.</a:t>
            </a:r>
            <a:endParaRPr lang="en-US" dirty="0"/>
          </a:p>
        </p:txBody>
      </p:sp>
      <p:sp>
        <p:nvSpPr>
          <p:cNvPr id="4" name="Slide Number Placeholder 3"/>
          <p:cNvSpPr>
            <a:spLocks noGrp="1"/>
          </p:cNvSpPr>
          <p:nvPr>
            <p:ph type="sldNum" sz="quarter" idx="10"/>
          </p:nvPr>
        </p:nvSpPr>
        <p:spPr/>
        <p:txBody>
          <a:bodyPr/>
          <a:lstStyle/>
          <a:p>
            <a:pPr>
              <a:defRPr/>
            </a:pPr>
            <a:fld id="{33F95CED-8FE5-4AC4-AA3E-948746FD1D78}" type="slidenum">
              <a:rPr lang="en-US" smtClean="0"/>
              <a:pPr>
                <a:defRPr/>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real example of mentoring and coaching.</a:t>
            </a:r>
            <a:endParaRPr lang="en-US" dirty="0"/>
          </a:p>
        </p:txBody>
      </p:sp>
      <p:sp>
        <p:nvSpPr>
          <p:cNvPr id="4" name="Slide Number Placeholder 3"/>
          <p:cNvSpPr>
            <a:spLocks noGrp="1"/>
          </p:cNvSpPr>
          <p:nvPr>
            <p:ph type="sldNum" sz="quarter" idx="10"/>
          </p:nvPr>
        </p:nvSpPr>
        <p:spPr/>
        <p:txBody>
          <a:bodyPr/>
          <a:lstStyle/>
          <a:p>
            <a:pPr>
              <a:defRPr/>
            </a:pPr>
            <a:fld id="{33F95CED-8FE5-4AC4-AA3E-948746FD1D78}" type="slidenum">
              <a:rPr lang="en-US" smtClean="0"/>
              <a:pPr>
                <a:defRPr/>
              </a:pPr>
              <a:t>26</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Cover summary and emphasize importance of tacit knowledge as well</a:t>
            </a:r>
            <a:r>
              <a:rPr lang="en-US" baseline="0" dirty="0" smtClean="0"/>
              <a:t> as challenge.</a:t>
            </a:r>
          </a:p>
          <a:p>
            <a:r>
              <a:rPr lang="en-US" baseline="0" dirty="0" smtClean="0"/>
              <a:t>D</a:t>
            </a:r>
            <a:r>
              <a:rPr lang="en-US" dirty="0" smtClean="0"/>
              <a:t>efine </a:t>
            </a:r>
            <a:r>
              <a:rPr lang="en-US" dirty="0" err="1" smtClean="0"/>
              <a:t>siloed</a:t>
            </a:r>
            <a:r>
              <a:rPr lang="en-US" dirty="0" smtClean="0"/>
              <a:t> organizations.</a:t>
            </a:r>
          </a:p>
          <a:p>
            <a:r>
              <a:rPr lang="en-US" dirty="0" smtClean="0"/>
              <a:t>A </a:t>
            </a:r>
            <a:r>
              <a:rPr lang="en-US" dirty="0" err="1" smtClean="0"/>
              <a:t>siloed</a:t>
            </a:r>
            <a:r>
              <a:rPr lang="en-US" dirty="0" smtClean="0"/>
              <a:t> organization or department operates in its own environment, does not consider the company as a whole – They are just not interested in the other parts of the organization - as long as they look good, meet goals all is well.</a:t>
            </a:r>
          </a:p>
          <a:p>
            <a:endParaRPr lang="en-US" dirty="0" smtClean="0"/>
          </a:p>
          <a:p>
            <a:r>
              <a:rPr lang="en-US" dirty="0" smtClean="0"/>
              <a:t>A </a:t>
            </a:r>
            <a:r>
              <a:rPr lang="en-US" dirty="0" err="1" smtClean="0"/>
              <a:t>siloed</a:t>
            </a:r>
            <a:r>
              <a:rPr lang="en-US" dirty="0" smtClean="0"/>
              <a:t> organization does not share knowledge but often hordes.  To them knowledge is power.</a:t>
            </a:r>
          </a:p>
        </p:txBody>
      </p:sp>
      <p:sp>
        <p:nvSpPr>
          <p:cNvPr id="4" name="Slide Number Placeholder 3"/>
          <p:cNvSpPr>
            <a:spLocks noGrp="1"/>
          </p:cNvSpPr>
          <p:nvPr>
            <p:ph type="sldNum" sz="quarter" idx="10"/>
          </p:nvPr>
        </p:nvSpPr>
        <p:spPr/>
        <p:txBody>
          <a:bodyPr/>
          <a:lstStyle/>
          <a:p>
            <a:pPr>
              <a:defRPr/>
            </a:pPr>
            <a:fld id="{33F95CED-8FE5-4AC4-AA3E-948746FD1D78}" type="slidenum">
              <a:rPr lang="en-US" smtClean="0"/>
              <a:pPr>
                <a:defRPr/>
              </a:pPr>
              <a:t>30</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3F95CED-8FE5-4AC4-AA3E-948746FD1D78}" type="slidenum">
              <a:rPr lang="en-US" smtClean="0"/>
              <a:pPr>
                <a:defRPr/>
              </a:pPr>
              <a:t>31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Discuss the world’s need for clear energy and the expanding role of nuclear power</a:t>
            </a:r>
          </a:p>
          <a:p>
            <a:r>
              <a:rPr lang="en-US" dirty="0" smtClean="0"/>
              <a:t>Any expansion will require knowledgeable and skilled workers</a:t>
            </a:r>
          </a:p>
          <a:p>
            <a:r>
              <a:rPr lang="en-US" dirty="0" smtClean="0"/>
              <a:t>It takes several years to prepare these workers (education, training and experience</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3F95CED-8FE5-4AC4-AA3E-948746FD1D78}"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Discuss the aging workforce challenge within the nuclear industry.</a:t>
            </a:r>
          </a:p>
          <a:p>
            <a:endParaRPr lang="en-US" dirty="0" smtClean="0"/>
          </a:p>
          <a:p>
            <a:pPr>
              <a:buFont typeface="Wingdings" pitchFamily="2" charset="2"/>
              <a:buChar char="§"/>
            </a:pPr>
            <a:r>
              <a:rPr lang="en-US" dirty="0" smtClean="0"/>
              <a:t>Period of stagnation in the 1980s and 90s</a:t>
            </a:r>
          </a:p>
          <a:p>
            <a:pPr>
              <a:buFont typeface="Wingdings" pitchFamily="2" charset="2"/>
              <a:buChar char="§"/>
            </a:pPr>
            <a:r>
              <a:rPr lang="en-US" dirty="0" smtClean="0"/>
              <a:t>Impact of Three Mile Island and Chernobyl and other factors (cost, regulatory, public support)</a:t>
            </a:r>
          </a:p>
          <a:p>
            <a:pPr>
              <a:buFont typeface="Wingdings" pitchFamily="2" charset="2"/>
              <a:buChar char="§"/>
            </a:pPr>
            <a:r>
              <a:rPr lang="en-US" dirty="0" smtClean="0"/>
              <a:t>A lost generation of nuclear workers resulted</a:t>
            </a:r>
          </a:p>
          <a:p>
            <a:pPr>
              <a:buFont typeface="Wingdings" pitchFamily="2" charset="2"/>
              <a:buChar char="§"/>
            </a:pPr>
            <a:r>
              <a:rPr lang="en-US" dirty="0" smtClean="0"/>
              <a:t>By the late 1990s the average age was about 46 years</a:t>
            </a:r>
          </a:p>
          <a:p>
            <a:pPr>
              <a:buFont typeface="Wingdings" pitchFamily="2" charset="2"/>
              <a:buChar char="§"/>
            </a:pPr>
            <a:r>
              <a:rPr lang="en-US" dirty="0" smtClean="0"/>
              <a:t>The impact of the loss of these experienced workers is a threat to safe and efficient operations of current NPPs and future expansion</a:t>
            </a:r>
          </a:p>
          <a:p>
            <a:pPr>
              <a:buFont typeface="Wingdings" pitchFamily="2" charset="2"/>
              <a:buChar char="§"/>
            </a:pPr>
            <a:r>
              <a:rPr lang="en-US" dirty="0" smtClean="0"/>
              <a:t>Reference the NEI graph:  Nuclear Generation Employment Distribution by Age and Years of Services</a:t>
            </a:r>
          </a:p>
          <a:p>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33F95CED-8FE5-4AC4-AA3E-948746FD1D78}"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way(s) knowledge is transferred may depend on the type of knowledge, for example,  the thought process of subject matter experts may require more advanced techniques that knowledge of historical events.</a:t>
            </a:r>
          </a:p>
          <a:p>
            <a:endParaRPr lang="en-US" dirty="0" smtClean="0"/>
          </a:p>
          <a:p>
            <a:r>
              <a:rPr lang="en-US" dirty="0" smtClean="0"/>
              <a:t>Historical knowledge – Self-elicitation</a:t>
            </a:r>
          </a:p>
          <a:p>
            <a:endParaRPr lang="en-US" dirty="0" smtClean="0"/>
          </a:p>
          <a:p>
            <a:r>
              <a:rPr lang="en-US" dirty="0" smtClean="0"/>
              <a:t>Problems solving/thought processes – Trained </a:t>
            </a:r>
            <a:r>
              <a:rPr lang="en-US" dirty="0" err="1" smtClean="0"/>
              <a:t>elicitator</a:t>
            </a:r>
            <a:r>
              <a:rPr lang="en-US" dirty="0" smtClean="0"/>
              <a:t>, Concept Maps, etc.</a:t>
            </a:r>
            <a:endParaRPr lang="en-US" dirty="0"/>
          </a:p>
        </p:txBody>
      </p:sp>
      <p:sp>
        <p:nvSpPr>
          <p:cNvPr id="4" name="Slide Number Placeholder 3"/>
          <p:cNvSpPr>
            <a:spLocks noGrp="1"/>
          </p:cNvSpPr>
          <p:nvPr>
            <p:ph type="sldNum" sz="quarter" idx="10"/>
          </p:nvPr>
        </p:nvSpPr>
        <p:spPr/>
        <p:txBody>
          <a:bodyPr/>
          <a:lstStyle/>
          <a:p>
            <a:pPr>
              <a:defRPr/>
            </a:pPr>
            <a:fld id="{33F95CED-8FE5-4AC4-AA3E-948746FD1D78}"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latin typeface="Arial" charset="0"/>
              </a:rPr>
              <a:t>In the 1990's when many companies were beginning Knowledge Management (KM) programs, often the emphasis was on information technology solutions with efforts aimed at development of big brain (data base) systems to store all knowledge important to the enterprise. </a:t>
            </a:r>
          </a:p>
          <a:p>
            <a:pPr eaLnBrk="1" hangingPunct="1">
              <a:spcBef>
                <a:spcPct val="0"/>
              </a:spcBef>
            </a:pPr>
            <a:endParaRPr lang="en-US" dirty="0" smtClean="0">
              <a:latin typeface="Arial" charset="0"/>
            </a:endParaRPr>
          </a:p>
          <a:p>
            <a:pPr eaLnBrk="1" hangingPunct="1">
              <a:spcBef>
                <a:spcPct val="0"/>
              </a:spcBef>
            </a:pPr>
            <a:r>
              <a:rPr lang="en-US" dirty="0" smtClean="0">
                <a:latin typeface="Arial" charset="0"/>
              </a:rPr>
              <a:t>The nuclear industry was in the mist of two decades of stagnation and focusing on downsizing staffs to achieve cost saving in order to compete with other fuel sources.  Very little strategic HR planning or KM activities occurred during this period.</a:t>
            </a:r>
          </a:p>
          <a:p>
            <a:pPr eaLnBrk="1" hangingPunct="1">
              <a:spcBef>
                <a:spcPct val="0"/>
              </a:spcBef>
            </a:pPr>
            <a:r>
              <a:rPr lang="en-US" dirty="0" smtClean="0">
                <a:latin typeface="Arial" charset="0"/>
              </a:rPr>
              <a:t> </a:t>
            </a:r>
          </a:p>
          <a:p>
            <a:pPr eaLnBrk="1" hangingPunct="1">
              <a:spcBef>
                <a:spcPct val="0"/>
              </a:spcBef>
            </a:pPr>
            <a:r>
              <a:rPr lang="en-US" dirty="0" smtClean="0">
                <a:latin typeface="Arial" charset="0"/>
              </a:rPr>
              <a:t>By the end of the 90's some nuclear organizations began to recognize the next challenge - the aging workforce and the associated loss of experienced workers.  These workers had literarily designed, built, and operated the nuclear fleets for over thirty years.  Now the industry faced not only the loss of workers but the loss of critical knowledge and skills they possessed.  As the industry looked for answers they developed a different approach to KM - a focus on the human resource asset.</a:t>
            </a:r>
          </a:p>
          <a:p>
            <a:pPr eaLnBrk="1" hangingPunct="1">
              <a:spcBef>
                <a:spcPct val="0"/>
              </a:spcBef>
            </a:pPr>
            <a:endParaRPr lang="en-US" dirty="0" smtClean="0">
              <a:latin typeface="Arial" charset="0"/>
            </a:endParaRPr>
          </a:p>
          <a:p>
            <a:pPr eaLnBrk="1" hangingPunct="1">
              <a:spcBef>
                <a:spcPct val="0"/>
              </a:spcBef>
            </a:pPr>
            <a:r>
              <a:rPr lang="en-US" dirty="0" smtClean="0">
                <a:latin typeface="Arial" charset="0"/>
              </a:rPr>
              <a:t>Our focus is on practical ways to transfer, exchange and share knowledge (especially tacit).</a:t>
            </a:r>
          </a:p>
        </p:txBody>
      </p:sp>
      <p:sp>
        <p:nvSpPr>
          <p:cNvPr id="317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95FEA53-7E08-4152-BB10-BE74ED24C44B}" type="slidenum">
              <a:rPr lang="en-US" smtClean="0"/>
              <a:pPr fontAlgn="base">
                <a:spcBef>
                  <a:spcPct val="0"/>
                </a:spcBef>
                <a:spcAft>
                  <a:spcPct val="0"/>
                </a:spcAft>
                <a:defRPr/>
              </a:pPr>
              <a:t>7</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Is all knowledge equal?  When considering what knowledge should be transferred, the questions of:</a:t>
            </a:r>
          </a:p>
          <a:p>
            <a:r>
              <a:rPr lang="en-US" dirty="0" smtClean="0"/>
              <a:t>	What is the specific knowledge</a:t>
            </a:r>
          </a:p>
          <a:p>
            <a:r>
              <a:rPr lang="en-US" dirty="0" smtClean="0"/>
              <a:t>	What are the consequences of loss and</a:t>
            </a:r>
          </a:p>
          <a:p>
            <a:r>
              <a:rPr lang="en-US" dirty="0" smtClean="0"/>
              <a:t>	What do we do to capture, transfer, share</a:t>
            </a:r>
          </a:p>
          <a:p>
            <a:endParaRPr lang="en-US" dirty="0" smtClean="0"/>
          </a:p>
          <a:p>
            <a:r>
              <a:rPr lang="en-US" dirty="0" smtClean="0"/>
              <a:t>Knowledge that is important to the mission of the organization is considered “Critical Knowledge”</a:t>
            </a:r>
          </a:p>
          <a:p>
            <a:endParaRPr lang="en-US" dirty="0" smtClean="0"/>
          </a:p>
          <a:p>
            <a:r>
              <a:rPr lang="en-US" dirty="0" smtClean="0"/>
              <a:t>Definition of Critical Knowledge – Mission critical knowledge and skills, unique, no backup or ready replacement and takes several years to develop.</a:t>
            </a:r>
            <a:endParaRPr lang="en-US" dirty="0"/>
          </a:p>
        </p:txBody>
      </p:sp>
      <p:sp>
        <p:nvSpPr>
          <p:cNvPr id="4" name="Slide Number Placeholder 3"/>
          <p:cNvSpPr>
            <a:spLocks noGrp="1"/>
          </p:cNvSpPr>
          <p:nvPr>
            <p:ph type="sldNum" sz="quarter" idx="10"/>
          </p:nvPr>
        </p:nvSpPr>
        <p:spPr/>
        <p:txBody>
          <a:bodyPr/>
          <a:lstStyle/>
          <a:p>
            <a:pPr>
              <a:defRPr/>
            </a:pPr>
            <a:fld id="{33F95CED-8FE5-4AC4-AA3E-948746FD1D78}" type="slidenum">
              <a:rPr lang="en-US" smtClean="0"/>
              <a:pPr>
                <a:defRPr/>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One effective approach to transfer knowledge is the use of mockups or models.  The picture is of visitors to the Sequoyah NPP Craft Awareness and Dynamic Learning Center.</a:t>
            </a:r>
            <a:endParaRPr lang="en-US" dirty="0"/>
          </a:p>
        </p:txBody>
      </p:sp>
      <p:sp>
        <p:nvSpPr>
          <p:cNvPr id="4" name="Slide Number Placeholder 3"/>
          <p:cNvSpPr>
            <a:spLocks noGrp="1"/>
          </p:cNvSpPr>
          <p:nvPr>
            <p:ph type="sldNum" sz="quarter" idx="10"/>
          </p:nvPr>
        </p:nvSpPr>
        <p:spPr/>
        <p:txBody>
          <a:bodyPr/>
          <a:lstStyle/>
          <a:p>
            <a:pPr>
              <a:defRPr/>
            </a:pPr>
            <a:fld id="{33F95CED-8FE5-4AC4-AA3E-948746FD1D78}" type="slidenum">
              <a:rPr lang="en-US" smtClean="0"/>
              <a:pPr>
                <a:defRPr/>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learning center is used for training skilled craft trainees many</a:t>
            </a:r>
            <a:r>
              <a:rPr lang="en-US" baseline="0" dirty="0" smtClean="0"/>
              <a:t> who have never entered an NPP</a:t>
            </a:r>
            <a:r>
              <a:rPr lang="en-US" dirty="0" smtClean="0"/>
              <a:t>.</a:t>
            </a:r>
          </a:p>
          <a:p>
            <a:endParaRPr lang="en-US" dirty="0"/>
          </a:p>
        </p:txBody>
      </p:sp>
      <p:sp>
        <p:nvSpPr>
          <p:cNvPr id="4" name="Slide Number Placeholder 3"/>
          <p:cNvSpPr>
            <a:spLocks noGrp="1"/>
          </p:cNvSpPr>
          <p:nvPr>
            <p:ph type="sldNum" sz="quarter" idx="10"/>
          </p:nvPr>
        </p:nvSpPr>
        <p:spPr/>
        <p:txBody>
          <a:bodyPr/>
          <a:lstStyle/>
          <a:p>
            <a:pPr>
              <a:defRPr/>
            </a:pPr>
            <a:fld id="{33F95CED-8FE5-4AC4-AA3E-948746FD1D78}" type="slidenum">
              <a:rPr lang="en-US" smtClean="0"/>
              <a:pPr>
                <a:defRPr/>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e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88C88E8C-3101-44DF-9E77-200BD14F2642}" type="datetime1">
              <a:rPr lang="en-US" smtClean="0"/>
              <a:pPr>
                <a:defRPr/>
              </a:pPr>
              <a:t>9/5/12</a:t>
            </a:fld>
            <a:endParaRPr lang="en-US"/>
          </a:p>
        </p:txBody>
      </p:sp>
      <p:sp>
        <p:nvSpPr>
          <p:cNvPr id="5" name="Footer Placeholder 4"/>
          <p:cNvSpPr>
            <a:spLocks noGrp="1"/>
          </p:cNvSpPr>
          <p:nvPr>
            <p:ph type="ftr" sz="quarter" idx="11"/>
          </p:nvPr>
        </p:nvSpPr>
        <p:spPr/>
        <p:txBody>
          <a:bodyPr/>
          <a:lstStyle/>
          <a:p>
            <a:pPr>
              <a:defRPr/>
            </a:pPr>
            <a:r>
              <a:rPr lang="en-US" smtClean="0"/>
              <a:t>School of Nuclear Knowledge Management</a:t>
            </a:r>
            <a:endParaRPr lang="en-US"/>
          </a:p>
        </p:txBody>
      </p:sp>
      <p:sp>
        <p:nvSpPr>
          <p:cNvPr id="6" name="Slide Number Placeholder 5"/>
          <p:cNvSpPr>
            <a:spLocks noGrp="1"/>
          </p:cNvSpPr>
          <p:nvPr>
            <p:ph type="sldNum" sz="quarter" idx="12"/>
          </p:nvPr>
        </p:nvSpPr>
        <p:spPr/>
        <p:txBody>
          <a:bodyPr/>
          <a:lstStyle/>
          <a:p>
            <a:pPr>
              <a:defRPr/>
            </a:pPr>
            <a:fld id="{340AD284-24F8-4F34-B0C5-3ED8735E1492}"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8BE52754-77F5-4309-85CD-ADF6034F016E}" type="datetime1">
              <a:rPr lang="en-US" smtClean="0"/>
              <a:pPr>
                <a:defRPr/>
              </a:pPr>
              <a:t>9/5/12</a:t>
            </a:fld>
            <a:endParaRPr lang="en-US"/>
          </a:p>
        </p:txBody>
      </p:sp>
      <p:sp>
        <p:nvSpPr>
          <p:cNvPr id="5" name="Footer Placeholder 4"/>
          <p:cNvSpPr>
            <a:spLocks noGrp="1"/>
          </p:cNvSpPr>
          <p:nvPr>
            <p:ph type="ftr" sz="quarter" idx="11"/>
          </p:nvPr>
        </p:nvSpPr>
        <p:spPr/>
        <p:txBody>
          <a:bodyPr/>
          <a:lstStyle/>
          <a:p>
            <a:pPr>
              <a:defRPr/>
            </a:pPr>
            <a:r>
              <a:rPr lang="en-US" smtClean="0"/>
              <a:t>School of Nuclear Knowledge Management</a:t>
            </a:r>
            <a:endParaRPr lang="en-US"/>
          </a:p>
        </p:txBody>
      </p:sp>
      <p:sp>
        <p:nvSpPr>
          <p:cNvPr id="6" name="Slide Number Placeholder 5"/>
          <p:cNvSpPr>
            <a:spLocks noGrp="1"/>
          </p:cNvSpPr>
          <p:nvPr>
            <p:ph type="sldNum" sz="quarter" idx="12"/>
          </p:nvPr>
        </p:nvSpPr>
        <p:spPr/>
        <p:txBody>
          <a:bodyPr/>
          <a:lstStyle/>
          <a:p>
            <a:pPr>
              <a:defRPr/>
            </a:pPr>
            <a:fld id="{AC12BA99-7D67-4973-B84C-CC0C59622CEF}"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809474CF-1D6D-445E-B63C-83FE23709067}" type="datetime1">
              <a:rPr lang="en-US" smtClean="0"/>
              <a:pPr>
                <a:defRPr/>
              </a:pPr>
              <a:t>9/5/12</a:t>
            </a:fld>
            <a:endParaRPr lang="en-US"/>
          </a:p>
        </p:txBody>
      </p:sp>
      <p:sp>
        <p:nvSpPr>
          <p:cNvPr id="5" name="Footer Placeholder 4"/>
          <p:cNvSpPr>
            <a:spLocks noGrp="1"/>
          </p:cNvSpPr>
          <p:nvPr>
            <p:ph type="ftr" sz="quarter" idx="11"/>
          </p:nvPr>
        </p:nvSpPr>
        <p:spPr/>
        <p:txBody>
          <a:bodyPr/>
          <a:lstStyle/>
          <a:p>
            <a:pPr>
              <a:defRPr/>
            </a:pPr>
            <a:r>
              <a:rPr lang="en-US" smtClean="0"/>
              <a:t>School of Nuclear Knowledge Management</a:t>
            </a:r>
            <a:endParaRPr lang="en-US"/>
          </a:p>
        </p:txBody>
      </p:sp>
      <p:sp>
        <p:nvSpPr>
          <p:cNvPr id="6" name="Slide Number Placeholder 5"/>
          <p:cNvSpPr>
            <a:spLocks noGrp="1"/>
          </p:cNvSpPr>
          <p:nvPr>
            <p:ph type="sldNum" sz="quarter" idx="12"/>
          </p:nvPr>
        </p:nvSpPr>
        <p:spPr/>
        <p:txBody>
          <a:bodyPr/>
          <a:lstStyle/>
          <a:p>
            <a:pPr>
              <a:defRPr/>
            </a:pPr>
            <a:fld id="{B877FB32-CC0D-4D37-BF54-D98127A56D56}"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a:defRPr/>
            </a:pPr>
            <a:fld id="{FDBD502B-A6C8-4917-B685-23C3B4EA6DCF}" type="datetime1">
              <a:rPr lang="en-US" smtClean="0"/>
              <a:pPr>
                <a:defRPr/>
              </a:pPr>
              <a:t>9/5/12</a:t>
            </a:fld>
            <a:endParaRPr lang="en-US"/>
          </a:p>
        </p:txBody>
      </p:sp>
      <p:sp>
        <p:nvSpPr>
          <p:cNvPr id="17" name="Footer Placeholder 16"/>
          <p:cNvSpPr>
            <a:spLocks noGrp="1"/>
          </p:cNvSpPr>
          <p:nvPr>
            <p:ph type="ftr" sz="quarter" idx="11"/>
          </p:nvPr>
        </p:nvSpPr>
        <p:spPr/>
        <p:txBody>
          <a:bodyPr/>
          <a:lstStyle/>
          <a:p>
            <a:pPr>
              <a:defRPr/>
            </a:pPr>
            <a:r>
              <a:rPr lang="en-US" smtClean="0"/>
              <a:t>School of Nuclear Knowledge Management</a:t>
            </a:r>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pPr>
              <a:defRPr/>
            </a:pPr>
            <a:fld id="{340AD284-24F8-4F34-B0C5-3ED8735E1492}" type="slidenum">
              <a:rPr lang="en-US" smtClean="0"/>
              <a:pPr>
                <a:defRPr/>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fld id="{1F1540FD-09DF-44D7-A50A-8AF8C46A7760}" type="datetime1">
              <a:rPr lang="en-US" smtClean="0"/>
              <a:pPr>
                <a:defRPr/>
              </a:pPr>
              <a:t>9/5/12</a:t>
            </a:fld>
            <a:endParaRPr lang="en-US"/>
          </a:p>
        </p:txBody>
      </p:sp>
      <p:sp>
        <p:nvSpPr>
          <p:cNvPr id="5" name="Footer Placeholder 4"/>
          <p:cNvSpPr>
            <a:spLocks noGrp="1"/>
          </p:cNvSpPr>
          <p:nvPr>
            <p:ph type="ftr" sz="quarter" idx="11"/>
          </p:nvPr>
        </p:nvSpPr>
        <p:spPr/>
        <p:txBody>
          <a:bodyPr/>
          <a:lstStyle/>
          <a:p>
            <a:pPr>
              <a:defRPr/>
            </a:pPr>
            <a:r>
              <a:rPr lang="en-US" smtClean="0"/>
              <a:t>School of Nuclear Knowledge Management</a:t>
            </a:r>
            <a:endParaRPr lang="en-US"/>
          </a:p>
        </p:txBody>
      </p:sp>
      <p:sp>
        <p:nvSpPr>
          <p:cNvPr id="6" name="Slide Number Placeholder 5"/>
          <p:cNvSpPr>
            <a:spLocks noGrp="1"/>
          </p:cNvSpPr>
          <p:nvPr>
            <p:ph type="sldNum" sz="quarter" idx="12"/>
          </p:nvPr>
        </p:nvSpPr>
        <p:spPr/>
        <p:txBody>
          <a:bodyPr/>
          <a:lstStyle/>
          <a:p>
            <a:pPr>
              <a:defRPr/>
            </a:pPr>
            <a:fld id="{9092A7CF-C911-434E-8597-41695D1D6C41}" type="slidenum">
              <a:rPr lang="en-US" smtClean="0"/>
              <a:pPr>
                <a:defRPr/>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fld id="{DD15E476-E479-48E3-AEA5-5DA1A77E6112}" type="datetime1">
              <a:rPr lang="en-US" smtClean="0"/>
              <a:pPr>
                <a:defRPr/>
              </a:pPr>
              <a:t>9/5/12</a:t>
            </a:fld>
            <a:endParaRPr lang="en-US"/>
          </a:p>
        </p:txBody>
      </p:sp>
      <p:sp>
        <p:nvSpPr>
          <p:cNvPr id="5" name="Footer Placeholder 4"/>
          <p:cNvSpPr>
            <a:spLocks noGrp="1"/>
          </p:cNvSpPr>
          <p:nvPr>
            <p:ph type="ftr" sz="quarter" idx="11"/>
          </p:nvPr>
        </p:nvSpPr>
        <p:spPr>
          <a:xfrm>
            <a:off x="800100" y="6172200"/>
            <a:ext cx="4000500" cy="457200"/>
          </a:xfrm>
        </p:spPr>
        <p:txBody>
          <a:bodyPr/>
          <a:lstStyle/>
          <a:p>
            <a:pPr>
              <a:defRPr/>
            </a:pPr>
            <a:r>
              <a:rPr lang="en-US" smtClean="0"/>
              <a:t>School of Nuclear Knowledge Management</a:t>
            </a:r>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pPr>
              <a:defRPr/>
            </a:pPr>
            <a:fld id="{DC9AA96F-6056-4C0D-AC35-8E15C2116E97}"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a:defRPr/>
            </a:pPr>
            <a:fld id="{662A1B47-F503-4D7A-8F84-16786355E56D}" type="datetime1">
              <a:rPr lang="en-US" smtClean="0"/>
              <a:pPr>
                <a:defRPr/>
              </a:pPr>
              <a:t>9/5/12</a:t>
            </a:fld>
            <a:endParaRPr lang="en-US"/>
          </a:p>
        </p:txBody>
      </p:sp>
      <p:sp>
        <p:nvSpPr>
          <p:cNvPr id="6" name="Footer Placeholder 5"/>
          <p:cNvSpPr>
            <a:spLocks noGrp="1"/>
          </p:cNvSpPr>
          <p:nvPr>
            <p:ph type="ftr" sz="quarter" idx="11"/>
          </p:nvPr>
        </p:nvSpPr>
        <p:spPr/>
        <p:txBody>
          <a:bodyPr/>
          <a:lstStyle/>
          <a:p>
            <a:pPr>
              <a:defRPr/>
            </a:pPr>
            <a:r>
              <a:rPr lang="en-US" smtClean="0"/>
              <a:t>School of Nuclear Knowledge Management</a:t>
            </a:r>
            <a:endParaRPr lang="en-US"/>
          </a:p>
        </p:txBody>
      </p:sp>
      <p:sp>
        <p:nvSpPr>
          <p:cNvPr id="7" name="Slide Number Placeholder 6"/>
          <p:cNvSpPr>
            <a:spLocks noGrp="1"/>
          </p:cNvSpPr>
          <p:nvPr>
            <p:ph type="sldNum" sz="quarter" idx="12"/>
          </p:nvPr>
        </p:nvSpPr>
        <p:spPr/>
        <p:txBody>
          <a:bodyPr/>
          <a:lstStyle/>
          <a:p>
            <a:pPr>
              <a:defRPr/>
            </a:pPr>
            <a:fld id="{C06A4DB5-E16D-49A3-9E86-8CA5D579E9C0}" type="slidenum">
              <a:rPr lang="en-US" smtClean="0"/>
              <a:pPr>
                <a:defRPr/>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a:defRPr/>
            </a:pPr>
            <a:fld id="{19046F19-0C3F-419F-BA5B-B14A05B092B5}" type="datetime1">
              <a:rPr lang="en-US" smtClean="0"/>
              <a:pPr>
                <a:defRPr/>
              </a:pPr>
              <a:t>9/5/12</a:t>
            </a:fld>
            <a:endParaRPr lang="en-US"/>
          </a:p>
        </p:txBody>
      </p:sp>
      <p:sp>
        <p:nvSpPr>
          <p:cNvPr id="8" name="Footer Placeholder 7"/>
          <p:cNvSpPr>
            <a:spLocks noGrp="1"/>
          </p:cNvSpPr>
          <p:nvPr>
            <p:ph type="ftr" sz="quarter" idx="11"/>
          </p:nvPr>
        </p:nvSpPr>
        <p:spPr/>
        <p:txBody>
          <a:bodyPr/>
          <a:lstStyle/>
          <a:p>
            <a:pPr>
              <a:defRPr/>
            </a:pPr>
            <a:r>
              <a:rPr lang="en-US" smtClean="0"/>
              <a:t>School of Nuclear Knowledge Management</a:t>
            </a:r>
            <a:endParaRPr lang="en-US"/>
          </a:p>
        </p:txBody>
      </p:sp>
      <p:sp>
        <p:nvSpPr>
          <p:cNvPr id="9" name="Slide Number Placeholder 8"/>
          <p:cNvSpPr>
            <a:spLocks noGrp="1"/>
          </p:cNvSpPr>
          <p:nvPr>
            <p:ph type="sldNum" sz="quarter" idx="12"/>
          </p:nvPr>
        </p:nvSpPr>
        <p:spPr/>
        <p:txBody>
          <a:bodyPr/>
          <a:lstStyle/>
          <a:p>
            <a:pPr>
              <a:defRPr/>
            </a:pPr>
            <a:fld id="{99892D59-E729-423E-BB42-4F5BB2EE5496}" type="slidenum">
              <a:rPr lang="en-US" smtClean="0"/>
              <a:pPr>
                <a:defRPr/>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ACE76CF5-38EE-461D-9B1F-B0E874B5C510}" type="datetime1">
              <a:rPr lang="en-US" smtClean="0"/>
              <a:pPr>
                <a:defRPr/>
              </a:pPr>
              <a:t>9/5/12</a:t>
            </a:fld>
            <a:endParaRPr lang="en-US"/>
          </a:p>
        </p:txBody>
      </p:sp>
      <p:sp>
        <p:nvSpPr>
          <p:cNvPr id="4" name="Footer Placeholder 3"/>
          <p:cNvSpPr>
            <a:spLocks noGrp="1"/>
          </p:cNvSpPr>
          <p:nvPr>
            <p:ph type="ftr" sz="quarter" idx="11"/>
          </p:nvPr>
        </p:nvSpPr>
        <p:spPr/>
        <p:txBody>
          <a:bodyPr/>
          <a:lstStyle/>
          <a:p>
            <a:pPr>
              <a:defRPr/>
            </a:pPr>
            <a:r>
              <a:rPr lang="en-US" smtClean="0"/>
              <a:t>School of Nuclear Knowledge Management</a:t>
            </a:r>
            <a:endParaRPr lang="en-US"/>
          </a:p>
        </p:txBody>
      </p:sp>
      <p:sp>
        <p:nvSpPr>
          <p:cNvPr id="5" name="Slide Number Placeholder 4"/>
          <p:cNvSpPr>
            <a:spLocks noGrp="1"/>
          </p:cNvSpPr>
          <p:nvPr>
            <p:ph type="sldNum" sz="quarter" idx="12"/>
          </p:nvPr>
        </p:nvSpPr>
        <p:spPr/>
        <p:txBody>
          <a:bodyPr/>
          <a:lstStyle/>
          <a:p>
            <a:pPr>
              <a:defRPr/>
            </a:pPr>
            <a:fld id="{46CAE0B7-9304-4F0C-9E85-E2D1A3DC6BEA}" type="slidenum">
              <a:rPr lang="en-US" smtClean="0"/>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A98E0479-24A0-4274-B0CE-373A154C39AB}" type="datetime1">
              <a:rPr lang="en-US" smtClean="0"/>
              <a:pPr>
                <a:defRPr/>
              </a:pPr>
              <a:t>9/5/12</a:t>
            </a:fld>
            <a:endParaRPr lang="en-US"/>
          </a:p>
        </p:txBody>
      </p:sp>
      <p:sp>
        <p:nvSpPr>
          <p:cNvPr id="3" name="Footer Placeholder 2"/>
          <p:cNvSpPr>
            <a:spLocks noGrp="1"/>
          </p:cNvSpPr>
          <p:nvPr>
            <p:ph type="ftr" sz="quarter" idx="11"/>
          </p:nvPr>
        </p:nvSpPr>
        <p:spPr/>
        <p:txBody>
          <a:bodyPr/>
          <a:lstStyle/>
          <a:p>
            <a:pPr>
              <a:defRPr/>
            </a:pPr>
            <a:r>
              <a:rPr lang="en-US" smtClean="0"/>
              <a:t>School of Nuclear Knowledge Management</a:t>
            </a:r>
            <a:endParaRPr lang="en-US"/>
          </a:p>
        </p:txBody>
      </p:sp>
      <p:sp>
        <p:nvSpPr>
          <p:cNvPr id="4" name="Slide Number Placeholder 3"/>
          <p:cNvSpPr>
            <a:spLocks noGrp="1"/>
          </p:cNvSpPr>
          <p:nvPr>
            <p:ph type="sldNum" sz="quarter" idx="12"/>
          </p:nvPr>
        </p:nvSpPr>
        <p:spPr/>
        <p:txBody>
          <a:bodyPr/>
          <a:lstStyle/>
          <a:p>
            <a:pPr>
              <a:defRPr/>
            </a:pPr>
            <a:fld id="{9D8BD95D-5623-4CFB-A169-B07FA7A0CF81}" type="slidenum">
              <a:rPr lang="en-US" smtClean="0"/>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fld id="{1CBA9C0B-C335-47F4-A12D-8A0FBA32DA53}" type="datetime1">
              <a:rPr lang="en-US" smtClean="0"/>
              <a:pPr>
                <a:defRPr/>
              </a:pPr>
              <a:t>9/5/12</a:t>
            </a:fld>
            <a:endParaRPr lang="en-US"/>
          </a:p>
        </p:txBody>
      </p:sp>
      <p:sp>
        <p:nvSpPr>
          <p:cNvPr id="6" name="Footer Placeholder 5"/>
          <p:cNvSpPr>
            <a:spLocks noGrp="1"/>
          </p:cNvSpPr>
          <p:nvPr>
            <p:ph type="ftr" sz="quarter" idx="11"/>
          </p:nvPr>
        </p:nvSpPr>
        <p:spPr/>
        <p:txBody>
          <a:bodyPr/>
          <a:lstStyle/>
          <a:p>
            <a:pPr>
              <a:defRPr/>
            </a:pPr>
            <a:r>
              <a:rPr lang="en-US" smtClean="0"/>
              <a:t>School of Nuclear Knowledge Management</a:t>
            </a:r>
            <a:endParaRPr lang="en-US"/>
          </a:p>
        </p:txBody>
      </p:sp>
      <p:sp>
        <p:nvSpPr>
          <p:cNvPr id="7" name="Slide Number Placeholder 6"/>
          <p:cNvSpPr>
            <a:spLocks noGrp="1"/>
          </p:cNvSpPr>
          <p:nvPr>
            <p:ph type="sldNum" sz="quarter" idx="12"/>
          </p:nvPr>
        </p:nvSpPr>
        <p:spPr/>
        <p:txBody>
          <a:bodyPr/>
          <a:lstStyle/>
          <a:p>
            <a:pPr>
              <a:defRPr/>
            </a:pPr>
            <a:fld id="{99AECAED-2F5A-49DD-A377-F2F26005BBC2}" type="slidenum">
              <a:rPr lang="en-US" smtClean="0"/>
              <a:pPr>
                <a:defRPr/>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9E869CC5-3982-44E8-9393-144ED91E8425}" type="datetime1">
              <a:rPr lang="en-US" smtClean="0"/>
              <a:pPr>
                <a:defRPr/>
              </a:pPr>
              <a:t>9/5/12</a:t>
            </a:fld>
            <a:endParaRPr lang="en-US"/>
          </a:p>
        </p:txBody>
      </p:sp>
      <p:sp>
        <p:nvSpPr>
          <p:cNvPr id="5" name="Footer Placeholder 4"/>
          <p:cNvSpPr>
            <a:spLocks noGrp="1"/>
          </p:cNvSpPr>
          <p:nvPr>
            <p:ph type="ftr" sz="quarter" idx="11"/>
          </p:nvPr>
        </p:nvSpPr>
        <p:spPr/>
        <p:txBody>
          <a:bodyPr/>
          <a:lstStyle/>
          <a:p>
            <a:pPr>
              <a:defRPr/>
            </a:pPr>
            <a:r>
              <a:rPr lang="en-US" smtClean="0"/>
              <a:t>School of Nuclear Knowledge Management</a:t>
            </a:r>
            <a:endParaRPr lang="en-US"/>
          </a:p>
        </p:txBody>
      </p:sp>
      <p:sp>
        <p:nvSpPr>
          <p:cNvPr id="6" name="Slide Number Placeholder 5"/>
          <p:cNvSpPr>
            <a:spLocks noGrp="1"/>
          </p:cNvSpPr>
          <p:nvPr>
            <p:ph type="sldNum" sz="quarter" idx="12"/>
          </p:nvPr>
        </p:nvSpPr>
        <p:spPr/>
        <p:txBody>
          <a:bodyPr/>
          <a:lstStyle/>
          <a:p>
            <a:pPr>
              <a:defRPr/>
            </a:pPr>
            <a:fld id="{9092A7CF-C911-434E-8597-41695D1D6C41}" type="slidenum">
              <a:rPr lang="en-US" smtClean="0"/>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fld id="{56346E68-358A-441A-BDA4-D02E9AD8E265}" type="datetime1">
              <a:rPr lang="en-US" smtClean="0"/>
              <a:pPr>
                <a:defRPr/>
              </a:pPr>
              <a:t>9/5/12</a:t>
            </a:fld>
            <a:endParaRPr lang="en-US"/>
          </a:p>
        </p:txBody>
      </p:sp>
      <p:sp>
        <p:nvSpPr>
          <p:cNvPr id="6" name="Footer Placeholder 5"/>
          <p:cNvSpPr>
            <a:spLocks noGrp="1"/>
          </p:cNvSpPr>
          <p:nvPr>
            <p:ph type="ftr" sz="quarter" idx="11"/>
          </p:nvPr>
        </p:nvSpPr>
        <p:spPr>
          <a:xfrm>
            <a:off x="914400" y="6172200"/>
            <a:ext cx="3886200" cy="457200"/>
          </a:xfrm>
        </p:spPr>
        <p:txBody>
          <a:bodyPr/>
          <a:lstStyle/>
          <a:p>
            <a:pPr>
              <a:defRPr/>
            </a:pPr>
            <a:r>
              <a:rPr lang="en-US" smtClean="0"/>
              <a:t>School of Nuclear Knowledge Management</a:t>
            </a:r>
            <a:endParaRPr lang="en-US"/>
          </a:p>
        </p:txBody>
      </p:sp>
      <p:sp>
        <p:nvSpPr>
          <p:cNvPr id="7" name="Slide Number Placeholder 6"/>
          <p:cNvSpPr>
            <a:spLocks noGrp="1"/>
          </p:cNvSpPr>
          <p:nvPr>
            <p:ph type="sldNum" sz="quarter" idx="12"/>
          </p:nvPr>
        </p:nvSpPr>
        <p:spPr>
          <a:xfrm>
            <a:off x="146304" y="6208776"/>
            <a:ext cx="457200" cy="457200"/>
          </a:xfrm>
        </p:spPr>
        <p:txBody>
          <a:bodyPr/>
          <a:lstStyle/>
          <a:p>
            <a:pPr>
              <a:defRPr/>
            </a:pPr>
            <a:fld id="{6C0DAE4C-9D55-42D3-AF80-3352E920BE03}" type="slidenum">
              <a:rPr lang="en-US" smtClean="0"/>
              <a:pPr>
                <a:defRPr/>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3E94A107-46DB-4A1A-B4E1-3960FC51378F}" type="datetime1">
              <a:rPr lang="en-US" smtClean="0"/>
              <a:pPr>
                <a:defRPr/>
              </a:pPr>
              <a:t>9/5/12</a:t>
            </a:fld>
            <a:endParaRPr lang="en-US"/>
          </a:p>
        </p:txBody>
      </p:sp>
      <p:sp>
        <p:nvSpPr>
          <p:cNvPr id="5" name="Footer Placeholder 4"/>
          <p:cNvSpPr>
            <a:spLocks noGrp="1"/>
          </p:cNvSpPr>
          <p:nvPr>
            <p:ph type="ftr" sz="quarter" idx="11"/>
          </p:nvPr>
        </p:nvSpPr>
        <p:spPr/>
        <p:txBody>
          <a:bodyPr/>
          <a:lstStyle/>
          <a:p>
            <a:pPr>
              <a:defRPr/>
            </a:pPr>
            <a:r>
              <a:rPr lang="en-US" smtClean="0"/>
              <a:t>School of Nuclear Knowledge Management</a:t>
            </a:r>
            <a:endParaRPr lang="en-US"/>
          </a:p>
        </p:txBody>
      </p:sp>
      <p:sp>
        <p:nvSpPr>
          <p:cNvPr id="6" name="Slide Number Placeholder 5"/>
          <p:cNvSpPr>
            <a:spLocks noGrp="1"/>
          </p:cNvSpPr>
          <p:nvPr>
            <p:ph type="sldNum" sz="quarter" idx="12"/>
          </p:nvPr>
        </p:nvSpPr>
        <p:spPr/>
        <p:txBody>
          <a:bodyPr/>
          <a:lstStyle/>
          <a:p>
            <a:pPr>
              <a:defRPr/>
            </a:pPr>
            <a:fld id="{AC12BA99-7D67-4973-B84C-CC0C59622CEF}" type="slidenum">
              <a:rPr lang="en-US" smtClean="0"/>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6FAB6968-7C27-438F-B726-1B164E2F0B0F}" type="datetime1">
              <a:rPr lang="en-US" smtClean="0"/>
              <a:pPr>
                <a:defRPr/>
              </a:pPr>
              <a:t>9/5/12</a:t>
            </a:fld>
            <a:endParaRPr lang="en-US"/>
          </a:p>
        </p:txBody>
      </p:sp>
      <p:sp>
        <p:nvSpPr>
          <p:cNvPr id="5" name="Footer Placeholder 4"/>
          <p:cNvSpPr>
            <a:spLocks noGrp="1"/>
          </p:cNvSpPr>
          <p:nvPr>
            <p:ph type="ftr" sz="quarter" idx="11"/>
          </p:nvPr>
        </p:nvSpPr>
        <p:spPr/>
        <p:txBody>
          <a:bodyPr/>
          <a:lstStyle/>
          <a:p>
            <a:pPr>
              <a:defRPr/>
            </a:pPr>
            <a:r>
              <a:rPr lang="en-US" smtClean="0"/>
              <a:t>School of Nuclear Knowledge Management</a:t>
            </a:r>
            <a:endParaRPr lang="en-US"/>
          </a:p>
        </p:txBody>
      </p:sp>
      <p:sp>
        <p:nvSpPr>
          <p:cNvPr id="6" name="Slide Number Placeholder 5"/>
          <p:cNvSpPr>
            <a:spLocks noGrp="1"/>
          </p:cNvSpPr>
          <p:nvPr>
            <p:ph type="sldNum" sz="quarter" idx="12"/>
          </p:nvPr>
        </p:nvSpPr>
        <p:spPr/>
        <p:txBody>
          <a:bodyPr/>
          <a:lstStyle/>
          <a:p>
            <a:pPr>
              <a:defRPr/>
            </a:pPr>
            <a:fld id="{B877FB32-CC0D-4D37-BF54-D98127A56D56}" type="slidenum">
              <a:rPr lang="en-US" smtClean="0"/>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lstStyle>
          <a:p>
            <a:pPr>
              <a:defRPr/>
            </a:pPr>
            <a:fld id="{C5D4092D-0F09-4D4B-B8FF-E634DD1366FE}" type="datetime1">
              <a:rPr lang="en-US" smtClean="0"/>
              <a:pPr>
                <a:defRPr/>
              </a:pPr>
              <a:t>9/5/12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lstStyle>
          <a:p>
            <a:pPr>
              <a:defRPr/>
            </a:pPr>
            <a:r>
              <a:rPr lang="en-US" smtClean="0"/>
              <a:t>School of Nuclear Knowledge Management</a:t>
            </a:r>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lstStyle>
          <a:p>
            <a:pPr>
              <a:defRPr/>
            </a:pPr>
            <a:fld id="{340AD284-24F8-4F34-B0C5-3ED8735E1492}" type="slidenum">
              <a:rPr lang="en-US" smtClean="0"/>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20869F10-751B-46AA-9DB5-6D3D53130A94}" type="datetime1">
              <a:rPr lang="en-US" smtClean="0"/>
              <a:pPr>
                <a:defRPr/>
              </a:pPr>
              <a:t>9/5/12</a:t>
            </a:fld>
            <a:endParaRPr lang="en-US"/>
          </a:p>
        </p:txBody>
      </p:sp>
      <p:sp>
        <p:nvSpPr>
          <p:cNvPr id="5" name="Footer Placeholder 4"/>
          <p:cNvSpPr>
            <a:spLocks noGrp="1"/>
          </p:cNvSpPr>
          <p:nvPr>
            <p:ph type="ftr" sz="quarter" idx="11"/>
          </p:nvPr>
        </p:nvSpPr>
        <p:spPr/>
        <p:txBody>
          <a:bodyPr/>
          <a:lstStyle/>
          <a:p>
            <a:pPr>
              <a:defRPr/>
            </a:pPr>
            <a:r>
              <a:rPr lang="en-US" smtClean="0"/>
              <a:t>School of Nuclear Knowledge Management</a:t>
            </a:r>
            <a:endParaRPr lang="en-US"/>
          </a:p>
        </p:txBody>
      </p:sp>
      <p:sp>
        <p:nvSpPr>
          <p:cNvPr id="6" name="Slide Number Placeholder 5"/>
          <p:cNvSpPr>
            <a:spLocks noGrp="1"/>
          </p:cNvSpPr>
          <p:nvPr>
            <p:ph type="sldNum" sz="quarter" idx="12"/>
          </p:nvPr>
        </p:nvSpPr>
        <p:spPr/>
        <p:txBody>
          <a:bodyPr/>
          <a:lstStyle/>
          <a:p>
            <a:pPr>
              <a:defRPr/>
            </a:pPr>
            <a:fld id="{9092A7CF-C911-434E-8597-41695D1D6C41}" type="slidenum">
              <a:rPr lang="en-US" smtClean="0"/>
              <a:pPr>
                <a:defRPr/>
              </a:pPr>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fld id="{3C5509D9-0B07-4355-876E-9E3935DC4AE0}" type="datetime1">
              <a:rPr lang="en-US" smtClean="0"/>
              <a:pPr>
                <a:defRPr/>
              </a:pPr>
              <a:t>9/5/12</a:t>
            </a:fld>
            <a:endParaRPr lang="en-US"/>
          </a:p>
        </p:txBody>
      </p:sp>
      <p:sp>
        <p:nvSpPr>
          <p:cNvPr id="5" name="Footer Placeholder 4"/>
          <p:cNvSpPr>
            <a:spLocks noGrp="1"/>
          </p:cNvSpPr>
          <p:nvPr>
            <p:ph type="ftr" sz="quarter" idx="11"/>
          </p:nvPr>
        </p:nvSpPr>
        <p:spPr/>
        <p:txBody>
          <a:bodyPr/>
          <a:lstStyle/>
          <a:p>
            <a:pPr>
              <a:defRPr/>
            </a:pPr>
            <a:r>
              <a:rPr lang="en-US" smtClean="0"/>
              <a:t>School of Nuclear Knowledge Management</a:t>
            </a:r>
            <a:endParaRPr lang="en-US"/>
          </a:p>
        </p:txBody>
      </p:sp>
      <p:sp>
        <p:nvSpPr>
          <p:cNvPr id="6" name="Slide Number Placeholder 5"/>
          <p:cNvSpPr>
            <a:spLocks noGrp="1"/>
          </p:cNvSpPr>
          <p:nvPr>
            <p:ph type="sldNum" sz="quarter" idx="12"/>
          </p:nvPr>
        </p:nvSpPr>
        <p:spPr/>
        <p:txBody>
          <a:bodyPr/>
          <a:lstStyle/>
          <a:p>
            <a:pPr>
              <a:defRPr/>
            </a:pPr>
            <a:fld id="{DC9AA96F-6056-4C0D-AC35-8E15C2116E97}" type="slidenum">
              <a:rPr lang="en-US" smtClean="0"/>
              <a:pPr>
                <a:defRPr/>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3D93129B-4B1B-4A65-9035-B78DCFA93C34}" type="datetime1">
              <a:rPr lang="en-US" smtClean="0"/>
              <a:pPr>
                <a:defRPr/>
              </a:pPr>
              <a:t>9/5/12</a:t>
            </a:fld>
            <a:endParaRPr lang="en-US"/>
          </a:p>
        </p:txBody>
      </p:sp>
      <p:sp>
        <p:nvSpPr>
          <p:cNvPr id="6" name="Footer Placeholder 5"/>
          <p:cNvSpPr>
            <a:spLocks noGrp="1"/>
          </p:cNvSpPr>
          <p:nvPr>
            <p:ph type="ftr" sz="quarter" idx="11"/>
          </p:nvPr>
        </p:nvSpPr>
        <p:spPr/>
        <p:txBody>
          <a:bodyPr/>
          <a:lstStyle/>
          <a:p>
            <a:pPr>
              <a:defRPr/>
            </a:pPr>
            <a:r>
              <a:rPr lang="en-US" smtClean="0"/>
              <a:t>School of Nuclear Knowledge Management</a:t>
            </a:r>
            <a:endParaRPr lang="en-US"/>
          </a:p>
        </p:txBody>
      </p:sp>
      <p:sp>
        <p:nvSpPr>
          <p:cNvPr id="7" name="Slide Number Placeholder 6"/>
          <p:cNvSpPr>
            <a:spLocks noGrp="1"/>
          </p:cNvSpPr>
          <p:nvPr>
            <p:ph type="sldNum" sz="quarter" idx="12"/>
          </p:nvPr>
        </p:nvSpPr>
        <p:spPr/>
        <p:txBody>
          <a:bodyPr/>
          <a:lstStyle/>
          <a:p>
            <a:pPr>
              <a:defRPr/>
            </a:pPr>
            <a:fld id="{C06A4DB5-E16D-49A3-9E86-8CA5D579E9C0}" type="slidenum">
              <a:rPr lang="en-US" smtClean="0"/>
              <a:pPr>
                <a:defRPr/>
              </a:pPr>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fld id="{F22499E3-313A-4BDC-B54D-55265602D8D5}" type="datetime1">
              <a:rPr lang="en-US" smtClean="0"/>
              <a:pPr>
                <a:defRPr/>
              </a:pPr>
              <a:t>9/5/12</a:t>
            </a:fld>
            <a:endParaRPr lang="en-US"/>
          </a:p>
        </p:txBody>
      </p:sp>
      <p:sp>
        <p:nvSpPr>
          <p:cNvPr id="8" name="Footer Placeholder 7"/>
          <p:cNvSpPr>
            <a:spLocks noGrp="1"/>
          </p:cNvSpPr>
          <p:nvPr>
            <p:ph type="ftr" sz="quarter" idx="11"/>
          </p:nvPr>
        </p:nvSpPr>
        <p:spPr/>
        <p:txBody>
          <a:bodyPr/>
          <a:lstStyle/>
          <a:p>
            <a:pPr>
              <a:defRPr/>
            </a:pPr>
            <a:r>
              <a:rPr lang="en-US" smtClean="0"/>
              <a:t>School of Nuclear Knowledge Management</a:t>
            </a:r>
            <a:endParaRPr lang="en-US"/>
          </a:p>
        </p:txBody>
      </p:sp>
      <p:sp>
        <p:nvSpPr>
          <p:cNvPr id="9" name="Slide Number Placeholder 8"/>
          <p:cNvSpPr>
            <a:spLocks noGrp="1"/>
          </p:cNvSpPr>
          <p:nvPr>
            <p:ph type="sldNum" sz="quarter" idx="12"/>
          </p:nvPr>
        </p:nvSpPr>
        <p:spPr/>
        <p:txBody>
          <a:bodyPr/>
          <a:lstStyle/>
          <a:p>
            <a:pPr>
              <a:defRPr/>
            </a:pPr>
            <a:fld id="{99892D59-E729-423E-BB42-4F5BB2EE5496}"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6026120D-A547-40A0-A94F-4A285483B340}" type="datetime1">
              <a:rPr lang="en-US" smtClean="0"/>
              <a:pPr>
                <a:defRPr/>
              </a:pPr>
              <a:t>9/5/12</a:t>
            </a:fld>
            <a:endParaRPr lang="en-US"/>
          </a:p>
        </p:txBody>
      </p:sp>
      <p:sp>
        <p:nvSpPr>
          <p:cNvPr id="4" name="Footer Placeholder 3"/>
          <p:cNvSpPr>
            <a:spLocks noGrp="1"/>
          </p:cNvSpPr>
          <p:nvPr>
            <p:ph type="ftr" sz="quarter" idx="11"/>
          </p:nvPr>
        </p:nvSpPr>
        <p:spPr/>
        <p:txBody>
          <a:bodyPr/>
          <a:lstStyle/>
          <a:p>
            <a:pPr>
              <a:defRPr/>
            </a:pPr>
            <a:r>
              <a:rPr lang="en-US" smtClean="0"/>
              <a:t>School of Nuclear Knowledge Management</a:t>
            </a:r>
            <a:endParaRPr lang="en-US"/>
          </a:p>
        </p:txBody>
      </p:sp>
      <p:sp>
        <p:nvSpPr>
          <p:cNvPr id="5" name="Slide Number Placeholder 4"/>
          <p:cNvSpPr>
            <a:spLocks noGrp="1"/>
          </p:cNvSpPr>
          <p:nvPr>
            <p:ph type="sldNum" sz="quarter" idx="12"/>
          </p:nvPr>
        </p:nvSpPr>
        <p:spPr/>
        <p:txBody>
          <a:bodyPr/>
          <a:lstStyle/>
          <a:p>
            <a:pPr>
              <a:defRPr/>
            </a:pPr>
            <a:fld id="{46CAE0B7-9304-4F0C-9E85-E2D1A3DC6BEA}" type="slidenum">
              <a:rPr lang="en-US" smtClean="0"/>
              <a:pPr>
                <a:defRPr/>
              </a:pPr>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665A105-A92A-4221-8555-EB0C288D89CE}" type="datetime1">
              <a:rPr lang="en-US" smtClean="0"/>
              <a:pPr>
                <a:defRPr/>
              </a:pPr>
              <a:t>9/5/12</a:t>
            </a:fld>
            <a:endParaRPr lang="en-US"/>
          </a:p>
        </p:txBody>
      </p:sp>
      <p:sp>
        <p:nvSpPr>
          <p:cNvPr id="3" name="Footer Placeholder 2"/>
          <p:cNvSpPr>
            <a:spLocks noGrp="1"/>
          </p:cNvSpPr>
          <p:nvPr>
            <p:ph type="ftr" sz="quarter" idx="11"/>
          </p:nvPr>
        </p:nvSpPr>
        <p:spPr/>
        <p:txBody>
          <a:bodyPr/>
          <a:lstStyle/>
          <a:p>
            <a:pPr>
              <a:defRPr/>
            </a:pPr>
            <a:r>
              <a:rPr lang="en-US" smtClean="0"/>
              <a:t>School of Nuclear Knowledge Management</a:t>
            </a:r>
            <a:endParaRPr lang="en-US"/>
          </a:p>
        </p:txBody>
      </p:sp>
      <p:sp>
        <p:nvSpPr>
          <p:cNvPr id="4" name="Slide Number Placeholder 3"/>
          <p:cNvSpPr>
            <a:spLocks noGrp="1"/>
          </p:cNvSpPr>
          <p:nvPr>
            <p:ph type="sldNum" sz="quarter" idx="12"/>
          </p:nvPr>
        </p:nvSpPr>
        <p:spPr/>
        <p:txBody>
          <a:bodyPr/>
          <a:lstStyle/>
          <a:p>
            <a:pPr>
              <a:defRPr/>
            </a:pPr>
            <a:fld id="{9D8BD95D-5623-4CFB-A169-B07FA7A0CF81}"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305257B3-066B-4202-A6A4-047D6F47D485}" type="datetime1">
              <a:rPr lang="en-US" smtClean="0"/>
              <a:pPr>
                <a:defRPr/>
              </a:pPr>
              <a:t>9/5/12</a:t>
            </a:fld>
            <a:endParaRPr lang="en-US"/>
          </a:p>
        </p:txBody>
      </p:sp>
      <p:sp>
        <p:nvSpPr>
          <p:cNvPr id="5" name="Footer Placeholder 4"/>
          <p:cNvSpPr>
            <a:spLocks noGrp="1"/>
          </p:cNvSpPr>
          <p:nvPr>
            <p:ph type="ftr" sz="quarter" idx="11"/>
          </p:nvPr>
        </p:nvSpPr>
        <p:spPr/>
        <p:txBody>
          <a:bodyPr/>
          <a:lstStyle/>
          <a:p>
            <a:pPr>
              <a:defRPr/>
            </a:pPr>
            <a:r>
              <a:rPr lang="en-US" smtClean="0"/>
              <a:t>School of Nuclear Knowledge Management</a:t>
            </a:r>
            <a:endParaRPr lang="en-US"/>
          </a:p>
        </p:txBody>
      </p:sp>
      <p:sp>
        <p:nvSpPr>
          <p:cNvPr id="6" name="Slide Number Placeholder 5"/>
          <p:cNvSpPr>
            <a:spLocks noGrp="1"/>
          </p:cNvSpPr>
          <p:nvPr>
            <p:ph type="sldNum" sz="quarter" idx="12"/>
          </p:nvPr>
        </p:nvSpPr>
        <p:spPr/>
        <p:txBody>
          <a:bodyPr/>
          <a:lstStyle/>
          <a:p>
            <a:pPr>
              <a:defRPr/>
            </a:pPr>
            <a:fld id="{DC9AA96F-6056-4C0D-AC35-8E15C2116E97}" type="slidenum">
              <a:rPr lang="en-US" smtClean="0"/>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pPr>
              <a:defRPr/>
            </a:pPr>
            <a:fld id="{AF5E2298-CE46-4B75-8094-0DF48EDBF66D}" type="datetime1">
              <a:rPr lang="en-US" smtClean="0"/>
              <a:pPr>
                <a:defRPr/>
              </a:pPr>
              <a:t>9/5/12</a:t>
            </a:fld>
            <a:endParaRPr lang="en-US"/>
          </a:p>
        </p:txBody>
      </p:sp>
      <p:sp>
        <p:nvSpPr>
          <p:cNvPr id="6" name="Footer Placeholder 5"/>
          <p:cNvSpPr>
            <a:spLocks noGrp="1"/>
          </p:cNvSpPr>
          <p:nvPr>
            <p:ph type="ftr" sz="quarter" idx="11"/>
          </p:nvPr>
        </p:nvSpPr>
        <p:spPr/>
        <p:txBody>
          <a:bodyPr/>
          <a:lstStyle/>
          <a:p>
            <a:pPr>
              <a:defRPr/>
            </a:pPr>
            <a:r>
              <a:rPr lang="en-US" smtClean="0"/>
              <a:t>School of Nuclear Knowledge Management</a:t>
            </a:r>
            <a:endParaRPr lang="en-US"/>
          </a:p>
        </p:txBody>
      </p:sp>
      <p:sp>
        <p:nvSpPr>
          <p:cNvPr id="7" name="Slide Number Placeholder 6"/>
          <p:cNvSpPr>
            <a:spLocks noGrp="1"/>
          </p:cNvSpPr>
          <p:nvPr>
            <p:ph type="sldNum" sz="quarter" idx="12"/>
          </p:nvPr>
        </p:nvSpPr>
        <p:spPr/>
        <p:txBody>
          <a:bodyPr/>
          <a:lstStyle/>
          <a:p>
            <a:pPr>
              <a:defRPr/>
            </a:pPr>
            <a:fld id="{99AECAED-2F5A-49DD-A377-F2F26005BBC2}"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lstStyle>
          <a:p>
            <a:pPr>
              <a:defRPr/>
            </a:pPr>
            <a:fld id="{68C7F8A7-BF12-4B27-A0FE-CC000DAC1D58}" type="datetime1">
              <a:rPr lang="en-US" smtClean="0"/>
              <a:pPr>
                <a:defRPr/>
              </a:pPr>
              <a:t>9/5/12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lstStyle>
          <a:p>
            <a:pPr>
              <a:defRPr/>
            </a:pPr>
            <a:r>
              <a:rPr lang="en-US" smtClean="0"/>
              <a:t>School of Nuclear Knowledge Management</a:t>
            </a:r>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pPr>
              <a:defRPr/>
            </a:pPr>
            <a:fld id="{6C0DAE4C-9D55-42D3-AF80-3352E920BE03}" type="slidenum">
              <a:rPr lang="en-US" smtClean="0"/>
              <a:pPr>
                <a:defRPr/>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8573DE6D-AFAE-4F94-9EBD-4EF6D605E80C}" type="datetime1">
              <a:rPr lang="en-US" smtClean="0"/>
              <a:pPr>
                <a:defRPr/>
              </a:pPr>
              <a:t>9/5/12</a:t>
            </a:fld>
            <a:endParaRPr lang="en-US"/>
          </a:p>
        </p:txBody>
      </p:sp>
      <p:sp>
        <p:nvSpPr>
          <p:cNvPr id="5" name="Footer Placeholder 4"/>
          <p:cNvSpPr>
            <a:spLocks noGrp="1"/>
          </p:cNvSpPr>
          <p:nvPr>
            <p:ph type="ftr" sz="quarter" idx="11"/>
          </p:nvPr>
        </p:nvSpPr>
        <p:spPr/>
        <p:txBody>
          <a:bodyPr/>
          <a:lstStyle/>
          <a:p>
            <a:pPr>
              <a:defRPr/>
            </a:pPr>
            <a:r>
              <a:rPr lang="en-US" smtClean="0"/>
              <a:t>School of Nuclear Knowledge Management</a:t>
            </a:r>
            <a:endParaRPr lang="en-US"/>
          </a:p>
        </p:txBody>
      </p:sp>
      <p:sp>
        <p:nvSpPr>
          <p:cNvPr id="6" name="Slide Number Placeholder 5"/>
          <p:cNvSpPr>
            <a:spLocks noGrp="1"/>
          </p:cNvSpPr>
          <p:nvPr>
            <p:ph type="sldNum" sz="quarter" idx="12"/>
          </p:nvPr>
        </p:nvSpPr>
        <p:spPr/>
        <p:txBody>
          <a:bodyPr/>
          <a:lstStyle/>
          <a:p>
            <a:pPr>
              <a:defRPr/>
            </a:pPr>
            <a:fld id="{AC12BA99-7D67-4973-B84C-CC0C59622CEF}" type="slidenum">
              <a:rPr lang="en-US" smtClean="0"/>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22DF8FC2-5F3F-44DF-B9AF-76AB884CBC9D}" type="datetime1">
              <a:rPr lang="en-US" smtClean="0"/>
              <a:pPr>
                <a:defRPr/>
              </a:pPr>
              <a:t>9/5/12</a:t>
            </a:fld>
            <a:endParaRPr lang="en-US"/>
          </a:p>
        </p:txBody>
      </p:sp>
      <p:sp>
        <p:nvSpPr>
          <p:cNvPr id="5" name="Footer Placeholder 4"/>
          <p:cNvSpPr>
            <a:spLocks noGrp="1"/>
          </p:cNvSpPr>
          <p:nvPr>
            <p:ph type="ftr" sz="quarter" idx="11"/>
          </p:nvPr>
        </p:nvSpPr>
        <p:spPr/>
        <p:txBody>
          <a:bodyPr/>
          <a:lstStyle/>
          <a:p>
            <a:pPr>
              <a:defRPr/>
            </a:pPr>
            <a:r>
              <a:rPr lang="en-US" smtClean="0"/>
              <a:t>School of Nuclear Knowledge Management</a:t>
            </a:r>
            <a:endParaRPr lang="en-US"/>
          </a:p>
        </p:txBody>
      </p:sp>
      <p:sp>
        <p:nvSpPr>
          <p:cNvPr id="6" name="Slide Number Placeholder 5"/>
          <p:cNvSpPr>
            <a:spLocks noGrp="1"/>
          </p:cNvSpPr>
          <p:nvPr>
            <p:ph type="sldNum" sz="quarter" idx="12"/>
          </p:nvPr>
        </p:nvSpPr>
        <p:spPr/>
        <p:txBody>
          <a:bodyPr/>
          <a:lstStyle/>
          <a:p>
            <a:pPr>
              <a:defRPr/>
            </a:pPr>
            <a:fld id="{B877FB32-CC0D-4D37-BF54-D98127A56D56}" type="slidenum">
              <a:rPr lang="en-US" smtClean="0"/>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rtlCol="0">
            <a:normAutofit/>
          </a:bodyPr>
          <a:lstStyle/>
          <a:p>
            <a:pPr lvl="0"/>
            <a:endParaRPr lang="en-US" noProof="0" dirty="0" smtClean="0"/>
          </a:p>
        </p:txBody>
      </p:sp>
      <p:sp>
        <p:nvSpPr>
          <p:cNvPr id="5" name="Date Placeholder 4"/>
          <p:cNvSpPr>
            <a:spLocks noGrp="1"/>
          </p:cNvSpPr>
          <p:nvPr>
            <p:ph type="dt" sz="half" idx="10"/>
          </p:nvPr>
        </p:nvSpPr>
        <p:spPr>
          <a:xfrm>
            <a:off x="0" y="6248400"/>
            <a:ext cx="1371600" cy="381000"/>
          </a:xfrm>
        </p:spPr>
        <p:txBody>
          <a:bodyPr/>
          <a:lstStyle>
            <a:lvl1pPr>
              <a:defRPr/>
            </a:lvl1pPr>
          </a:lstStyle>
          <a:p>
            <a:pPr>
              <a:defRPr/>
            </a:pPr>
            <a:fld id="{B42A36B7-4042-4341-8D65-7C497179AB17}" type="datetime1">
              <a:rPr lang="en-US" smtClean="0"/>
              <a:pPr>
                <a:defRPr/>
              </a:pPr>
              <a:t>9/5/12</a:t>
            </a:fld>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pPr>
              <a:defRPr/>
            </a:pPr>
            <a:r>
              <a:rPr lang="en-US" smtClean="0"/>
              <a:t>School of Nuclear Knowledge Management</a:t>
            </a:r>
            <a:endParaRPr lang="en-US"/>
          </a:p>
        </p:txBody>
      </p:sp>
      <p:sp>
        <p:nvSpPr>
          <p:cNvPr id="7" name="Slide Number Placeholder 6"/>
          <p:cNvSpPr>
            <a:spLocks noGrp="1"/>
          </p:cNvSpPr>
          <p:nvPr>
            <p:ph type="sldNum" sz="quarter" idx="12"/>
          </p:nvPr>
        </p:nvSpPr>
        <p:spPr/>
        <p:txBody>
          <a:bodyPr/>
          <a:lstStyle>
            <a:lvl1pPr>
              <a:defRPr/>
            </a:lvl1pPr>
          </a:lstStyle>
          <a:p>
            <a:pPr>
              <a:defRPr/>
            </a:pPr>
            <a:fld id="{F2086EAC-2293-4FD8-8877-63C615D190B7}"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4A815246-FE85-4128-9FEE-1E4D8E1A9033}" type="datetime1">
              <a:rPr lang="en-US" smtClean="0"/>
              <a:pPr>
                <a:defRPr/>
              </a:pPr>
              <a:t>9/5/12</a:t>
            </a:fld>
            <a:endParaRPr lang="en-US"/>
          </a:p>
        </p:txBody>
      </p:sp>
      <p:sp>
        <p:nvSpPr>
          <p:cNvPr id="6" name="Footer Placeholder 5"/>
          <p:cNvSpPr>
            <a:spLocks noGrp="1"/>
          </p:cNvSpPr>
          <p:nvPr>
            <p:ph type="ftr" sz="quarter" idx="11"/>
          </p:nvPr>
        </p:nvSpPr>
        <p:spPr/>
        <p:txBody>
          <a:bodyPr/>
          <a:lstStyle/>
          <a:p>
            <a:pPr>
              <a:defRPr/>
            </a:pPr>
            <a:r>
              <a:rPr lang="en-US" smtClean="0"/>
              <a:t>School of Nuclear Knowledge Management</a:t>
            </a:r>
            <a:endParaRPr lang="en-US"/>
          </a:p>
        </p:txBody>
      </p:sp>
      <p:sp>
        <p:nvSpPr>
          <p:cNvPr id="7" name="Slide Number Placeholder 6"/>
          <p:cNvSpPr>
            <a:spLocks noGrp="1"/>
          </p:cNvSpPr>
          <p:nvPr>
            <p:ph type="sldNum" sz="quarter" idx="12"/>
          </p:nvPr>
        </p:nvSpPr>
        <p:spPr/>
        <p:txBody>
          <a:bodyPr/>
          <a:lstStyle/>
          <a:p>
            <a:pPr>
              <a:defRPr/>
            </a:pPr>
            <a:fld id="{C06A4DB5-E16D-49A3-9E86-8CA5D579E9C0}"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059FA0C9-07D4-4B82-AA30-95CE4A83561D}" type="datetime1">
              <a:rPr lang="en-US" smtClean="0"/>
              <a:pPr>
                <a:defRPr/>
              </a:pPr>
              <a:t>9/5/12</a:t>
            </a:fld>
            <a:endParaRPr lang="en-US"/>
          </a:p>
        </p:txBody>
      </p:sp>
      <p:sp>
        <p:nvSpPr>
          <p:cNvPr id="8" name="Footer Placeholder 7"/>
          <p:cNvSpPr>
            <a:spLocks noGrp="1"/>
          </p:cNvSpPr>
          <p:nvPr>
            <p:ph type="ftr" sz="quarter" idx="11"/>
          </p:nvPr>
        </p:nvSpPr>
        <p:spPr/>
        <p:txBody>
          <a:bodyPr/>
          <a:lstStyle/>
          <a:p>
            <a:pPr>
              <a:defRPr/>
            </a:pPr>
            <a:r>
              <a:rPr lang="en-US" smtClean="0"/>
              <a:t>School of Nuclear Knowledge Management</a:t>
            </a:r>
            <a:endParaRPr lang="en-US"/>
          </a:p>
        </p:txBody>
      </p:sp>
      <p:sp>
        <p:nvSpPr>
          <p:cNvPr id="9" name="Slide Number Placeholder 8"/>
          <p:cNvSpPr>
            <a:spLocks noGrp="1"/>
          </p:cNvSpPr>
          <p:nvPr>
            <p:ph type="sldNum" sz="quarter" idx="12"/>
          </p:nvPr>
        </p:nvSpPr>
        <p:spPr/>
        <p:txBody>
          <a:bodyPr/>
          <a:lstStyle/>
          <a:p>
            <a:pPr>
              <a:defRPr/>
            </a:pPr>
            <a:fld id="{99892D59-E729-423E-BB42-4F5BB2EE5496}"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6A8B71B2-7C34-4B6E-92C5-B3C79DF340E2}" type="datetime1">
              <a:rPr lang="en-US" smtClean="0"/>
              <a:pPr>
                <a:defRPr/>
              </a:pPr>
              <a:t>9/5/12</a:t>
            </a:fld>
            <a:endParaRPr lang="en-US"/>
          </a:p>
        </p:txBody>
      </p:sp>
      <p:sp>
        <p:nvSpPr>
          <p:cNvPr id="4" name="Footer Placeholder 3"/>
          <p:cNvSpPr>
            <a:spLocks noGrp="1"/>
          </p:cNvSpPr>
          <p:nvPr>
            <p:ph type="ftr" sz="quarter" idx="11"/>
          </p:nvPr>
        </p:nvSpPr>
        <p:spPr/>
        <p:txBody>
          <a:bodyPr/>
          <a:lstStyle/>
          <a:p>
            <a:pPr>
              <a:defRPr/>
            </a:pPr>
            <a:r>
              <a:rPr lang="en-US" smtClean="0"/>
              <a:t>School of Nuclear Knowledge Management</a:t>
            </a:r>
            <a:endParaRPr lang="en-US"/>
          </a:p>
        </p:txBody>
      </p:sp>
      <p:sp>
        <p:nvSpPr>
          <p:cNvPr id="5" name="Slide Number Placeholder 4"/>
          <p:cNvSpPr>
            <a:spLocks noGrp="1"/>
          </p:cNvSpPr>
          <p:nvPr>
            <p:ph type="sldNum" sz="quarter" idx="12"/>
          </p:nvPr>
        </p:nvSpPr>
        <p:spPr/>
        <p:txBody>
          <a:bodyPr/>
          <a:lstStyle/>
          <a:p>
            <a:pPr>
              <a:defRPr/>
            </a:pPr>
            <a:fld id="{46CAE0B7-9304-4F0C-9E85-E2D1A3DC6BEA}"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A73C12A5-E8B5-4C07-B0C0-DDCCB49FDB61}" type="datetime1">
              <a:rPr lang="en-US" smtClean="0"/>
              <a:pPr>
                <a:defRPr/>
              </a:pPr>
              <a:t>9/5/12</a:t>
            </a:fld>
            <a:endParaRPr lang="en-US"/>
          </a:p>
        </p:txBody>
      </p:sp>
      <p:sp>
        <p:nvSpPr>
          <p:cNvPr id="3" name="Footer Placeholder 2"/>
          <p:cNvSpPr>
            <a:spLocks noGrp="1"/>
          </p:cNvSpPr>
          <p:nvPr>
            <p:ph type="ftr" sz="quarter" idx="11"/>
          </p:nvPr>
        </p:nvSpPr>
        <p:spPr/>
        <p:txBody>
          <a:bodyPr/>
          <a:lstStyle/>
          <a:p>
            <a:pPr>
              <a:defRPr/>
            </a:pPr>
            <a:r>
              <a:rPr lang="en-US" smtClean="0"/>
              <a:t>School of Nuclear Knowledge Management</a:t>
            </a:r>
            <a:endParaRPr lang="en-US"/>
          </a:p>
        </p:txBody>
      </p:sp>
      <p:sp>
        <p:nvSpPr>
          <p:cNvPr id="4" name="Slide Number Placeholder 3"/>
          <p:cNvSpPr>
            <a:spLocks noGrp="1"/>
          </p:cNvSpPr>
          <p:nvPr>
            <p:ph type="sldNum" sz="quarter" idx="12"/>
          </p:nvPr>
        </p:nvSpPr>
        <p:spPr/>
        <p:txBody>
          <a:bodyPr/>
          <a:lstStyle/>
          <a:p>
            <a:pPr>
              <a:defRPr/>
            </a:pPr>
            <a:fld id="{9D8BD95D-5623-4CFB-A169-B07FA7A0CF81}"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78513BAE-6A24-41F7-ACD2-3BA1E25A5135}" type="datetime1">
              <a:rPr lang="en-US" smtClean="0"/>
              <a:pPr>
                <a:defRPr/>
              </a:pPr>
              <a:t>9/5/12</a:t>
            </a:fld>
            <a:endParaRPr lang="en-US"/>
          </a:p>
        </p:txBody>
      </p:sp>
      <p:sp>
        <p:nvSpPr>
          <p:cNvPr id="6" name="Footer Placeholder 5"/>
          <p:cNvSpPr>
            <a:spLocks noGrp="1"/>
          </p:cNvSpPr>
          <p:nvPr>
            <p:ph type="ftr" sz="quarter" idx="11"/>
          </p:nvPr>
        </p:nvSpPr>
        <p:spPr/>
        <p:txBody>
          <a:bodyPr/>
          <a:lstStyle/>
          <a:p>
            <a:pPr>
              <a:defRPr/>
            </a:pPr>
            <a:r>
              <a:rPr lang="en-US" smtClean="0"/>
              <a:t>School of Nuclear Knowledge Management</a:t>
            </a:r>
            <a:endParaRPr lang="en-US"/>
          </a:p>
        </p:txBody>
      </p:sp>
      <p:sp>
        <p:nvSpPr>
          <p:cNvPr id="7" name="Slide Number Placeholder 6"/>
          <p:cNvSpPr>
            <a:spLocks noGrp="1"/>
          </p:cNvSpPr>
          <p:nvPr>
            <p:ph type="sldNum" sz="quarter" idx="12"/>
          </p:nvPr>
        </p:nvSpPr>
        <p:spPr/>
        <p:txBody>
          <a:bodyPr/>
          <a:lstStyle/>
          <a:p>
            <a:pPr>
              <a:defRPr/>
            </a:pPr>
            <a:fld id="{99AECAED-2F5A-49DD-A377-F2F26005BBC2}"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4AFADB1A-4C4A-4173-878F-E480D16F86EE}" type="datetime1">
              <a:rPr lang="en-US" smtClean="0"/>
              <a:pPr>
                <a:defRPr/>
              </a:pPr>
              <a:t>9/5/12</a:t>
            </a:fld>
            <a:endParaRPr lang="en-US"/>
          </a:p>
        </p:txBody>
      </p:sp>
      <p:sp>
        <p:nvSpPr>
          <p:cNvPr id="6" name="Footer Placeholder 5"/>
          <p:cNvSpPr>
            <a:spLocks noGrp="1"/>
          </p:cNvSpPr>
          <p:nvPr>
            <p:ph type="ftr" sz="quarter" idx="11"/>
          </p:nvPr>
        </p:nvSpPr>
        <p:spPr/>
        <p:txBody>
          <a:bodyPr/>
          <a:lstStyle/>
          <a:p>
            <a:pPr>
              <a:defRPr/>
            </a:pPr>
            <a:r>
              <a:rPr lang="en-US" smtClean="0"/>
              <a:t>School of Nuclear Knowledge Management</a:t>
            </a:r>
            <a:endParaRPr lang="en-US"/>
          </a:p>
        </p:txBody>
      </p:sp>
      <p:sp>
        <p:nvSpPr>
          <p:cNvPr id="7" name="Slide Number Placeholder 6"/>
          <p:cNvSpPr>
            <a:spLocks noGrp="1"/>
          </p:cNvSpPr>
          <p:nvPr>
            <p:ph type="sldNum" sz="quarter" idx="12"/>
          </p:nvPr>
        </p:nvSpPr>
        <p:spPr/>
        <p:txBody>
          <a:bodyPr/>
          <a:lstStyle/>
          <a:p>
            <a:pPr>
              <a:defRPr/>
            </a:pPr>
            <a:fld id="{6C0DAE4C-9D55-42D3-AF80-3352E920BE03}"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theme" Target="../theme/theme3.xml"/><Relationship Id="rId14" Type="http://schemas.openxmlformats.org/officeDocument/2006/relationships/image" Target="../media/image2.jpe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A2321C19-E930-4466-B899-524382929DA8}" type="datetime1">
              <a:rPr lang="en-US" smtClean="0"/>
              <a:pPr>
                <a:defRPr/>
              </a:pPr>
              <a:t>9/5/12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smtClean="0"/>
              <a:t>School of Nuclear Knowledge Management</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2BFF0304-30DE-47D9-B6C3-49F982095B2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fld id="{60B1E750-0272-42BF-976B-897C8B99C213}" type="datetime1">
              <a:rPr lang="en-US" smtClean="0"/>
              <a:pPr>
                <a:defRPr/>
              </a:pPr>
              <a:t>9/5/12</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defRPr/>
            </a:pPr>
            <a:r>
              <a:rPr lang="en-US" smtClean="0"/>
              <a:t>School of Nuclear Knowledge Management</a:t>
            </a:r>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2BFF0304-30DE-47D9-B6C3-49F982095B2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hf hd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lstStyle>
          <a:p>
            <a:pPr>
              <a:defRPr/>
            </a:pPr>
            <a:fld id="{6007CC09-B61C-446E-93A4-6494ED6B85EC}" type="datetime1">
              <a:rPr lang="en-US" smtClean="0"/>
              <a:pPr>
                <a:defRPr/>
              </a:pPr>
              <a:t>9/5/12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lstStyle>
          <a:p>
            <a:pPr>
              <a:defRPr/>
            </a:pPr>
            <a:r>
              <a:rPr lang="en-US" smtClean="0"/>
              <a:t>School of Nuclear Knowledge Management</a:t>
            </a:r>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lstStyle>
          <a:p>
            <a:pPr>
              <a:defRPr/>
            </a:pPr>
            <a:fld id="{2BFF0304-30DE-47D9-B6C3-49F982095B2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8" r:id="rId12"/>
  </p:sldLayoutIdLst>
  <p:hf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image" Target="../media/image22.jpeg"/><Relationship Id="rId5" Type="http://schemas.openxmlformats.org/officeDocument/2006/relationships/image" Target="../media/image23.jpeg"/><Relationship Id="rId6" Type="http://schemas.openxmlformats.org/officeDocument/2006/relationships/image" Target="../media/image24.jpeg"/><Relationship Id="rId7" Type="http://schemas.openxmlformats.org/officeDocument/2006/relationships/image" Target="../media/image25.jpeg"/><Relationship Id="rId1" Type="http://schemas.openxmlformats.org/officeDocument/2006/relationships/slideLayout" Target="../slideLayouts/slideLayout29.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2.xml"/><Relationship Id="rId3" Type="http://schemas.openxmlformats.org/officeDocument/2006/relationships/image" Target="../media/image2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3.xml"/><Relationship Id="rId3" Type="http://schemas.openxmlformats.org/officeDocument/2006/relationships/image" Target="../media/image2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5.xml"/><Relationship Id="rId3" Type="http://schemas.openxmlformats.org/officeDocument/2006/relationships/image" Target="../media/image2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29.xml"/><Relationship Id="rId3"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xml"/><Relationship Id="rId3"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4" Type="http://schemas.openxmlformats.org/officeDocument/2006/relationships/image" Target="../media/image31.jpeg"/><Relationship Id="rId1" Type="http://schemas.openxmlformats.org/officeDocument/2006/relationships/slideLayout" Target="../slideLayouts/slideLayout24.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4" Type="http://schemas.openxmlformats.org/officeDocument/2006/relationships/image" Target="../media/image33.jpeg"/><Relationship Id="rId5" Type="http://schemas.openxmlformats.org/officeDocument/2006/relationships/image" Target="../media/image34.jpeg"/><Relationship Id="rId6" Type="http://schemas.openxmlformats.org/officeDocument/2006/relationships/image" Target="../media/image35.jpeg"/><Relationship Id="rId7" Type="http://schemas.openxmlformats.org/officeDocument/2006/relationships/image" Target="../media/image36.jpeg"/><Relationship Id="rId8" Type="http://schemas.openxmlformats.org/officeDocument/2006/relationships/image" Target="../media/image37.jpeg"/><Relationship Id="rId9" Type="http://schemas.openxmlformats.org/officeDocument/2006/relationships/image" Target="../media/image38.jpeg"/><Relationship Id="rId10" Type="http://schemas.openxmlformats.org/officeDocument/2006/relationships/image" Target="../media/image39.jpeg"/><Relationship Id="rId11" Type="http://schemas.openxmlformats.org/officeDocument/2006/relationships/oleObject" Target="../embeddings/Microsoft_Word_97_-_2004_Document1.doc"/><Relationship Id="rId1" Type="http://schemas.openxmlformats.org/officeDocument/2006/relationships/vmlDrawing" Target="../drawings/vmlDrawing2.vml"/><Relationship Id="rId2"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40.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41.jpeg"/><Relationship Id="rId3" Type="http://schemas.openxmlformats.org/officeDocument/2006/relationships/image" Target="../media/image42.jpeg"/></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45.png"/><Relationship Id="rId1" Type="http://schemas.openxmlformats.org/officeDocument/2006/relationships/slideLayout" Target="../slideLayouts/slideLayout24.xml"/><Relationship Id="rId2" Type="http://schemas.openxmlformats.org/officeDocument/2006/relationships/notesSlide" Target="../notesSlides/notesSlide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46.png"/></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9.png"/><Relationship Id="rId1" Type="http://schemas.openxmlformats.org/officeDocument/2006/relationships/slideLayout" Target="../slideLayouts/slideLayout24.xml"/><Relationship Id="rId2" Type="http://schemas.openxmlformats.org/officeDocument/2006/relationships/image" Target="../media/image4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5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xml"/><Relationship Id="rId3" Type="http://schemas.openxmlformats.org/officeDocument/2006/relationships/image" Target="../media/image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4.xml"/><Relationship Id="rId3" Type="http://schemas.openxmlformats.org/officeDocument/2006/relationships/image" Target="../media/image51.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wmf"/><Relationship Id="rId1" Type="http://schemas.openxmlformats.org/officeDocument/2006/relationships/slideLayout" Target="../slideLayouts/slideLayout29.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1" Type="http://schemas.openxmlformats.org/officeDocument/2006/relationships/image" Target="../media/image16.jpeg"/><Relationship Id="rId12" Type="http://schemas.openxmlformats.org/officeDocument/2006/relationships/image" Target="../media/image17.jpeg"/><Relationship Id="rId1" Type="http://schemas.openxmlformats.org/officeDocument/2006/relationships/slideLayout" Target="../slideLayouts/slideLayout29.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jpeg"/><Relationship Id="rId6" Type="http://schemas.openxmlformats.org/officeDocument/2006/relationships/image" Target="../media/image11.jpeg"/><Relationship Id="rId7" Type="http://schemas.openxmlformats.org/officeDocument/2006/relationships/image" Target="../media/image12.jpeg"/><Relationship Id="rId8" Type="http://schemas.openxmlformats.org/officeDocument/2006/relationships/image" Target="../media/image13.jpeg"/><Relationship Id="rId9" Type="http://schemas.openxmlformats.org/officeDocument/2006/relationships/image" Target="../media/image14.jpeg"/><Relationship Id="rId10"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 Id="rId8" Type="http://schemas.microsoft.com/office/2007/relationships/diagramDrawing" Target="../diagrams/drawing1.xml"/><Relationship Id="rId9" Type="http://schemas.openxmlformats.org/officeDocument/2006/relationships/image" Target="../media/image19.png"/><Relationship Id="rId10" Type="http://schemas.openxmlformats.org/officeDocument/2006/relationships/image" Target="../media/image20.png"/><Relationship Id="rId1" Type="http://schemas.openxmlformats.org/officeDocument/2006/relationships/slideLayout" Target="../slideLayouts/slideLayout29.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8.xml"/><Relationship Id="rId3"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457200"/>
            <a:ext cx="7772400" cy="1447800"/>
          </a:xfrm>
        </p:spPr>
        <p:txBody>
          <a:bodyPr rtlCol="0">
            <a:noAutofit/>
          </a:bodyPr>
          <a:lstStyle/>
          <a:p>
            <a:pPr eaLnBrk="1" fontAlgn="auto" hangingPunct="1">
              <a:spcAft>
                <a:spcPts val="0"/>
              </a:spcAft>
              <a:defRPr/>
            </a:pPr>
            <a:r>
              <a:rPr lang="en-US" sz="3200" b="1" dirty="0" smtClean="0">
                <a:solidFill>
                  <a:schemeClr val="tx1"/>
                </a:solidFill>
                <a:effectLst>
                  <a:outerShdw blurRad="38100" dist="38100" dir="2700000" algn="tl">
                    <a:srgbClr val="000000">
                      <a:alpha val="43137"/>
                    </a:srgbClr>
                  </a:outerShdw>
                </a:effectLst>
              </a:rPr>
              <a:t>Knowledge Capture &amp; Sharing</a:t>
            </a:r>
            <a:br>
              <a:rPr lang="en-US" sz="3200" b="1" dirty="0" smtClean="0">
                <a:solidFill>
                  <a:schemeClr val="tx1"/>
                </a:solidFill>
                <a:effectLst>
                  <a:outerShdw blurRad="38100" dist="38100" dir="2700000" algn="tl">
                    <a:srgbClr val="000000">
                      <a:alpha val="43137"/>
                    </a:srgbClr>
                  </a:outerShdw>
                </a:effectLst>
              </a:rPr>
            </a:br>
            <a:r>
              <a:rPr lang="en-US" sz="2800" b="1" dirty="0" smtClean="0">
                <a:solidFill>
                  <a:schemeClr val="tx1"/>
                </a:solidFill>
                <a:effectLst>
                  <a:outerShdw blurRad="38100" dist="38100" dir="2700000" algn="tl">
                    <a:srgbClr val="000000">
                      <a:alpha val="43137"/>
                    </a:srgbClr>
                  </a:outerShdw>
                </a:effectLst>
              </a:rPr>
              <a:t>People to People</a:t>
            </a:r>
            <a:endParaRPr lang="en-US" sz="3200" dirty="0">
              <a:solidFill>
                <a:schemeClr val="tx1"/>
              </a:solidFill>
            </a:endParaRPr>
          </a:p>
        </p:txBody>
      </p:sp>
      <p:sp>
        <p:nvSpPr>
          <p:cNvPr id="3" name="Subtitle 2"/>
          <p:cNvSpPr>
            <a:spLocks noGrp="1"/>
          </p:cNvSpPr>
          <p:nvPr>
            <p:ph type="subTitle" idx="1"/>
          </p:nvPr>
        </p:nvSpPr>
        <p:spPr>
          <a:xfrm>
            <a:off x="762000" y="2971800"/>
            <a:ext cx="7620000" cy="2057400"/>
          </a:xfrm>
        </p:spPr>
        <p:txBody>
          <a:bodyPr rtlCol="0">
            <a:normAutofit/>
          </a:bodyPr>
          <a:lstStyle/>
          <a:p>
            <a:pPr eaLnBrk="1" fontAlgn="auto" hangingPunct="1">
              <a:spcAft>
                <a:spcPts val="0"/>
              </a:spcAft>
              <a:buFont typeface="Arial" pitchFamily="34" charset="0"/>
              <a:buNone/>
              <a:defRPr/>
            </a:pPr>
            <a:r>
              <a:rPr lang="en-US" b="1" dirty="0" smtClean="0">
                <a:solidFill>
                  <a:schemeClr val="tx1">
                    <a:lumMod val="95000"/>
                    <a:lumOff val="5000"/>
                  </a:schemeClr>
                </a:solidFill>
              </a:rPr>
              <a:t>School of Nuclear Knowledge Management</a:t>
            </a:r>
          </a:p>
          <a:p>
            <a:pPr eaLnBrk="1" fontAlgn="auto" hangingPunct="1">
              <a:spcAft>
                <a:spcPts val="0"/>
              </a:spcAft>
              <a:buFont typeface="Arial" pitchFamily="34" charset="0"/>
              <a:buNone/>
              <a:defRPr/>
            </a:pPr>
            <a:r>
              <a:rPr lang="en-US" sz="1400" dirty="0" smtClean="0"/>
              <a:t>Trieste, Italy</a:t>
            </a:r>
          </a:p>
          <a:p>
            <a:pPr eaLnBrk="1" fontAlgn="auto" hangingPunct="1">
              <a:spcAft>
                <a:spcPts val="0"/>
              </a:spcAft>
              <a:buFont typeface="Arial" pitchFamily="34" charset="0"/>
              <a:buNone/>
              <a:defRPr/>
            </a:pPr>
            <a:r>
              <a:rPr lang="en-US" sz="1400" dirty="0" smtClean="0"/>
              <a:t>ICTP and IAEA</a:t>
            </a:r>
          </a:p>
          <a:p>
            <a:pPr eaLnBrk="1" fontAlgn="auto" hangingPunct="1">
              <a:spcAft>
                <a:spcPts val="0"/>
              </a:spcAft>
              <a:buFont typeface="Arial" pitchFamily="34" charset="0"/>
              <a:buNone/>
              <a:defRPr/>
            </a:pPr>
            <a:r>
              <a:rPr lang="en-US" sz="1400" dirty="0" smtClean="0"/>
              <a:t>3 – 7 September 2012</a:t>
            </a:r>
          </a:p>
          <a:p>
            <a:pPr eaLnBrk="1" fontAlgn="auto" hangingPunct="1">
              <a:spcAft>
                <a:spcPts val="0"/>
              </a:spcAft>
              <a:buFont typeface="Arial" pitchFamily="34" charset="0"/>
              <a:buNone/>
              <a:defRPr/>
            </a:pPr>
            <a:r>
              <a:rPr lang="en-US" sz="1400" dirty="0" smtClean="0"/>
              <a:t>By Ed Boyles</a:t>
            </a:r>
          </a:p>
          <a:p>
            <a:pPr eaLnBrk="1" fontAlgn="auto" hangingPunct="1">
              <a:spcAft>
                <a:spcPts val="0"/>
              </a:spcAft>
              <a:buFont typeface="Arial" pitchFamily="34" charset="0"/>
              <a:buNone/>
              <a:defRPr/>
            </a:pPr>
            <a:r>
              <a:rPr lang="en-US" sz="1400" dirty="0" smtClean="0"/>
              <a:t>jeboyles@epbfi.com</a:t>
            </a:r>
            <a:endParaRPr lang="en-US" sz="1400" dirty="0"/>
          </a:p>
        </p:txBody>
      </p:sp>
      <p:pic>
        <p:nvPicPr>
          <p:cNvPr id="6148" name="Picture 3" descr="logo-iaea"/>
          <p:cNvPicPr>
            <a:picLocks noChangeAspect="1" noChangeArrowheads="1"/>
          </p:cNvPicPr>
          <p:nvPr/>
        </p:nvPicPr>
        <p:blipFill>
          <a:blip r:embed="rId3" cstate="print"/>
          <a:srcRect/>
          <a:stretch>
            <a:fillRect/>
          </a:stretch>
        </p:blipFill>
        <p:spPr bwMode="auto">
          <a:xfrm>
            <a:off x="3810000" y="4114800"/>
            <a:ext cx="1079500" cy="941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3" name="Content Placeholder 2"/>
          <p:cNvSpPr>
            <a:spLocks noGrp="1"/>
          </p:cNvSpPr>
          <p:nvPr>
            <p:ph idx="1"/>
          </p:nvPr>
        </p:nvSpPr>
        <p:spPr>
          <a:xfrm>
            <a:off x="228600" y="1219200"/>
            <a:ext cx="8686800" cy="4953000"/>
          </a:xfrm>
        </p:spPr>
        <p:txBody>
          <a:bodyPr>
            <a:normAutofit/>
          </a:bodyPr>
          <a:lstStyle/>
          <a:p>
            <a:pPr eaLnBrk="1" hangingPunct="1"/>
            <a:r>
              <a:rPr lang="en-US" dirty="0" smtClean="0"/>
              <a:t>INPO Accredited Training Programs</a:t>
            </a:r>
          </a:p>
          <a:p>
            <a:pPr eaLnBrk="1" hangingPunct="1"/>
            <a:endParaRPr lang="en-US" dirty="0" smtClean="0"/>
          </a:p>
          <a:p>
            <a:pPr eaLnBrk="1" hangingPunct="1"/>
            <a:r>
              <a:rPr lang="en-US" dirty="0" smtClean="0"/>
              <a:t>Utilize classroom, computer based and on-the-job training</a:t>
            </a:r>
          </a:p>
          <a:p>
            <a:pPr eaLnBrk="1" hangingPunct="1"/>
            <a:endParaRPr lang="en-US" dirty="0" smtClean="0"/>
          </a:p>
          <a:p>
            <a:pPr eaLnBrk="1" hangingPunct="1"/>
            <a:r>
              <a:rPr lang="en-US" dirty="0" smtClean="0"/>
              <a:t>Trainers are experienced engineers, operators and senior craft (electrician, mechanical, instrumentation and controls, etc.)</a:t>
            </a:r>
          </a:p>
          <a:p>
            <a:pPr eaLnBrk="1" hangingPunct="1"/>
            <a:endParaRPr lang="en-US" dirty="0" smtClean="0"/>
          </a:p>
          <a:p>
            <a:pPr eaLnBrk="1" hangingPunct="1"/>
            <a:r>
              <a:rPr lang="en-US" dirty="0" smtClean="0"/>
              <a:t>Also use retirees to supplement training</a:t>
            </a:r>
          </a:p>
          <a:p>
            <a:pPr eaLnBrk="1" hangingPunct="1"/>
            <a:endParaRPr lang="en-US" dirty="0" smtClean="0"/>
          </a:p>
        </p:txBody>
      </p:sp>
      <p:sp>
        <p:nvSpPr>
          <p:cNvPr id="4" name="Footer Placeholder 3"/>
          <p:cNvSpPr>
            <a:spLocks noGrp="1"/>
          </p:cNvSpPr>
          <p:nvPr>
            <p:ph type="ftr" sz="quarter" idx="11"/>
          </p:nvPr>
        </p:nvSpPr>
        <p:spPr>
          <a:xfrm>
            <a:off x="990600" y="6019800"/>
            <a:ext cx="7620000" cy="457200"/>
          </a:xfrm>
        </p:spPr>
        <p:txBody>
          <a:bodyPr/>
          <a:lstStyle/>
          <a:p>
            <a:pPr>
              <a:defRPr/>
            </a:pPr>
            <a:r>
              <a:rPr lang="en-US" smtClean="0"/>
              <a:t>School of Nuclear Knowledge Management</a:t>
            </a:r>
            <a:endParaRPr lang="en-US" dirty="0"/>
          </a:p>
        </p:txBody>
      </p:sp>
      <p:sp>
        <p:nvSpPr>
          <p:cNvPr id="5" name="Slide Number Placeholder 4"/>
          <p:cNvSpPr>
            <a:spLocks noGrp="1"/>
          </p:cNvSpPr>
          <p:nvPr>
            <p:ph type="sldNum" sz="quarter" idx="12"/>
          </p:nvPr>
        </p:nvSpPr>
        <p:spPr/>
        <p:txBody>
          <a:bodyPr/>
          <a:lstStyle/>
          <a:p>
            <a:pPr>
              <a:defRPr/>
            </a:pPr>
            <a:fld id="{BC8371F8-D750-4D23-9DBF-A89E95273721}" type="slidenum">
              <a:rPr lang="en-US"/>
              <a:pPr>
                <a:defRPr/>
              </a:pPr>
              <a:t>10</a:t>
            </a:fld>
            <a:endParaRPr lang="en-US"/>
          </a:p>
        </p:txBody>
      </p:sp>
      <p:sp>
        <p:nvSpPr>
          <p:cNvPr id="2" name="Title 1"/>
          <p:cNvSpPr>
            <a:spLocks noGrp="1"/>
          </p:cNvSpPr>
          <p:nvPr>
            <p:ph type="title"/>
          </p:nvPr>
        </p:nvSpPr>
        <p:spPr>
          <a:xfrm>
            <a:off x="381000" y="304800"/>
            <a:ext cx="8458200" cy="639762"/>
          </a:xfrm>
        </p:spPr>
        <p:txBody>
          <a:bodyPr rtlCol="0">
            <a:normAutofit fontScale="90000"/>
          </a:bodyPr>
          <a:lstStyle/>
          <a:p>
            <a:pPr algn="ctr">
              <a:defRPr/>
            </a:pPr>
            <a:r>
              <a:rPr lang="en-US" dirty="0" smtClean="0"/>
              <a:t>Dynamic Learning</a:t>
            </a:r>
            <a:endParaRPr lang="en-US" dirty="0"/>
          </a:p>
        </p:txBody>
      </p:sp>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914400" y="6096000"/>
            <a:ext cx="7696200" cy="457200"/>
          </a:xfrm>
        </p:spPr>
        <p:txBody>
          <a:bodyPr/>
          <a:lstStyle/>
          <a:p>
            <a:pPr>
              <a:defRPr/>
            </a:pPr>
            <a:r>
              <a:rPr lang="en-US" smtClean="0"/>
              <a:t>School of Nuclear Knowledge Management</a:t>
            </a:r>
            <a:endParaRPr lang="en-US" dirty="0"/>
          </a:p>
        </p:txBody>
      </p:sp>
      <p:sp>
        <p:nvSpPr>
          <p:cNvPr id="3" name="Slide Number Placeholder 2"/>
          <p:cNvSpPr>
            <a:spLocks noGrp="1"/>
          </p:cNvSpPr>
          <p:nvPr>
            <p:ph type="sldNum" sz="quarter" idx="12"/>
          </p:nvPr>
        </p:nvSpPr>
        <p:spPr/>
        <p:txBody>
          <a:bodyPr/>
          <a:lstStyle/>
          <a:p>
            <a:pPr>
              <a:defRPr/>
            </a:pPr>
            <a:fld id="{50D5F80C-E2A6-4676-8077-0F899EC07FB2}" type="slidenum">
              <a:rPr lang="en-US"/>
              <a:pPr>
                <a:defRPr/>
              </a:pPr>
              <a:t>11</a:t>
            </a:fld>
            <a:endParaRPr lang="en-US"/>
          </a:p>
        </p:txBody>
      </p:sp>
      <p:pic>
        <p:nvPicPr>
          <p:cNvPr id="16388" name="Picture 2" descr="C:\Users\j\Pictures\Previous years and files\2008\Tirps_IAEA\Ukraine Visit April\Ukraine Edited\Ukraine Visit April_02.jpg"/>
          <p:cNvPicPr>
            <a:picLocks noChangeAspect="1" noChangeArrowheads="1"/>
          </p:cNvPicPr>
          <p:nvPr/>
        </p:nvPicPr>
        <p:blipFill>
          <a:blip r:embed="rId3" cstate="print"/>
          <a:srcRect/>
          <a:stretch>
            <a:fillRect/>
          </a:stretch>
        </p:blipFill>
        <p:spPr bwMode="auto">
          <a:xfrm>
            <a:off x="609600" y="3657600"/>
            <a:ext cx="2667000" cy="2590800"/>
          </a:xfrm>
          <a:prstGeom prst="rect">
            <a:avLst/>
          </a:prstGeom>
          <a:noFill/>
          <a:ln w="9525">
            <a:noFill/>
            <a:miter lim="800000"/>
            <a:headEnd/>
            <a:tailEnd/>
          </a:ln>
        </p:spPr>
      </p:pic>
      <p:pic>
        <p:nvPicPr>
          <p:cNvPr id="16389" name="Picture 3" descr="C:\Users\j\Pictures\Previous years and files\2008\Tirps_IAEA\Ukraine Visit April\Ukraine Edited\Ukraine Visit April_04.jpg"/>
          <p:cNvPicPr>
            <a:picLocks noChangeAspect="1" noChangeArrowheads="1"/>
          </p:cNvPicPr>
          <p:nvPr/>
        </p:nvPicPr>
        <p:blipFill>
          <a:blip r:embed="rId4" cstate="print"/>
          <a:srcRect/>
          <a:stretch>
            <a:fillRect/>
          </a:stretch>
        </p:blipFill>
        <p:spPr bwMode="auto">
          <a:xfrm>
            <a:off x="3810000" y="762000"/>
            <a:ext cx="2286000" cy="2514600"/>
          </a:xfrm>
          <a:prstGeom prst="rect">
            <a:avLst/>
          </a:prstGeom>
          <a:noFill/>
          <a:ln w="9525">
            <a:noFill/>
            <a:miter lim="800000"/>
            <a:headEnd/>
            <a:tailEnd/>
          </a:ln>
        </p:spPr>
      </p:pic>
      <p:pic>
        <p:nvPicPr>
          <p:cNvPr id="16390" name="Picture 4" descr="C:\Users\j\Pictures\Previous years and files\2008\Tirps_IAEA\Ukraine Visit April\Ukraine Edited\Ukraine Visit April_25.jpg"/>
          <p:cNvPicPr>
            <a:picLocks noChangeAspect="1" noChangeArrowheads="1"/>
          </p:cNvPicPr>
          <p:nvPr/>
        </p:nvPicPr>
        <p:blipFill>
          <a:blip r:embed="rId5" cstate="print"/>
          <a:srcRect/>
          <a:stretch>
            <a:fillRect/>
          </a:stretch>
        </p:blipFill>
        <p:spPr bwMode="auto">
          <a:xfrm>
            <a:off x="3733800" y="3657600"/>
            <a:ext cx="2438400" cy="2590800"/>
          </a:xfrm>
          <a:prstGeom prst="rect">
            <a:avLst/>
          </a:prstGeom>
          <a:noFill/>
          <a:ln w="9525">
            <a:noFill/>
            <a:miter lim="800000"/>
            <a:headEnd/>
            <a:tailEnd/>
          </a:ln>
        </p:spPr>
      </p:pic>
      <p:pic>
        <p:nvPicPr>
          <p:cNvPr id="16391" name="Picture 5" descr="C:\Users\j\Pictures\Previous years and files\2008\Tirps_IAEA\Ukraine Visit April\Ukraine Edited\Ukraine Visit April_09.jpg"/>
          <p:cNvPicPr>
            <a:picLocks noChangeAspect="1" noChangeArrowheads="1"/>
          </p:cNvPicPr>
          <p:nvPr/>
        </p:nvPicPr>
        <p:blipFill>
          <a:blip r:embed="rId6" cstate="print"/>
          <a:srcRect/>
          <a:stretch>
            <a:fillRect/>
          </a:stretch>
        </p:blipFill>
        <p:spPr bwMode="auto">
          <a:xfrm>
            <a:off x="6248400" y="762000"/>
            <a:ext cx="2514600" cy="2514600"/>
          </a:xfrm>
          <a:prstGeom prst="rect">
            <a:avLst/>
          </a:prstGeom>
          <a:noFill/>
          <a:ln w="9525">
            <a:noFill/>
            <a:miter lim="800000"/>
            <a:headEnd/>
            <a:tailEnd/>
          </a:ln>
        </p:spPr>
      </p:pic>
      <p:pic>
        <p:nvPicPr>
          <p:cNvPr id="16392" name="Picture 6" descr="C:\Users\j\Pictures\Previous years and files\2008\Tirps_IAEA\Ukraine Visit April\Ukraine Edited\Ukraine Visit April_07.jpg"/>
          <p:cNvPicPr>
            <a:picLocks noChangeAspect="1" noChangeArrowheads="1"/>
          </p:cNvPicPr>
          <p:nvPr/>
        </p:nvPicPr>
        <p:blipFill>
          <a:blip r:embed="rId7" cstate="print"/>
          <a:srcRect/>
          <a:stretch>
            <a:fillRect/>
          </a:stretch>
        </p:blipFill>
        <p:spPr bwMode="auto">
          <a:xfrm>
            <a:off x="6324600" y="3657600"/>
            <a:ext cx="2471738" cy="2590800"/>
          </a:xfrm>
          <a:prstGeom prst="rect">
            <a:avLst/>
          </a:prstGeom>
          <a:noFill/>
          <a:ln w="9525">
            <a:noFill/>
            <a:miter lim="800000"/>
            <a:headEnd/>
            <a:tailEnd/>
          </a:ln>
        </p:spPr>
      </p:pic>
      <p:sp>
        <p:nvSpPr>
          <p:cNvPr id="16393" name="TextBox 8"/>
          <p:cNvSpPr txBox="1">
            <a:spLocks noChangeArrowheads="1"/>
          </p:cNvSpPr>
          <p:nvPr/>
        </p:nvSpPr>
        <p:spPr bwMode="auto">
          <a:xfrm>
            <a:off x="304800" y="914400"/>
            <a:ext cx="3276600" cy="923330"/>
          </a:xfrm>
          <a:prstGeom prst="rect">
            <a:avLst/>
          </a:prstGeom>
          <a:noFill/>
          <a:ln w="9525">
            <a:noFill/>
            <a:miter lim="800000"/>
            <a:headEnd/>
            <a:tailEnd/>
          </a:ln>
        </p:spPr>
        <p:txBody>
          <a:bodyPr>
            <a:spAutoFit/>
          </a:bodyPr>
          <a:lstStyle/>
          <a:p>
            <a:r>
              <a:rPr lang="en-US" b="1" i="1" dirty="0" smtClean="0">
                <a:solidFill>
                  <a:schemeClr val="accent2"/>
                </a:solidFill>
                <a:latin typeface="Calibri" pitchFamily="34" charset="0"/>
              </a:rPr>
              <a:t>Dynamic </a:t>
            </a:r>
            <a:r>
              <a:rPr lang="en-US" b="1" i="1" dirty="0">
                <a:solidFill>
                  <a:schemeClr val="accent2"/>
                </a:solidFill>
                <a:latin typeface="Calibri" pitchFamily="34" charset="0"/>
              </a:rPr>
              <a:t>Learning Center – Class Room Training combined with a </a:t>
            </a:r>
            <a:r>
              <a:rPr lang="en-US" b="1" i="1" u="sng" dirty="0">
                <a:solidFill>
                  <a:schemeClr val="accent2"/>
                </a:solidFill>
                <a:latin typeface="Calibri" pitchFamily="34" charset="0"/>
              </a:rPr>
              <a:t>virtual plant environment</a:t>
            </a:r>
          </a:p>
        </p:txBody>
      </p:sp>
      <p:sp>
        <p:nvSpPr>
          <p:cNvPr id="10" name="Rectangle 9"/>
          <p:cNvSpPr/>
          <p:nvPr/>
        </p:nvSpPr>
        <p:spPr>
          <a:xfrm>
            <a:off x="0" y="76200"/>
            <a:ext cx="8763000" cy="769441"/>
          </a:xfrm>
          <a:prstGeom prst="rect">
            <a:avLst/>
          </a:prstGeom>
        </p:spPr>
        <p:txBody>
          <a:bodyPr wrap="square">
            <a:spAutoFit/>
          </a:bodyPr>
          <a:lstStyle/>
          <a:p>
            <a:pPr algn="ctr" fontAlgn="auto">
              <a:spcBef>
                <a:spcPts val="0"/>
              </a:spcBef>
              <a:spcAft>
                <a:spcPts val="0"/>
              </a:spcAft>
              <a:defRPr/>
            </a:pPr>
            <a:r>
              <a:rPr lang="en-US" sz="4400" dirty="0" smtClean="0"/>
              <a:t>Dynamic Learning</a:t>
            </a:r>
            <a:endParaRPr lang="en-US" sz="2800" dirty="0">
              <a:latin typeface="+mn-lt"/>
              <a:cs typeface="+mn-cs"/>
            </a:endParaRPr>
          </a:p>
        </p:txBody>
      </p:sp>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533400" y="3124200"/>
            <a:ext cx="8077200" cy="304800"/>
          </a:xfrm>
          <a:solidFill>
            <a:srgbClr val="00FFFF"/>
          </a:solidFill>
          <a:ln w="76200">
            <a:solidFill>
              <a:srgbClr val="00FFFF"/>
            </a:solidFill>
          </a:ln>
        </p:spPr>
        <p:txBody>
          <a:bodyPr rtlCol="0">
            <a:normAutofit/>
          </a:bodyPr>
          <a:lstStyle/>
          <a:p>
            <a:pPr eaLnBrk="1" fontAlgn="auto" hangingPunct="1">
              <a:lnSpc>
                <a:spcPct val="80000"/>
              </a:lnSpc>
              <a:spcAft>
                <a:spcPts val="0"/>
              </a:spcAft>
              <a:buFont typeface="Arial" pitchFamily="34" charset="0"/>
              <a:buNone/>
              <a:defRPr/>
            </a:pPr>
            <a:r>
              <a:rPr lang="en-US" sz="800" dirty="0" smtClean="0"/>
              <a:t>timeline</a:t>
            </a:r>
            <a:endParaRPr lang="en-US" sz="800" dirty="0"/>
          </a:p>
        </p:txBody>
      </p:sp>
      <p:sp>
        <p:nvSpPr>
          <p:cNvPr id="2053" name="PubTriangle"/>
          <p:cNvSpPr>
            <a:spLocks noEditPoints="1" noChangeArrowheads="1"/>
          </p:cNvSpPr>
          <p:nvPr/>
        </p:nvSpPr>
        <p:spPr bwMode="auto">
          <a:xfrm rot="-13813401">
            <a:off x="273050" y="3613150"/>
            <a:ext cx="406400" cy="342900"/>
          </a:xfrm>
          <a:custGeom>
            <a:avLst/>
            <a:gdLst>
              <a:gd name="G0" fmla="+- 0 0 0"/>
              <a:gd name="G1" fmla="*/ 13426 1 2"/>
              <a:gd name="G2" fmla="*/ G1 10404 21600"/>
              <a:gd name="G3" fmla="+- 13426 0 G2"/>
              <a:gd name="G4" fmla="+- 13426 0 0"/>
              <a:gd name="G5" fmla="+- G1 10800 0"/>
              <a:gd name="G6" fmla="*/ 10404 1 2"/>
              <a:gd name="G7" fmla="+- 10404 0 0"/>
              <a:gd name="G8" fmla="+- G2 G6 G1"/>
              <a:gd name="G9" fmla="+- G8 10800 0"/>
              <a:gd name="G10" fmla="+- G6 10800 0"/>
              <a:gd name="T0" fmla="*/ 13426 w 21600"/>
              <a:gd name="T1" fmla="*/ 0 h 21600"/>
              <a:gd name="T2" fmla="*/ 6713 w 21600"/>
              <a:gd name="T3" fmla="*/ 10800 h 21600"/>
              <a:gd name="T4" fmla="*/ 0 w 21600"/>
              <a:gd name="T5" fmla="*/ 21600 h 21600"/>
              <a:gd name="T6" fmla="*/ 10800 w 21600"/>
              <a:gd name="T7" fmla="*/ 16002 h 21600"/>
              <a:gd name="T8" fmla="*/ 21600 w 21600"/>
              <a:gd name="T9" fmla="*/ 10404 h 21600"/>
              <a:gd name="T10" fmla="*/ 17513 w 21600"/>
              <a:gd name="T11" fmla="*/ 5202 h 21600"/>
              <a:gd name="T12" fmla="*/ G3 w 21600"/>
              <a:gd name="T13" fmla="*/ G6 h 21600"/>
              <a:gd name="T14" fmla="*/ G5 w 21600"/>
              <a:gd name="T15" fmla="*/ G9 h 21600"/>
            </a:gdLst>
            <a:ahLst/>
            <a:cxnLst>
              <a:cxn ang="0">
                <a:pos x="T0" y="T1"/>
              </a:cxn>
              <a:cxn ang="0">
                <a:pos x="T2" y="T3"/>
              </a:cxn>
              <a:cxn ang="0">
                <a:pos x="T4" y="T5"/>
              </a:cxn>
              <a:cxn ang="0">
                <a:pos x="T6" y="T7"/>
              </a:cxn>
              <a:cxn ang="0">
                <a:pos x="T8" y="T9"/>
              </a:cxn>
              <a:cxn ang="0">
                <a:pos x="T10" y="T11"/>
              </a:cxn>
            </a:cxnLst>
            <a:rect l="T12" t="T13" r="T14" b="T15"/>
            <a:pathLst>
              <a:path w="21600" h="21600">
                <a:moveTo>
                  <a:pt x="13426" y="0"/>
                </a:moveTo>
                <a:lnTo>
                  <a:pt x="0" y="21600"/>
                </a:lnTo>
                <a:lnTo>
                  <a:pt x="21600" y="10404"/>
                </a:lnTo>
                <a:close/>
              </a:path>
            </a:pathLst>
          </a:custGeom>
          <a:solidFill>
            <a:srgbClr val="993366"/>
          </a:solidFill>
          <a:ln w="9525">
            <a:solidFill>
              <a:srgbClr val="000000"/>
            </a:solidFill>
            <a:miter lim="800000"/>
            <a:headEnd/>
            <a:tailEnd/>
          </a:ln>
          <a:effectLst>
            <a:outerShdw dist="107763" dir="2700000" algn="ctr" rotWithShape="0">
              <a:srgbClr val="808080"/>
            </a:outerShdw>
          </a:effectLst>
        </p:spPr>
        <p:txBody>
          <a:bodyPr/>
          <a:lstStyle/>
          <a:p>
            <a:pPr fontAlgn="auto">
              <a:spcBef>
                <a:spcPts val="0"/>
              </a:spcBef>
              <a:spcAft>
                <a:spcPts val="0"/>
              </a:spcAft>
              <a:defRPr/>
            </a:pPr>
            <a:endParaRPr lang="en-US">
              <a:latin typeface="+mn-lt"/>
              <a:cs typeface="+mn-cs"/>
            </a:endParaRPr>
          </a:p>
        </p:txBody>
      </p:sp>
      <p:sp>
        <p:nvSpPr>
          <p:cNvPr id="2054" name="PubRRectCallout"/>
          <p:cNvSpPr>
            <a:spLocks noEditPoints="1" noChangeArrowheads="1"/>
          </p:cNvSpPr>
          <p:nvPr/>
        </p:nvSpPr>
        <p:spPr bwMode="auto">
          <a:xfrm>
            <a:off x="228600" y="2057400"/>
            <a:ext cx="1219200" cy="1066800"/>
          </a:xfrm>
          <a:custGeom>
            <a:avLst/>
            <a:gdLst>
              <a:gd name="G0" fmla="+- 0 0 0"/>
              <a:gd name="G1" fmla="+- 4519 0 0"/>
              <a:gd name="T0" fmla="*/ 10800 w 21600"/>
              <a:gd name="T1" fmla="*/ 0 h 21600"/>
              <a:gd name="T2" fmla="*/ 0 w 21600"/>
              <a:gd name="T3" fmla="*/ 8638 h 21600"/>
              <a:gd name="T4" fmla="*/ 4519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4519"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fontAlgn="auto">
              <a:spcBef>
                <a:spcPts val="0"/>
              </a:spcBef>
              <a:spcAft>
                <a:spcPts val="0"/>
              </a:spcAft>
              <a:defRPr/>
            </a:pPr>
            <a:r>
              <a:rPr lang="en-US" sz="1000" b="1">
                <a:latin typeface="+mn-lt"/>
                <a:cs typeface="+mn-cs"/>
              </a:rPr>
              <a:t>COL Application</a:t>
            </a:r>
          </a:p>
          <a:p>
            <a:pPr fontAlgn="auto">
              <a:spcBef>
                <a:spcPts val="0"/>
              </a:spcBef>
              <a:spcAft>
                <a:spcPts val="0"/>
              </a:spcAft>
              <a:defRPr/>
            </a:pPr>
            <a:r>
              <a:rPr lang="en-US" sz="1000" b="1">
                <a:latin typeface="+mn-lt"/>
                <a:cs typeface="+mn-cs"/>
              </a:rPr>
              <a:t>Submitted</a:t>
            </a:r>
          </a:p>
          <a:p>
            <a:pPr fontAlgn="auto">
              <a:spcBef>
                <a:spcPts val="0"/>
              </a:spcBef>
              <a:spcAft>
                <a:spcPts val="0"/>
              </a:spcAft>
              <a:defRPr/>
            </a:pPr>
            <a:r>
              <a:rPr lang="en-US" sz="1000" b="1">
                <a:latin typeface="+mn-lt"/>
                <a:cs typeface="+mn-cs"/>
              </a:rPr>
              <a:t>To</a:t>
            </a:r>
          </a:p>
          <a:p>
            <a:pPr fontAlgn="auto">
              <a:spcBef>
                <a:spcPts val="0"/>
              </a:spcBef>
              <a:spcAft>
                <a:spcPts val="0"/>
              </a:spcAft>
              <a:defRPr/>
            </a:pPr>
            <a:r>
              <a:rPr lang="en-US" sz="1000" b="1">
                <a:latin typeface="+mn-lt"/>
                <a:cs typeface="+mn-cs"/>
              </a:rPr>
              <a:t>NRC</a:t>
            </a:r>
          </a:p>
        </p:txBody>
      </p:sp>
      <p:sp>
        <p:nvSpPr>
          <p:cNvPr id="2055" name="PubTriangle"/>
          <p:cNvSpPr>
            <a:spLocks noEditPoints="1" noChangeArrowheads="1"/>
          </p:cNvSpPr>
          <p:nvPr/>
        </p:nvSpPr>
        <p:spPr bwMode="auto">
          <a:xfrm rot="-13813401">
            <a:off x="3473450" y="3613150"/>
            <a:ext cx="406400" cy="342900"/>
          </a:xfrm>
          <a:custGeom>
            <a:avLst/>
            <a:gdLst>
              <a:gd name="G0" fmla="+- 0 0 0"/>
              <a:gd name="G1" fmla="*/ 13426 1 2"/>
              <a:gd name="G2" fmla="*/ G1 10404 21600"/>
              <a:gd name="G3" fmla="+- 13426 0 G2"/>
              <a:gd name="G4" fmla="+- 13426 0 0"/>
              <a:gd name="G5" fmla="+- G1 10800 0"/>
              <a:gd name="G6" fmla="*/ 10404 1 2"/>
              <a:gd name="G7" fmla="+- 10404 0 0"/>
              <a:gd name="G8" fmla="+- G2 G6 G1"/>
              <a:gd name="G9" fmla="+- G8 10800 0"/>
              <a:gd name="G10" fmla="+- G6 10800 0"/>
              <a:gd name="T0" fmla="*/ 13426 w 21600"/>
              <a:gd name="T1" fmla="*/ 0 h 21600"/>
              <a:gd name="T2" fmla="*/ 6713 w 21600"/>
              <a:gd name="T3" fmla="*/ 10800 h 21600"/>
              <a:gd name="T4" fmla="*/ 0 w 21600"/>
              <a:gd name="T5" fmla="*/ 21600 h 21600"/>
              <a:gd name="T6" fmla="*/ 10800 w 21600"/>
              <a:gd name="T7" fmla="*/ 16002 h 21600"/>
              <a:gd name="T8" fmla="*/ 21600 w 21600"/>
              <a:gd name="T9" fmla="*/ 10404 h 21600"/>
              <a:gd name="T10" fmla="*/ 17513 w 21600"/>
              <a:gd name="T11" fmla="*/ 5202 h 21600"/>
              <a:gd name="T12" fmla="*/ G3 w 21600"/>
              <a:gd name="T13" fmla="*/ G6 h 21600"/>
              <a:gd name="T14" fmla="*/ G5 w 21600"/>
              <a:gd name="T15" fmla="*/ G9 h 21600"/>
            </a:gdLst>
            <a:ahLst/>
            <a:cxnLst>
              <a:cxn ang="0">
                <a:pos x="T0" y="T1"/>
              </a:cxn>
              <a:cxn ang="0">
                <a:pos x="T2" y="T3"/>
              </a:cxn>
              <a:cxn ang="0">
                <a:pos x="T4" y="T5"/>
              </a:cxn>
              <a:cxn ang="0">
                <a:pos x="T6" y="T7"/>
              </a:cxn>
              <a:cxn ang="0">
                <a:pos x="T8" y="T9"/>
              </a:cxn>
              <a:cxn ang="0">
                <a:pos x="T10" y="T11"/>
              </a:cxn>
            </a:cxnLst>
            <a:rect l="T12" t="T13" r="T14" b="T15"/>
            <a:pathLst>
              <a:path w="21600" h="21600">
                <a:moveTo>
                  <a:pt x="13426" y="0"/>
                </a:moveTo>
                <a:lnTo>
                  <a:pt x="0" y="21600"/>
                </a:lnTo>
                <a:lnTo>
                  <a:pt x="21600" y="10404"/>
                </a:lnTo>
                <a:close/>
              </a:path>
            </a:pathLst>
          </a:custGeom>
          <a:solidFill>
            <a:srgbClr val="993366"/>
          </a:solidFill>
          <a:ln w="9525">
            <a:solidFill>
              <a:srgbClr val="000000"/>
            </a:solidFill>
            <a:miter lim="800000"/>
            <a:headEnd/>
            <a:tailEnd/>
          </a:ln>
          <a:effectLst>
            <a:outerShdw dist="107763" dir="2700000" algn="ctr" rotWithShape="0">
              <a:srgbClr val="808080"/>
            </a:outerShdw>
          </a:effectLst>
        </p:spPr>
        <p:txBody>
          <a:bodyPr/>
          <a:lstStyle/>
          <a:p>
            <a:pPr fontAlgn="auto">
              <a:spcBef>
                <a:spcPts val="0"/>
              </a:spcBef>
              <a:spcAft>
                <a:spcPts val="0"/>
              </a:spcAft>
              <a:defRPr/>
            </a:pPr>
            <a:endParaRPr lang="en-US">
              <a:latin typeface="+mn-lt"/>
              <a:cs typeface="+mn-cs"/>
            </a:endParaRPr>
          </a:p>
        </p:txBody>
      </p:sp>
      <p:sp>
        <p:nvSpPr>
          <p:cNvPr id="2056" name="PubTriangle"/>
          <p:cNvSpPr>
            <a:spLocks noEditPoints="1" noChangeArrowheads="1"/>
          </p:cNvSpPr>
          <p:nvPr/>
        </p:nvSpPr>
        <p:spPr bwMode="auto">
          <a:xfrm rot="-13813401">
            <a:off x="4692650" y="3536950"/>
            <a:ext cx="406400" cy="342900"/>
          </a:xfrm>
          <a:custGeom>
            <a:avLst/>
            <a:gdLst>
              <a:gd name="G0" fmla="+- 0 0 0"/>
              <a:gd name="G1" fmla="*/ 13426 1 2"/>
              <a:gd name="G2" fmla="*/ G1 10404 21600"/>
              <a:gd name="G3" fmla="+- 13426 0 G2"/>
              <a:gd name="G4" fmla="+- 13426 0 0"/>
              <a:gd name="G5" fmla="+- G1 10800 0"/>
              <a:gd name="G6" fmla="*/ 10404 1 2"/>
              <a:gd name="G7" fmla="+- 10404 0 0"/>
              <a:gd name="G8" fmla="+- G2 G6 G1"/>
              <a:gd name="G9" fmla="+- G8 10800 0"/>
              <a:gd name="G10" fmla="+- G6 10800 0"/>
              <a:gd name="T0" fmla="*/ 13426 w 21600"/>
              <a:gd name="T1" fmla="*/ 0 h 21600"/>
              <a:gd name="T2" fmla="*/ 6713 w 21600"/>
              <a:gd name="T3" fmla="*/ 10800 h 21600"/>
              <a:gd name="T4" fmla="*/ 0 w 21600"/>
              <a:gd name="T5" fmla="*/ 21600 h 21600"/>
              <a:gd name="T6" fmla="*/ 10800 w 21600"/>
              <a:gd name="T7" fmla="*/ 16002 h 21600"/>
              <a:gd name="T8" fmla="*/ 21600 w 21600"/>
              <a:gd name="T9" fmla="*/ 10404 h 21600"/>
              <a:gd name="T10" fmla="*/ 17513 w 21600"/>
              <a:gd name="T11" fmla="*/ 5202 h 21600"/>
              <a:gd name="T12" fmla="*/ G3 w 21600"/>
              <a:gd name="T13" fmla="*/ G6 h 21600"/>
              <a:gd name="T14" fmla="*/ G5 w 21600"/>
              <a:gd name="T15" fmla="*/ G9 h 21600"/>
            </a:gdLst>
            <a:ahLst/>
            <a:cxnLst>
              <a:cxn ang="0">
                <a:pos x="T0" y="T1"/>
              </a:cxn>
              <a:cxn ang="0">
                <a:pos x="T2" y="T3"/>
              </a:cxn>
              <a:cxn ang="0">
                <a:pos x="T4" y="T5"/>
              </a:cxn>
              <a:cxn ang="0">
                <a:pos x="T6" y="T7"/>
              </a:cxn>
              <a:cxn ang="0">
                <a:pos x="T8" y="T9"/>
              </a:cxn>
              <a:cxn ang="0">
                <a:pos x="T10" y="T11"/>
              </a:cxn>
            </a:cxnLst>
            <a:rect l="T12" t="T13" r="T14" b="T15"/>
            <a:pathLst>
              <a:path w="21600" h="21600">
                <a:moveTo>
                  <a:pt x="13426" y="0"/>
                </a:moveTo>
                <a:lnTo>
                  <a:pt x="0" y="21600"/>
                </a:lnTo>
                <a:lnTo>
                  <a:pt x="21600" y="10404"/>
                </a:lnTo>
                <a:close/>
              </a:path>
            </a:pathLst>
          </a:custGeom>
          <a:solidFill>
            <a:srgbClr val="993366"/>
          </a:solidFill>
          <a:ln w="9525">
            <a:solidFill>
              <a:srgbClr val="000000"/>
            </a:solidFill>
            <a:miter lim="800000"/>
            <a:headEnd/>
            <a:tailEnd/>
          </a:ln>
          <a:effectLst>
            <a:outerShdw dist="107763" dir="2700000" algn="ctr" rotWithShape="0">
              <a:srgbClr val="808080"/>
            </a:outerShdw>
          </a:effectLst>
        </p:spPr>
        <p:txBody>
          <a:bodyPr/>
          <a:lstStyle/>
          <a:p>
            <a:pPr fontAlgn="auto">
              <a:spcBef>
                <a:spcPts val="0"/>
              </a:spcBef>
              <a:spcAft>
                <a:spcPts val="0"/>
              </a:spcAft>
              <a:defRPr/>
            </a:pPr>
            <a:endParaRPr lang="en-US">
              <a:latin typeface="+mn-lt"/>
              <a:cs typeface="+mn-cs"/>
            </a:endParaRPr>
          </a:p>
        </p:txBody>
      </p:sp>
      <p:sp>
        <p:nvSpPr>
          <p:cNvPr id="2057" name="PubTriangle"/>
          <p:cNvSpPr>
            <a:spLocks noEditPoints="1" noChangeArrowheads="1"/>
          </p:cNvSpPr>
          <p:nvPr/>
        </p:nvSpPr>
        <p:spPr bwMode="auto">
          <a:xfrm rot="-13813401">
            <a:off x="7131050" y="3536950"/>
            <a:ext cx="406400" cy="342900"/>
          </a:xfrm>
          <a:custGeom>
            <a:avLst/>
            <a:gdLst>
              <a:gd name="G0" fmla="+- 0 0 0"/>
              <a:gd name="G1" fmla="*/ 13426 1 2"/>
              <a:gd name="G2" fmla="*/ G1 10404 21600"/>
              <a:gd name="G3" fmla="+- 13426 0 G2"/>
              <a:gd name="G4" fmla="+- 13426 0 0"/>
              <a:gd name="G5" fmla="+- G1 10800 0"/>
              <a:gd name="G6" fmla="*/ 10404 1 2"/>
              <a:gd name="G7" fmla="+- 10404 0 0"/>
              <a:gd name="G8" fmla="+- G2 G6 G1"/>
              <a:gd name="G9" fmla="+- G8 10800 0"/>
              <a:gd name="G10" fmla="+- G6 10800 0"/>
              <a:gd name="T0" fmla="*/ 13426 w 21600"/>
              <a:gd name="T1" fmla="*/ 0 h 21600"/>
              <a:gd name="T2" fmla="*/ 6713 w 21600"/>
              <a:gd name="T3" fmla="*/ 10800 h 21600"/>
              <a:gd name="T4" fmla="*/ 0 w 21600"/>
              <a:gd name="T5" fmla="*/ 21600 h 21600"/>
              <a:gd name="T6" fmla="*/ 10800 w 21600"/>
              <a:gd name="T7" fmla="*/ 16002 h 21600"/>
              <a:gd name="T8" fmla="*/ 21600 w 21600"/>
              <a:gd name="T9" fmla="*/ 10404 h 21600"/>
              <a:gd name="T10" fmla="*/ 17513 w 21600"/>
              <a:gd name="T11" fmla="*/ 5202 h 21600"/>
              <a:gd name="T12" fmla="*/ G3 w 21600"/>
              <a:gd name="T13" fmla="*/ G6 h 21600"/>
              <a:gd name="T14" fmla="*/ G5 w 21600"/>
              <a:gd name="T15" fmla="*/ G9 h 21600"/>
            </a:gdLst>
            <a:ahLst/>
            <a:cxnLst>
              <a:cxn ang="0">
                <a:pos x="T0" y="T1"/>
              </a:cxn>
              <a:cxn ang="0">
                <a:pos x="T2" y="T3"/>
              </a:cxn>
              <a:cxn ang="0">
                <a:pos x="T4" y="T5"/>
              </a:cxn>
              <a:cxn ang="0">
                <a:pos x="T6" y="T7"/>
              </a:cxn>
              <a:cxn ang="0">
                <a:pos x="T8" y="T9"/>
              </a:cxn>
              <a:cxn ang="0">
                <a:pos x="T10" y="T11"/>
              </a:cxn>
            </a:cxnLst>
            <a:rect l="T12" t="T13" r="T14" b="T15"/>
            <a:pathLst>
              <a:path w="21600" h="21600">
                <a:moveTo>
                  <a:pt x="13426" y="0"/>
                </a:moveTo>
                <a:lnTo>
                  <a:pt x="0" y="21600"/>
                </a:lnTo>
                <a:lnTo>
                  <a:pt x="21600" y="10404"/>
                </a:lnTo>
                <a:close/>
              </a:path>
            </a:pathLst>
          </a:custGeom>
          <a:solidFill>
            <a:srgbClr val="993366"/>
          </a:solidFill>
          <a:ln w="9525">
            <a:solidFill>
              <a:srgbClr val="000000"/>
            </a:solidFill>
            <a:miter lim="800000"/>
            <a:headEnd/>
            <a:tailEnd/>
          </a:ln>
          <a:effectLst>
            <a:outerShdw dist="107763" dir="2700000" algn="ctr" rotWithShape="0">
              <a:srgbClr val="808080"/>
            </a:outerShdw>
          </a:effectLst>
        </p:spPr>
        <p:txBody>
          <a:bodyPr/>
          <a:lstStyle/>
          <a:p>
            <a:pPr fontAlgn="auto">
              <a:spcBef>
                <a:spcPts val="0"/>
              </a:spcBef>
              <a:spcAft>
                <a:spcPts val="0"/>
              </a:spcAft>
              <a:defRPr/>
            </a:pPr>
            <a:endParaRPr lang="en-US">
              <a:latin typeface="+mn-lt"/>
              <a:cs typeface="+mn-cs"/>
            </a:endParaRPr>
          </a:p>
        </p:txBody>
      </p:sp>
      <p:sp>
        <p:nvSpPr>
          <p:cNvPr id="2058" name="PubTriangle"/>
          <p:cNvSpPr>
            <a:spLocks noEditPoints="1" noChangeArrowheads="1"/>
          </p:cNvSpPr>
          <p:nvPr/>
        </p:nvSpPr>
        <p:spPr bwMode="auto">
          <a:xfrm rot="-13813401">
            <a:off x="8426450" y="3536950"/>
            <a:ext cx="406400" cy="342900"/>
          </a:xfrm>
          <a:custGeom>
            <a:avLst/>
            <a:gdLst>
              <a:gd name="G0" fmla="+- 0 0 0"/>
              <a:gd name="G1" fmla="*/ 13426 1 2"/>
              <a:gd name="G2" fmla="*/ G1 10404 21600"/>
              <a:gd name="G3" fmla="+- 13426 0 G2"/>
              <a:gd name="G4" fmla="+- 13426 0 0"/>
              <a:gd name="G5" fmla="+- G1 10800 0"/>
              <a:gd name="G6" fmla="*/ 10404 1 2"/>
              <a:gd name="G7" fmla="+- 10404 0 0"/>
              <a:gd name="G8" fmla="+- G2 G6 G1"/>
              <a:gd name="G9" fmla="+- G8 10800 0"/>
              <a:gd name="G10" fmla="+- G6 10800 0"/>
              <a:gd name="T0" fmla="*/ 13426 w 21600"/>
              <a:gd name="T1" fmla="*/ 0 h 21600"/>
              <a:gd name="T2" fmla="*/ 6713 w 21600"/>
              <a:gd name="T3" fmla="*/ 10800 h 21600"/>
              <a:gd name="T4" fmla="*/ 0 w 21600"/>
              <a:gd name="T5" fmla="*/ 21600 h 21600"/>
              <a:gd name="T6" fmla="*/ 10800 w 21600"/>
              <a:gd name="T7" fmla="*/ 16002 h 21600"/>
              <a:gd name="T8" fmla="*/ 21600 w 21600"/>
              <a:gd name="T9" fmla="*/ 10404 h 21600"/>
              <a:gd name="T10" fmla="*/ 17513 w 21600"/>
              <a:gd name="T11" fmla="*/ 5202 h 21600"/>
              <a:gd name="T12" fmla="*/ G3 w 21600"/>
              <a:gd name="T13" fmla="*/ G6 h 21600"/>
              <a:gd name="T14" fmla="*/ G5 w 21600"/>
              <a:gd name="T15" fmla="*/ G9 h 21600"/>
            </a:gdLst>
            <a:ahLst/>
            <a:cxnLst>
              <a:cxn ang="0">
                <a:pos x="T0" y="T1"/>
              </a:cxn>
              <a:cxn ang="0">
                <a:pos x="T2" y="T3"/>
              </a:cxn>
              <a:cxn ang="0">
                <a:pos x="T4" y="T5"/>
              </a:cxn>
              <a:cxn ang="0">
                <a:pos x="T6" y="T7"/>
              </a:cxn>
              <a:cxn ang="0">
                <a:pos x="T8" y="T9"/>
              </a:cxn>
              <a:cxn ang="0">
                <a:pos x="T10" y="T11"/>
              </a:cxn>
            </a:cxnLst>
            <a:rect l="T12" t="T13" r="T14" b="T15"/>
            <a:pathLst>
              <a:path w="21600" h="21600">
                <a:moveTo>
                  <a:pt x="13426" y="0"/>
                </a:moveTo>
                <a:lnTo>
                  <a:pt x="0" y="21600"/>
                </a:lnTo>
                <a:lnTo>
                  <a:pt x="21600" y="10404"/>
                </a:lnTo>
                <a:close/>
              </a:path>
            </a:pathLst>
          </a:custGeom>
          <a:solidFill>
            <a:srgbClr val="993366"/>
          </a:solidFill>
          <a:ln w="9525">
            <a:solidFill>
              <a:srgbClr val="000000"/>
            </a:solidFill>
            <a:miter lim="800000"/>
            <a:headEnd/>
            <a:tailEnd/>
          </a:ln>
          <a:effectLst>
            <a:outerShdw dist="107763" dir="2700000" algn="ctr" rotWithShape="0">
              <a:srgbClr val="808080"/>
            </a:outerShdw>
          </a:effectLst>
        </p:spPr>
        <p:txBody>
          <a:bodyPr/>
          <a:lstStyle/>
          <a:p>
            <a:pPr fontAlgn="auto">
              <a:spcBef>
                <a:spcPts val="0"/>
              </a:spcBef>
              <a:spcAft>
                <a:spcPts val="0"/>
              </a:spcAft>
              <a:defRPr/>
            </a:pPr>
            <a:endParaRPr lang="en-US">
              <a:latin typeface="+mn-lt"/>
              <a:cs typeface="+mn-cs"/>
            </a:endParaRPr>
          </a:p>
        </p:txBody>
      </p:sp>
      <p:sp>
        <p:nvSpPr>
          <p:cNvPr id="18441" name="Text Box 11"/>
          <p:cNvSpPr txBox="1">
            <a:spLocks noChangeArrowheads="1"/>
          </p:cNvSpPr>
          <p:nvPr/>
        </p:nvSpPr>
        <p:spPr bwMode="auto">
          <a:xfrm>
            <a:off x="1219200" y="1219200"/>
            <a:ext cx="6705600" cy="646113"/>
          </a:xfrm>
          <a:prstGeom prst="rect">
            <a:avLst/>
          </a:prstGeom>
          <a:noFill/>
          <a:ln w="9525">
            <a:noFill/>
            <a:miter lim="800000"/>
            <a:headEnd/>
            <a:tailEnd/>
          </a:ln>
        </p:spPr>
        <p:txBody>
          <a:bodyPr>
            <a:spAutoFit/>
          </a:bodyPr>
          <a:lstStyle/>
          <a:p>
            <a:pPr algn="ctr"/>
            <a:r>
              <a:rPr lang="en-US" b="1">
                <a:latin typeface="Calibri" pitchFamily="34" charset="0"/>
              </a:rPr>
              <a:t>Typical Two Unit Schedule for U.S. Utility</a:t>
            </a:r>
          </a:p>
          <a:p>
            <a:pPr algn="ctr"/>
            <a:r>
              <a:rPr lang="en-US" b="1">
                <a:latin typeface="Calibri" pitchFamily="34" charset="0"/>
              </a:rPr>
              <a:t>COL Application to Unit on line</a:t>
            </a:r>
          </a:p>
        </p:txBody>
      </p:sp>
      <p:sp>
        <p:nvSpPr>
          <p:cNvPr id="18442" name="Text Box 12"/>
          <p:cNvSpPr txBox="1">
            <a:spLocks noChangeArrowheads="1"/>
          </p:cNvSpPr>
          <p:nvPr/>
        </p:nvSpPr>
        <p:spPr bwMode="auto">
          <a:xfrm>
            <a:off x="762000" y="2895600"/>
            <a:ext cx="3429000" cy="1155700"/>
          </a:xfrm>
          <a:prstGeom prst="rect">
            <a:avLst/>
          </a:prstGeom>
          <a:noFill/>
          <a:ln w="9525">
            <a:noFill/>
            <a:miter lim="800000"/>
            <a:headEnd/>
            <a:tailEnd/>
          </a:ln>
        </p:spPr>
        <p:txBody>
          <a:bodyPr>
            <a:spAutoFit/>
          </a:bodyPr>
          <a:lstStyle/>
          <a:p>
            <a:r>
              <a:rPr lang="en-US" sz="1400" b="1">
                <a:latin typeface="Calibri" pitchFamily="34" charset="0"/>
              </a:rPr>
              <a:t>NRC COL and Environmental </a:t>
            </a:r>
          </a:p>
          <a:p>
            <a:endParaRPr lang="en-US" sz="1400" b="1">
              <a:latin typeface="Calibri" pitchFamily="34" charset="0"/>
            </a:endParaRPr>
          </a:p>
          <a:p>
            <a:endParaRPr lang="en-US" sz="1400" b="1">
              <a:latin typeface="Calibri" pitchFamily="34" charset="0"/>
            </a:endParaRPr>
          </a:p>
          <a:p>
            <a:r>
              <a:rPr lang="en-US" sz="1400" b="1">
                <a:latin typeface="Calibri" pitchFamily="34" charset="0"/>
              </a:rPr>
              <a:t>Review (3 to 3.5 Years)</a:t>
            </a:r>
          </a:p>
          <a:p>
            <a:r>
              <a:rPr lang="en-US" sz="1400" b="1">
                <a:latin typeface="Calibri" pitchFamily="34" charset="0"/>
              </a:rPr>
              <a:t>Utility preparatory activities</a:t>
            </a:r>
          </a:p>
        </p:txBody>
      </p:sp>
      <p:sp>
        <p:nvSpPr>
          <p:cNvPr id="2061" name="PubRRectCallout"/>
          <p:cNvSpPr>
            <a:spLocks noEditPoints="1" noChangeArrowheads="1"/>
          </p:cNvSpPr>
          <p:nvPr/>
        </p:nvSpPr>
        <p:spPr bwMode="auto">
          <a:xfrm>
            <a:off x="3276600" y="1981200"/>
            <a:ext cx="1143000" cy="1143000"/>
          </a:xfrm>
          <a:custGeom>
            <a:avLst/>
            <a:gdLst>
              <a:gd name="G0" fmla="+- 0 0 0"/>
              <a:gd name="G1" fmla="+- 6360 0 0"/>
              <a:gd name="T0" fmla="*/ 10800 w 21600"/>
              <a:gd name="T1" fmla="*/ 0 h 21600"/>
              <a:gd name="T2" fmla="*/ 0 w 21600"/>
              <a:gd name="T3" fmla="*/ 8638 h 21600"/>
              <a:gd name="T4" fmla="*/ 6360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6360"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fontAlgn="auto">
              <a:spcBef>
                <a:spcPts val="0"/>
              </a:spcBef>
              <a:spcAft>
                <a:spcPts val="0"/>
              </a:spcAft>
              <a:defRPr/>
            </a:pPr>
            <a:r>
              <a:rPr lang="en-US" sz="1000" b="1">
                <a:latin typeface="+mn-lt"/>
                <a:cs typeface="+mn-cs"/>
              </a:rPr>
              <a:t>COL Issued by NRC</a:t>
            </a:r>
          </a:p>
          <a:p>
            <a:pPr fontAlgn="auto">
              <a:spcBef>
                <a:spcPts val="0"/>
              </a:spcBef>
              <a:spcAft>
                <a:spcPts val="0"/>
              </a:spcAft>
              <a:defRPr/>
            </a:pPr>
            <a:r>
              <a:rPr lang="en-US" sz="1000" b="1">
                <a:latin typeface="+mn-lt"/>
                <a:cs typeface="+mn-cs"/>
              </a:rPr>
              <a:t>Utility prepares for Const. activities</a:t>
            </a:r>
            <a:endParaRPr lang="en-US" sz="1200" b="1">
              <a:latin typeface="+mn-lt"/>
              <a:cs typeface="+mn-cs"/>
            </a:endParaRPr>
          </a:p>
        </p:txBody>
      </p:sp>
      <p:sp>
        <p:nvSpPr>
          <p:cNvPr id="2062" name="PubRRectCallout"/>
          <p:cNvSpPr>
            <a:spLocks noEditPoints="1" noChangeArrowheads="1"/>
          </p:cNvSpPr>
          <p:nvPr/>
        </p:nvSpPr>
        <p:spPr bwMode="auto">
          <a:xfrm>
            <a:off x="4724400" y="1981200"/>
            <a:ext cx="1066800" cy="1143000"/>
          </a:xfrm>
          <a:custGeom>
            <a:avLst/>
            <a:gdLst>
              <a:gd name="G0" fmla="+- 0 0 0"/>
              <a:gd name="G1" fmla="+- 3311 0 0"/>
              <a:gd name="T0" fmla="*/ 10800 w 21600"/>
              <a:gd name="T1" fmla="*/ 0 h 21600"/>
              <a:gd name="T2" fmla="*/ 0 w 21600"/>
              <a:gd name="T3" fmla="*/ 8638 h 21600"/>
              <a:gd name="T4" fmla="*/ 3311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3311"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fontAlgn="auto">
              <a:spcBef>
                <a:spcPts val="0"/>
              </a:spcBef>
              <a:spcAft>
                <a:spcPts val="0"/>
              </a:spcAft>
              <a:defRPr/>
            </a:pPr>
            <a:r>
              <a:rPr lang="en-US" sz="1000" b="1">
                <a:latin typeface="+mn-lt"/>
                <a:cs typeface="+mn-cs"/>
              </a:rPr>
              <a:t>Start of </a:t>
            </a:r>
          </a:p>
          <a:p>
            <a:pPr fontAlgn="auto">
              <a:spcBef>
                <a:spcPts val="0"/>
              </a:spcBef>
              <a:spcAft>
                <a:spcPts val="0"/>
              </a:spcAft>
              <a:defRPr/>
            </a:pPr>
            <a:r>
              <a:rPr lang="en-US" sz="1000" b="1">
                <a:latin typeface="+mn-lt"/>
                <a:cs typeface="+mn-cs"/>
              </a:rPr>
              <a:t>Construction</a:t>
            </a:r>
          </a:p>
          <a:p>
            <a:pPr fontAlgn="auto">
              <a:spcBef>
                <a:spcPts val="0"/>
              </a:spcBef>
              <a:spcAft>
                <a:spcPts val="0"/>
              </a:spcAft>
              <a:defRPr/>
            </a:pPr>
            <a:r>
              <a:rPr lang="en-US" sz="1000" b="1">
                <a:latin typeface="+mn-lt"/>
                <a:cs typeface="+mn-cs"/>
              </a:rPr>
              <a:t>Activities </a:t>
            </a:r>
          </a:p>
          <a:p>
            <a:pPr fontAlgn="auto">
              <a:spcBef>
                <a:spcPts val="0"/>
              </a:spcBef>
              <a:spcAft>
                <a:spcPts val="0"/>
              </a:spcAft>
              <a:defRPr/>
            </a:pPr>
            <a:r>
              <a:rPr lang="en-US" sz="1000" b="1">
                <a:latin typeface="+mn-lt"/>
                <a:cs typeface="+mn-cs"/>
              </a:rPr>
              <a:t>1</a:t>
            </a:r>
            <a:r>
              <a:rPr lang="en-US" sz="1000" b="1" baseline="30000">
                <a:latin typeface="+mn-lt"/>
                <a:cs typeface="+mn-cs"/>
              </a:rPr>
              <a:t>st</a:t>
            </a:r>
            <a:r>
              <a:rPr lang="en-US" sz="1000" b="1">
                <a:latin typeface="+mn-lt"/>
                <a:cs typeface="+mn-cs"/>
              </a:rPr>
              <a:t> concrete to fuel load</a:t>
            </a:r>
          </a:p>
        </p:txBody>
      </p:sp>
      <p:sp>
        <p:nvSpPr>
          <p:cNvPr id="18445" name="Text Box 15"/>
          <p:cNvSpPr txBox="1">
            <a:spLocks noChangeArrowheads="1"/>
          </p:cNvSpPr>
          <p:nvPr/>
        </p:nvSpPr>
        <p:spPr bwMode="auto">
          <a:xfrm>
            <a:off x="3886200" y="3505200"/>
            <a:ext cx="854075" cy="457200"/>
          </a:xfrm>
          <a:prstGeom prst="rect">
            <a:avLst/>
          </a:prstGeom>
          <a:noFill/>
          <a:ln w="9525">
            <a:noFill/>
            <a:miter lim="800000"/>
            <a:headEnd/>
            <a:tailEnd/>
          </a:ln>
        </p:spPr>
        <p:txBody>
          <a:bodyPr>
            <a:spAutoFit/>
          </a:bodyPr>
          <a:lstStyle/>
          <a:p>
            <a:r>
              <a:rPr lang="en-US" sz="1200" b="1">
                <a:latin typeface="Calibri" pitchFamily="34" charset="0"/>
              </a:rPr>
              <a:t>4 to 8</a:t>
            </a:r>
          </a:p>
          <a:p>
            <a:r>
              <a:rPr lang="en-US" sz="1200" b="1">
                <a:latin typeface="Calibri" pitchFamily="34" charset="0"/>
              </a:rPr>
              <a:t>Months</a:t>
            </a:r>
          </a:p>
        </p:txBody>
      </p:sp>
      <p:sp>
        <p:nvSpPr>
          <p:cNvPr id="18446" name="Text Box 16"/>
          <p:cNvSpPr txBox="1">
            <a:spLocks noChangeArrowheads="1"/>
          </p:cNvSpPr>
          <p:nvPr/>
        </p:nvSpPr>
        <p:spPr bwMode="auto">
          <a:xfrm>
            <a:off x="5638800" y="3581400"/>
            <a:ext cx="1295400" cy="274638"/>
          </a:xfrm>
          <a:prstGeom prst="rect">
            <a:avLst/>
          </a:prstGeom>
          <a:noFill/>
          <a:ln w="9525">
            <a:noFill/>
            <a:miter lim="800000"/>
            <a:headEnd/>
            <a:tailEnd/>
          </a:ln>
        </p:spPr>
        <p:txBody>
          <a:bodyPr>
            <a:spAutoFit/>
          </a:bodyPr>
          <a:lstStyle/>
          <a:p>
            <a:pPr>
              <a:spcBef>
                <a:spcPct val="50000"/>
              </a:spcBef>
            </a:pPr>
            <a:r>
              <a:rPr lang="en-US" sz="1200" b="1">
                <a:latin typeface="Calibri" pitchFamily="34" charset="0"/>
              </a:rPr>
              <a:t>5 to 6 Years</a:t>
            </a:r>
          </a:p>
        </p:txBody>
      </p:sp>
      <p:sp>
        <p:nvSpPr>
          <p:cNvPr id="2065" name="PubRRectCallout"/>
          <p:cNvSpPr>
            <a:spLocks noEditPoints="1" noChangeArrowheads="1"/>
          </p:cNvSpPr>
          <p:nvPr/>
        </p:nvSpPr>
        <p:spPr bwMode="auto">
          <a:xfrm>
            <a:off x="6400800" y="1981200"/>
            <a:ext cx="1066800" cy="1143000"/>
          </a:xfrm>
          <a:custGeom>
            <a:avLst/>
            <a:gdLst>
              <a:gd name="G0" fmla="+- 0 0 0"/>
              <a:gd name="G1" fmla="+- 17679 0 0"/>
              <a:gd name="T0" fmla="*/ 10800 w 21600"/>
              <a:gd name="T1" fmla="*/ 0 h 21600"/>
              <a:gd name="T2" fmla="*/ 0 w 21600"/>
              <a:gd name="T3" fmla="*/ 8638 h 21600"/>
              <a:gd name="T4" fmla="*/ 17679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17679"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fontAlgn="auto">
              <a:spcBef>
                <a:spcPts val="0"/>
              </a:spcBef>
              <a:spcAft>
                <a:spcPts val="0"/>
              </a:spcAft>
              <a:defRPr/>
            </a:pPr>
            <a:r>
              <a:rPr lang="en-US" sz="1000" b="1">
                <a:latin typeface="+mn-lt"/>
                <a:cs typeface="+mn-cs"/>
              </a:rPr>
              <a:t>Fuel Load</a:t>
            </a:r>
          </a:p>
          <a:p>
            <a:pPr fontAlgn="auto">
              <a:spcBef>
                <a:spcPts val="0"/>
              </a:spcBef>
              <a:spcAft>
                <a:spcPts val="0"/>
              </a:spcAft>
              <a:defRPr/>
            </a:pPr>
            <a:r>
              <a:rPr lang="en-US" sz="1000" b="1">
                <a:latin typeface="+mn-lt"/>
                <a:cs typeface="+mn-cs"/>
              </a:rPr>
              <a:t>Begin pre-op</a:t>
            </a:r>
          </a:p>
          <a:p>
            <a:pPr fontAlgn="auto">
              <a:spcBef>
                <a:spcPts val="0"/>
              </a:spcBef>
              <a:spcAft>
                <a:spcPts val="0"/>
              </a:spcAft>
              <a:defRPr/>
            </a:pPr>
            <a:r>
              <a:rPr lang="en-US" sz="1000" b="1">
                <a:latin typeface="+mn-lt"/>
                <a:cs typeface="+mn-cs"/>
              </a:rPr>
              <a:t>testing</a:t>
            </a:r>
          </a:p>
        </p:txBody>
      </p:sp>
      <p:sp>
        <p:nvSpPr>
          <p:cNvPr id="18448" name="Text Box 18"/>
          <p:cNvSpPr txBox="1">
            <a:spLocks noChangeArrowheads="1"/>
          </p:cNvSpPr>
          <p:nvPr/>
        </p:nvSpPr>
        <p:spPr bwMode="auto">
          <a:xfrm>
            <a:off x="7543800" y="3581400"/>
            <a:ext cx="1001713" cy="244475"/>
          </a:xfrm>
          <a:prstGeom prst="rect">
            <a:avLst/>
          </a:prstGeom>
          <a:noFill/>
          <a:ln w="9525">
            <a:noFill/>
            <a:miter lim="800000"/>
            <a:headEnd/>
            <a:tailEnd/>
          </a:ln>
        </p:spPr>
        <p:txBody>
          <a:bodyPr wrap="none">
            <a:spAutoFit/>
          </a:bodyPr>
          <a:lstStyle/>
          <a:p>
            <a:r>
              <a:rPr lang="en-US" sz="1000" b="1">
                <a:latin typeface="Calibri" pitchFamily="34" charset="0"/>
              </a:rPr>
              <a:t>6 to 8 Months</a:t>
            </a:r>
          </a:p>
        </p:txBody>
      </p:sp>
      <p:sp>
        <p:nvSpPr>
          <p:cNvPr id="2067" name="PubRRectCallout"/>
          <p:cNvSpPr>
            <a:spLocks noEditPoints="1" noChangeArrowheads="1"/>
          </p:cNvSpPr>
          <p:nvPr/>
        </p:nvSpPr>
        <p:spPr bwMode="auto">
          <a:xfrm>
            <a:off x="8077200" y="2057400"/>
            <a:ext cx="914400" cy="990600"/>
          </a:xfrm>
          <a:custGeom>
            <a:avLst/>
            <a:gdLst>
              <a:gd name="G0" fmla="+- 0 0 0"/>
              <a:gd name="G1" fmla="+- 10238 0 0"/>
              <a:gd name="T0" fmla="*/ 10800 w 21600"/>
              <a:gd name="T1" fmla="*/ 0 h 21600"/>
              <a:gd name="T2" fmla="*/ 0 w 21600"/>
              <a:gd name="T3" fmla="*/ 8638 h 21600"/>
              <a:gd name="T4" fmla="*/ 10238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10238"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fontAlgn="auto">
              <a:spcBef>
                <a:spcPts val="0"/>
              </a:spcBef>
              <a:spcAft>
                <a:spcPts val="0"/>
              </a:spcAft>
              <a:defRPr/>
            </a:pPr>
            <a:r>
              <a:rPr lang="en-US" sz="1000" b="1">
                <a:latin typeface="+mn-lt"/>
                <a:cs typeface="+mn-cs"/>
              </a:rPr>
              <a:t>On-line operation</a:t>
            </a:r>
          </a:p>
          <a:p>
            <a:pPr fontAlgn="auto">
              <a:spcBef>
                <a:spcPts val="0"/>
              </a:spcBef>
              <a:spcAft>
                <a:spcPts val="0"/>
              </a:spcAft>
              <a:defRPr/>
            </a:pPr>
            <a:r>
              <a:rPr lang="en-US" sz="1000" b="1">
                <a:latin typeface="+mn-lt"/>
                <a:cs typeface="+mn-cs"/>
              </a:rPr>
              <a:t>of Unit</a:t>
            </a:r>
          </a:p>
        </p:txBody>
      </p:sp>
      <p:sp>
        <p:nvSpPr>
          <p:cNvPr id="18450" name="Text Box 20"/>
          <p:cNvSpPr txBox="1">
            <a:spLocks noChangeArrowheads="1"/>
          </p:cNvSpPr>
          <p:nvPr/>
        </p:nvSpPr>
        <p:spPr bwMode="auto">
          <a:xfrm>
            <a:off x="381000" y="5562600"/>
            <a:ext cx="3749675" cy="641350"/>
          </a:xfrm>
          <a:prstGeom prst="rect">
            <a:avLst/>
          </a:prstGeom>
          <a:noFill/>
          <a:ln w="9525">
            <a:noFill/>
            <a:miter lim="800000"/>
            <a:headEnd/>
            <a:tailEnd/>
          </a:ln>
        </p:spPr>
        <p:txBody>
          <a:bodyPr>
            <a:spAutoFit/>
          </a:bodyPr>
          <a:lstStyle/>
          <a:p>
            <a:r>
              <a:rPr lang="en-US" b="1">
                <a:latin typeface="Calibri" pitchFamily="34" charset="0"/>
              </a:rPr>
              <a:t>Combined Construction and Operating License (COL)</a:t>
            </a:r>
          </a:p>
        </p:txBody>
      </p:sp>
      <p:sp>
        <p:nvSpPr>
          <p:cNvPr id="18451" name="Line 22"/>
          <p:cNvSpPr>
            <a:spLocks noChangeShapeType="1"/>
          </p:cNvSpPr>
          <p:nvPr/>
        </p:nvSpPr>
        <p:spPr bwMode="auto">
          <a:xfrm flipV="1">
            <a:off x="533400" y="4572000"/>
            <a:ext cx="8153400" cy="0"/>
          </a:xfrm>
          <a:prstGeom prst="line">
            <a:avLst/>
          </a:prstGeom>
          <a:noFill/>
          <a:ln w="38100">
            <a:solidFill>
              <a:schemeClr val="tx1"/>
            </a:solidFill>
            <a:round/>
            <a:headEnd/>
            <a:tailEnd type="triangle" w="med" len="med"/>
          </a:ln>
        </p:spPr>
        <p:txBody>
          <a:bodyPr/>
          <a:lstStyle/>
          <a:p>
            <a:endParaRPr lang="en-US"/>
          </a:p>
        </p:txBody>
      </p:sp>
      <p:sp>
        <p:nvSpPr>
          <p:cNvPr id="18452" name="Text Box 23"/>
          <p:cNvSpPr txBox="1">
            <a:spLocks noChangeArrowheads="1"/>
          </p:cNvSpPr>
          <p:nvPr/>
        </p:nvSpPr>
        <p:spPr bwMode="auto">
          <a:xfrm>
            <a:off x="609600" y="4532313"/>
            <a:ext cx="8855075" cy="641350"/>
          </a:xfrm>
          <a:prstGeom prst="rect">
            <a:avLst/>
          </a:prstGeom>
          <a:noFill/>
          <a:ln w="9525">
            <a:noFill/>
            <a:miter lim="800000"/>
            <a:headEnd/>
            <a:tailEnd/>
          </a:ln>
        </p:spPr>
        <p:txBody>
          <a:bodyPr>
            <a:spAutoFit/>
          </a:bodyPr>
          <a:lstStyle/>
          <a:p>
            <a:r>
              <a:rPr lang="en-US" b="1">
                <a:latin typeface="Calibri" pitchFamily="34" charset="0"/>
              </a:rPr>
              <a:t>Time-line estimate indicates approximately 10 years from COL application to on-line operation</a:t>
            </a:r>
          </a:p>
        </p:txBody>
      </p:sp>
      <p:sp>
        <p:nvSpPr>
          <p:cNvPr id="21" name="Rectangle 20"/>
          <p:cNvSpPr/>
          <p:nvPr/>
        </p:nvSpPr>
        <p:spPr>
          <a:xfrm>
            <a:off x="609600" y="0"/>
            <a:ext cx="6400800" cy="707886"/>
          </a:xfrm>
          <a:prstGeom prst="rect">
            <a:avLst/>
          </a:prstGeom>
        </p:spPr>
        <p:txBody>
          <a:bodyPr wrap="square">
            <a:spAutoFit/>
          </a:bodyPr>
          <a:lstStyle/>
          <a:p>
            <a:pPr fontAlgn="auto">
              <a:spcBef>
                <a:spcPts val="0"/>
              </a:spcBef>
              <a:spcAft>
                <a:spcPts val="0"/>
              </a:spcAft>
              <a:defRPr/>
            </a:pPr>
            <a:r>
              <a:rPr lang="en-US" sz="4000" dirty="0" smtClean="0"/>
              <a:t>Dynamic Learning</a:t>
            </a:r>
            <a:endParaRPr lang="en-US" sz="4000" dirty="0">
              <a:latin typeface="+mn-lt"/>
              <a:cs typeface="+mn-cs"/>
            </a:endParaRPr>
          </a:p>
        </p:txBody>
      </p:sp>
      <p:pic>
        <p:nvPicPr>
          <p:cNvPr id="18454" name="Picture 2"/>
          <p:cNvPicPr>
            <a:picLocks noChangeAspect="1" noChangeArrowheads="1"/>
          </p:cNvPicPr>
          <p:nvPr/>
        </p:nvPicPr>
        <p:blipFill>
          <a:blip r:embed="rId3" cstate="print"/>
          <a:srcRect/>
          <a:stretch>
            <a:fillRect/>
          </a:stretch>
        </p:blipFill>
        <p:spPr bwMode="auto">
          <a:xfrm>
            <a:off x="7010400" y="228600"/>
            <a:ext cx="1771650" cy="1276350"/>
          </a:xfrm>
          <a:prstGeom prst="rect">
            <a:avLst/>
          </a:prstGeom>
          <a:noFill/>
          <a:ln w="9525">
            <a:noFill/>
            <a:miter lim="800000"/>
            <a:headEnd/>
            <a:tailEnd/>
          </a:ln>
        </p:spPr>
      </p:pic>
      <p:sp>
        <p:nvSpPr>
          <p:cNvPr id="18455" name="TextBox 22"/>
          <p:cNvSpPr txBox="1">
            <a:spLocks noChangeArrowheads="1"/>
          </p:cNvSpPr>
          <p:nvPr/>
        </p:nvSpPr>
        <p:spPr bwMode="auto">
          <a:xfrm>
            <a:off x="152400" y="685800"/>
            <a:ext cx="6018213" cy="369888"/>
          </a:xfrm>
          <a:prstGeom prst="rect">
            <a:avLst/>
          </a:prstGeom>
          <a:noFill/>
          <a:ln w="9525">
            <a:noFill/>
            <a:miter lim="800000"/>
            <a:headEnd/>
            <a:tailEnd/>
          </a:ln>
        </p:spPr>
        <p:txBody>
          <a:bodyPr wrap="none">
            <a:spAutoFit/>
          </a:bodyPr>
          <a:lstStyle/>
          <a:p>
            <a:r>
              <a:rPr lang="en-US" b="1" i="1">
                <a:solidFill>
                  <a:schemeClr val="accent2"/>
                </a:solidFill>
                <a:latin typeface="Calibri" pitchFamily="34" charset="0"/>
              </a:rPr>
              <a:t>You can’t share knowledge without a pipeline of new workers</a:t>
            </a:r>
          </a:p>
        </p:txBody>
      </p:sp>
    </p:spTree>
  </p:cSld>
  <p:clrMapOvr>
    <a:masterClrMapping/>
  </p:clrMapOvr>
  <p:transition>
    <p:pull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3"/>
          <p:cNvPicPr>
            <a:picLocks noGrp="1" noChangeAspect="1" noChangeArrowheads="1"/>
          </p:cNvPicPr>
          <p:nvPr>
            <p:ph idx="1"/>
          </p:nvPr>
        </p:nvPicPr>
        <p:blipFill>
          <a:blip r:embed="rId3" cstate="print"/>
          <a:srcRect/>
          <a:stretch>
            <a:fillRect/>
          </a:stretch>
        </p:blipFill>
        <p:spPr bwMode="auto">
          <a:xfrm>
            <a:off x="914400" y="1600200"/>
            <a:ext cx="7086600" cy="3962400"/>
          </a:xfrm>
          <a:prstGeom prst="rect">
            <a:avLst/>
          </a:prstGeom>
          <a:noFill/>
          <a:ln w="9525">
            <a:noFill/>
            <a:miter lim="800000"/>
            <a:headEnd/>
            <a:tailEnd/>
          </a:ln>
        </p:spPr>
      </p:pic>
      <p:sp>
        <p:nvSpPr>
          <p:cNvPr id="4" name="Footer Placeholder 3"/>
          <p:cNvSpPr>
            <a:spLocks noGrp="1"/>
          </p:cNvSpPr>
          <p:nvPr>
            <p:ph type="ftr" sz="quarter" idx="11"/>
          </p:nvPr>
        </p:nvSpPr>
        <p:spPr>
          <a:xfrm>
            <a:off x="838200" y="6019800"/>
            <a:ext cx="7391400" cy="457200"/>
          </a:xfrm>
        </p:spPr>
        <p:txBody>
          <a:bodyPr/>
          <a:lstStyle/>
          <a:p>
            <a:pPr>
              <a:defRPr/>
            </a:pPr>
            <a:r>
              <a:rPr lang="en-US" smtClean="0"/>
              <a:t>School of Nuclear Knowledge Management</a:t>
            </a:r>
            <a:endParaRPr lang="en-US" dirty="0"/>
          </a:p>
        </p:txBody>
      </p:sp>
      <p:sp>
        <p:nvSpPr>
          <p:cNvPr id="5" name="Slide Number Placeholder 4"/>
          <p:cNvSpPr>
            <a:spLocks noGrp="1"/>
          </p:cNvSpPr>
          <p:nvPr>
            <p:ph type="sldNum" sz="quarter" idx="12"/>
          </p:nvPr>
        </p:nvSpPr>
        <p:spPr/>
        <p:txBody>
          <a:bodyPr/>
          <a:lstStyle/>
          <a:p>
            <a:pPr>
              <a:defRPr/>
            </a:pPr>
            <a:fld id="{9092A7CF-C911-434E-8597-41695D1D6C41}" type="slidenum">
              <a:rPr lang="en-US" smtClean="0"/>
              <a:pPr>
                <a:defRPr/>
              </a:pPr>
              <a:t>13</a:t>
            </a:fld>
            <a:endParaRPr lang="en-US"/>
          </a:p>
        </p:txBody>
      </p:sp>
      <p:sp>
        <p:nvSpPr>
          <p:cNvPr id="2" name="Title 1"/>
          <p:cNvSpPr>
            <a:spLocks noGrp="1"/>
          </p:cNvSpPr>
          <p:nvPr>
            <p:ph type="title"/>
          </p:nvPr>
        </p:nvSpPr>
        <p:spPr>
          <a:xfrm>
            <a:off x="685800" y="533400"/>
            <a:ext cx="8183880" cy="1051560"/>
          </a:xfrm>
        </p:spPr>
        <p:txBody>
          <a:bodyPr/>
          <a:lstStyle/>
          <a:p>
            <a:pPr algn="l"/>
            <a:r>
              <a:rPr lang="en-US" sz="4000" b="1" dirty="0" smtClean="0">
                <a:solidFill>
                  <a:sysClr val="windowText" lastClr="000000"/>
                </a:solidFill>
                <a:effectLst>
                  <a:outerShdw blurRad="38100" dist="38100" dir="2700000" algn="tl">
                    <a:srgbClr val="000000">
                      <a:alpha val="43137"/>
                    </a:srgbClr>
                  </a:outerShdw>
                </a:effectLst>
              </a:rPr>
              <a:t>Peer Teams</a:t>
            </a:r>
            <a:endParaRPr lang="en-US" sz="4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143000"/>
            <a:ext cx="8382000" cy="5029200"/>
          </a:xfrm>
        </p:spPr>
        <p:txBody>
          <a:bodyPr rtlCol="0">
            <a:normAutofit lnSpcReduction="10000"/>
          </a:bodyPr>
          <a:lstStyle/>
          <a:p>
            <a:pPr>
              <a:defRPr/>
            </a:pPr>
            <a:r>
              <a:rPr lang="en-US" sz="2400" dirty="0" smtClean="0">
                <a:latin typeface="Calibri"/>
                <a:cs typeface="Calibri"/>
              </a:rPr>
              <a:t>Peer teams are usually internal groups (similar to </a:t>
            </a:r>
            <a:r>
              <a:rPr lang="en-US" sz="2400" dirty="0" err="1" smtClean="0">
                <a:latin typeface="Calibri"/>
                <a:cs typeface="Calibri"/>
              </a:rPr>
              <a:t>CoPs</a:t>
            </a:r>
            <a:r>
              <a:rPr lang="en-US" sz="2400" dirty="0" smtClean="0">
                <a:latin typeface="Calibri"/>
                <a:cs typeface="Calibri"/>
              </a:rPr>
              <a:t>) formed to </a:t>
            </a:r>
            <a:r>
              <a:rPr lang="en-US" sz="2400" i="1" dirty="0" smtClean="0">
                <a:latin typeface="Calibri"/>
                <a:cs typeface="Calibri"/>
              </a:rPr>
              <a:t>share knowledge and experience</a:t>
            </a:r>
          </a:p>
          <a:p>
            <a:pPr>
              <a:defRPr/>
            </a:pPr>
            <a:r>
              <a:rPr lang="en-US" sz="2400" dirty="0" smtClean="0">
                <a:latin typeface="Calibri"/>
                <a:cs typeface="Calibri"/>
              </a:rPr>
              <a:t>Peer teams are often utilized in nuclear fleets (several NPP’s)</a:t>
            </a:r>
          </a:p>
          <a:p>
            <a:pPr>
              <a:defRPr/>
            </a:pPr>
            <a:r>
              <a:rPr lang="en-US" sz="2400" dirty="0" smtClean="0">
                <a:latin typeface="Calibri"/>
                <a:cs typeface="Calibri"/>
              </a:rPr>
              <a:t>Peer Team Examples:  Maintenance, Operations, Engineering, Training, Human Resources, Supply Chain, Industrial Safety, etc.</a:t>
            </a:r>
          </a:p>
          <a:p>
            <a:pPr>
              <a:defRPr/>
            </a:pPr>
            <a:r>
              <a:rPr lang="en-US" sz="2400" dirty="0" smtClean="0">
                <a:latin typeface="Calibri"/>
                <a:cs typeface="Calibri"/>
              </a:rPr>
              <a:t>Members represent individual plants or organizations</a:t>
            </a:r>
          </a:p>
          <a:p>
            <a:pPr marL="580644" lvl="2" indent="-342900">
              <a:defRPr/>
            </a:pPr>
            <a:r>
              <a:rPr lang="en-US" sz="2200" dirty="0" smtClean="0">
                <a:latin typeface="Calibri"/>
                <a:cs typeface="Calibri"/>
              </a:rPr>
              <a:t>Meet periodically (e.g., monthly)</a:t>
            </a:r>
          </a:p>
          <a:p>
            <a:pPr marL="580644" lvl="2" indent="-342900">
              <a:defRPr/>
            </a:pPr>
            <a:r>
              <a:rPr lang="en-US" sz="2200" dirty="0" smtClean="0">
                <a:latin typeface="Calibri"/>
                <a:cs typeface="Calibri"/>
              </a:rPr>
              <a:t>Share knowledge and experience from NPP’s</a:t>
            </a:r>
          </a:p>
          <a:p>
            <a:pPr marL="580644" lvl="2" indent="-342900">
              <a:defRPr/>
            </a:pPr>
            <a:r>
              <a:rPr lang="en-US" sz="2200" dirty="0" smtClean="0">
                <a:latin typeface="Calibri"/>
                <a:cs typeface="Calibri"/>
              </a:rPr>
              <a:t>Focus on improving plant performance through:</a:t>
            </a:r>
          </a:p>
          <a:p>
            <a:pPr lvl="3">
              <a:buFont typeface="Wingdings" pitchFamily="2" charset="2"/>
              <a:buChar char="§"/>
              <a:defRPr/>
            </a:pPr>
            <a:r>
              <a:rPr lang="en-US" sz="1600" dirty="0" smtClean="0">
                <a:latin typeface="Calibri"/>
                <a:cs typeface="Calibri"/>
              </a:rPr>
              <a:t>Standardization of processes and procedures</a:t>
            </a:r>
          </a:p>
          <a:p>
            <a:pPr lvl="3">
              <a:buFont typeface="Wingdings" pitchFamily="2" charset="2"/>
              <a:buChar char="§"/>
              <a:defRPr/>
            </a:pPr>
            <a:r>
              <a:rPr lang="en-US" sz="1600" dirty="0" smtClean="0">
                <a:latin typeface="Calibri"/>
                <a:cs typeface="Calibri"/>
              </a:rPr>
              <a:t>Initiating process improvement teams</a:t>
            </a:r>
          </a:p>
          <a:p>
            <a:pPr lvl="3">
              <a:buFont typeface="Wingdings" pitchFamily="2" charset="2"/>
              <a:buChar char="§"/>
              <a:defRPr/>
            </a:pPr>
            <a:r>
              <a:rPr lang="en-US" sz="1600" dirty="0" smtClean="0">
                <a:latin typeface="Calibri"/>
                <a:cs typeface="Calibri"/>
              </a:rPr>
              <a:t>Sharing resources (e.g., outage support)</a:t>
            </a:r>
          </a:p>
          <a:p>
            <a:pPr lvl="3">
              <a:buFont typeface="Wingdings" pitchFamily="2" charset="2"/>
              <a:buChar char="§"/>
              <a:defRPr/>
            </a:pPr>
            <a:r>
              <a:rPr lang="en-US" sz="1600" i="1" dirty="0" smtClean="0">
                <a:solidFill>
                  <a:schemeClr val="tx2"/>
                </a:solidFill>
                <a:latin typeface="Calibri"/>
                <a:cs typeface="Calibri"/>
              </a:rPr>
              <a:t>Sharing expert knowledge (sometimes a limited resource)</a:t>
            </a:r>
          </a:p>
          <a:p>
            <a:pPr eaLnBrk="1" fontAlgn="auto" hangingPunct="1">
              <a:spcAft>
                <a:spcPts val="0"/>
              </a:spcAft>
              <a:buFont typeface="Arial" pitchFamily="34" charset="0"/>
              <a:buNone/>
              <a:defRPr/>
            </a:pPr>
            <a:r>
              <a:rPr lang="en-US" sz="1600" i="1" dirty="0" smtClean="0">
                <a:solidFill>
                  <a:schemeClr val="tx2"/>
                </a:solidFill>
              </a:rPr>
              <a:t>	</a:t>
            </a:r>
            <a:endParaRPr lang="en-US" sz="1600" i="1" dirty="0">
              <a:solidFill>
                <a:schemeClr val="tx2"/>
              </a:solidFill>
            </a:endParaRPr>
          </a:p>
        </p:txBody>
      </p:sp>
      <p:sp>
        <p:nvSpPr>
          <p:cNvPr id="4" name="Footer Placeholder 3"/>
          <p:cNvSpPr>
            <a:spLocks noGrp="1"/>
          </p:cNvSpPr>
          <p:nvPr>
            <p:ph type="ftr" sz="quarter" idx="11"/>
          </p:nvPr>
        </p:nvSpPr>
        <p:spPr>
          <a:xfrm>
            <a:off x="914400" y="6019800"/>
            <a:ext cx="7848600" cy="457200"/>
          </a:xfrm>
        </p:spPr>
        <p:txBody>
          <a:bodyPr/>
          <a:lstStyle/>
          <a:p>
            <a:pPr>
              <a:defRPr/>
            </a:pPr>
            <a:r>
              <a:rPr lang="en-US" smtClean="0"/>
              <a:t>School of Nuclear Knowledge Management</a:t>
            </a:r>
            <a:endParaRPr lang="en-US" dirty="0"/>
          </a:p>
        </p:txBody>
      </p:sp>
      <p:sp>
        <p:nvSpPr>
          <p:cNvPr id="5" name="Slide Number Placeholder 4"/>
          <p:cNvSpPr>
            <a:spLocks noGrp="1"/>
          </p:cNvSpPr>
          <p:nvPr>
            <p:ph type="sldNum" sz="quarter" idx="12"/>
          </p:nvPr>
        </p:nvSpPr>
        <p:spPr/>
        <p:txBody>
          <a:bodyPr/>
          <a:lstStyle/>
          <a:p>
            <a:pPr>
              <a:defRPr/>
            </a:pPr>
            <a:fld id="{A1900FF0-6D0C-41C2-9D66-6B084EB3188C}" type="slidenum">
              <a:rPr lang="en-US"/>
              <a:pPr>
                <a:defRPr/>
              </a:pPr>
              <a:t>14</a:t>
            </a:fld>
            <a:endParaRPr lang="en-US"/>
          </a:p>
        </p:txBody>
      </p:sp>
      <p:sp>
        <p:nvSpPr>
          <p:cNvPr id="2" name="Title 1"/>
          <p:cNvSpPr>
            <a:spLocks noGrp="1"/>
          </p:cNvSpPr>
          <p:nvPr>
            <p:ph type="title"/>
          </p:nvPr>
        </p:nvSpPr>
        <p:spPr>
          <a:xfrm>
            <a:off x="0" y="304800"/>
            <a:ext cx="7315200" cy="762000"/>
          </a:xfrm>
        </p:spPr>
        <p:txBody>
          <a:bodyPr rtlCol="0">
            <a:noAutofit/>
          </a:bodyPr>
          <a:lstStyle/>
          <a:p>
            <a:pPr lvl="3" algn="ctr" eaLnBrk="1" fontAlgn="auto" hangingPunct="1">
              <a:spcAft>
                <a:spcPts val="0"/>
              </a:spcAft>
              <a:defRPr/>
            </a:pPr>
            <a:r>
              <a:rPr lang="en-US" sz="4000" b="1" dirty="0">
                <a:solidFill>
                  <a:sysClr val="windowText" lastClr="000000"/>
                </a:solidFill>
                <a:effectLst>
                  <a:outerShdw blurRad="38100" dist="38100" dir="2700000" algn="tl">
                    <a:srgbClr val="000000">
                      <a:alpha val="43137"/>
                    </a:srgbClr>
                  </a:outerShdw>
                </a:effectLst>
                <a:latin typeface="+mj-lt"/>
              </a:rPr>
              <a:t>Peer Teams</a:t>
            </a:r>
          </a:p>
        </p:txBody>
      </p:sp>
      <p:pic>
        <p:nvPicPr>
          <p:cNvPr id="19462" name="Picture 3"/>
          <p:cNvPicPr>
            <a:picLocks noChangeAspect="1" noChangeArrowheads="1"/>
          </p:cNvPicPr>
          <p:nvPr/>
        </p:nvPicPr>
        <p:blipFill>
          <a:blip r:embed="rId3" cstate="print"/>
          <a:srcRect/>
          <a:stretch>
            <a:fillRect/>
          </a:stretch>
        </p:blipFill>
        <p:spPr bwMode="auto">
          <a:xfrm>
            <a:off x="6781800" y="3505200"/>
            <a:ext cx="2009775" cy="1676400"/>
          </a:xfrm>
          <a:prstGeom prst="rect">
            <a:avLst/>
          </a:prstGeom>
          <a:noFill/>
          <a:ln w="9525">
            <a:noFill/>
            <a:miter lim="800000"/>
            <a:headEnd/>
            <a:tailEnd/>
          </a:ln>
        </p:spPr>
      </p:pic>
      <p:sp>
        <p:nvSpPr>
          <p:cNvPr id="19463" name="TextBox 7"/>
          <p:cNvSpPr txBox="1">
            <a:spLocks noChangeArrowheads="1"/>
          </p:cNvSpPr>
          <p:nvPr/>
        </p:nvSpPr>
        <p:spPr bwMode="auto">
          <a:xfrm>
            <a:off x="6858000" y="5257800"/>
            <a:ext cx="2005013" cy="369888"/>
          </a:xfrm>
          <a:prstGeom prst="rect">
            <a:avLst/>
          </a:prstGeom>
          <a:noFill/>
          <a:ln w="9525">
            <a:noFill/>
            <a:miter lim="800000"/>
            <a:headEnd/>
            <a:tailEnd/>
          </a:ln>
        </p:spPr>
        <p:txBody>
          <a:bodyPr wrap="none">
            <a:spAutoFit/>
          </a:bodyPr>
          <a:lstStyle/>
          <a:p>
            <a:r>
              <a:rPr lang="en-US" i="1" dirty="0">
                <a:latin typeface="Calibri" pitchFamily="34" charset="0"/>
              </a:rPr>
              <a:t>Peer Team Meeting</a:t>
            </a:r>
          </a:p>
        </p:txBody>
      </p:sp>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3" name="Content Placeholder 2"/>
          <p:cNvSpPr>
            <a:spLocks noGrp="1"/>
          </p:cNvSpPr>
          <p:nvPr>
            <p:ph idx="1"/>
          </p:nvPr>
        </p:nvSpPr>
        <p:spPr>
          <a:xfrm>
            <a:off x="304800" y="990600"/>
            <a:ext cx="8382000" cy="5135563"/>
          </a:xfrm>
        </p:spPr>
        <p:txBody>
          <a:bodyPr>
            <a:normAutofit fontScale="85000" lnSpcReduction="10000"/>
          </a:bodyPr>
          <a:lstStyle/>
          <a:p>
            <a:pPr eaLnBrk="1" hangingPunct="1">
              <a:buFont typeface="Wingdings" pitchFamily="2" charset="2"/>
              <a:buChar char="q"/>
            </a:pPr>
            <a:r>
              <a:rPr lang="en-US" sz="2400" dirty="0" smtClean="0"/>
              <a:t>Team Charter - outline objective, process and rules</a:t>
            </a:r>
          </a:p>
          <a:p>
            <a:pPr eaLnBrk="1" hangingPunct="1">
              <a:buFont typeface="Wingdings" pitchFamily="2" charset="2"/>
              <a:buChar char="q"/>
            </a:pPr>
            <a:r>
              <a:rPr lang="en-US" sz="2400" dirty="0" smtClean="0"/>
              <a:t>Members are typically senor managers (e.g., Maintenance Manager Operations Manager, etc.)</a:t>
            </a:r>
          </a:p>
          <a:p>
            <a:pPr eaLnBrk="1" hangingPunct="1">
              <a:buFont typeface="Wingdings" pitchFamily="2" charset="2"/>
              <a:buChar char="q"/>
            </a:pPr>
            <a:r>
              <a:rPr lang="en-US" sz="2400" dirty="0" smtClean="0"/>
              <a:t>Peer Team chair is normally rotated among members</a:t>
            </a:r>
          </a:p>
          <a:p>
            <a:pPr eaLnBrk="1" hangingPunct="1">
              <a:buFont typeface="Wingdings" pitchFamily="2" charset="2"/>
              <a:buChar char="q"/>
            </a:pPr>
            <a:r>
              <a:rPr lang="en-US" sz="2400" dirty="0" smtClean="0"/>
              <a:t>Meeting schedules and agendas are set and published</a:t>
            </a:r>
          </a:p>
          <a:p>
            <a:pPr eaLnBrk="1" hangingPunct="1">
              <a:buFont typeface="Wingdings" pitchFamily="2" charset="2"/>
              <a:buChar char="q"/>
            </a:pPr>
            <a:r>
              <a:rPr lang="en-US" sz="2400" dirty="0" smtClean="0"/>
              <a:t>Records are maintained of each meeting</a:t>
            </a:r>
          </a:p>
          <a:p>
            <a:pPr eaLnBrk="1" hangingPunct="1">
              <a:buFont typeface="Wingdings" pitchFamily="2" charset="2"/>
              <a:buChar char="q"/>
            </a:pPr>
            <a:r>
              <a:rPr lang="en-US" sz="2400" dirty="0" smtClean="0"/>
              <a:t>Cross organizational teams (NPP A, B, C and D) are utilized to conduct studies, investigate events, and advise the Peer Team </a:t>
            </a:r>
          </a:p>
          <a:p>
            <a:pPr eaLnBrk="1" hangingPunct="1">
              <a:buFont typeface="Wingdings" pitchFamily="2" charset="2"/>
              <a:buChar char="q"/>
            </a:pPr>
            <a:r>
              <a:rPr lang="en-US" sz="2400" dirty="0" smtClean="0"/>
              <a:t>Other Peer Teams may be invited to participate in initiatives when other skills are needed (e.g., HR to attend Maintenance Peer team meeting to address knowledge management or staffing issues)</a:t>
            </a:r>
          </a:p>
          <a:p>
            <a:pPr eaLnBrk="1" hangingPunct="1">
              <a:buFont typeface="Wingdings" pitchFamily="2" charset="2"/>
              <a:buChar char="q"/>
            </a:pPr>
            <a:r>
              <a:rPr lang="en-US" sz="2400" dirty="0" smtClean="0"/>
              <a:t>Teams report periodically (on a rotating basis to Executive Management)</a:t>
            </a:r>
            <a:endParaRPr lang="en-US" sz="2000" dirty="0" smtClean="0"/>
          </a:p>
          <a:p>
            <a:pPr eaLnBrk="1" hangingPunct="1">
              <a:buFont typeface="Arial" charset="0"/>
              <a:buNone/>
            </a:pPr>
            <a:endParaRPr lang="en-US" sz="1600" dirty="0" smtClean="0"/>
          </a:p>
          <a:p>
            <a:pPr eaLnBrk="1" hangingPunct="1">
              <a:buFont typeface="Arial" charset="0"/>
              <a:buNone/>
            </a:pPr>
            <a:endParaRPr lang="en-US" sz="1600" dirty="0" smtClean="0"/>
          </a:p>
          <a:p>
            <a:pPr eaLnBrk="1" hangingPunct="1">
              <a:buFont typeface="Arial" charset="0"/>
              <a:buNone/>
            </a:pPr>
            <a:r>
              <a:rPr lang="en-US" sz="1600" dirty="0" smtClean="0"/>
              <a:t> </a:t>
            </a:r>
          </a:p>
          <a:p>
            <a:pPr eaLnBrk="1" hangingPunct="1">
              <a:buFont typeface="Arial" charset="0"/>
              <a:buNone/>
            </a:pPr>
            <a:endParaRPr lang="en-US" sz="1600" dirty="0" smtClean="0"/>
          </a:p>
        </p:txBody>
      </p:sp>
      <p:sp>
        <p:nvSpPr>
          <p:cNvPr id="4" name="Footer Placeholder 3"/>
          <p:cNvSpPr>
            <a:spLocks noGrp="1"/>
          </p:cNvSpPr>
          <p:nvPr>
            <p:ph type="ftr" sz="quarter" idx="11"/>
          </p:nvPr>
        </p:nvSpPr>
        <p:spPr>
          <a:xfrm>
            <a:off x="838200" y="6096000"/>
            <a:ext cx="7772400" cy="457200"/>
          </a:xfrm>
        </p:spPr>
        <p:txBody>
          <a:bodyPr/>
          <a:lstStyle/>
          <a:p>
            <a:pPr>
              <a:defRPr/>
            </a:pPr>
            <a:r>
              <a:rPr lang="en-US" smtClean="0"/>
              <a:t>School of Nuclear Knowledge Management</a:t>
            </a:r>
            <a:endParaRPr lang="en-US" dirty="0"/>
          </a:p>
        </p:txBody>
      </p:sp>
      <p:sp>
        <p:nvSpPr>
          <p:cNvPr id="5" name="Slide Number Placeholder 4"/>
          <p:cNvSpPr>
            <a:spLocks noGrp="1"/>
          </p:cNvSpPr>
          <p:nvPr>
            <p:ph type="sldNum" sz="quarter" idx="12"/>
          </p:nvPr>
        </p:nvSpPr>
        <p:spPr/>
        <p:txBody>
          <a:bodyPr/>
          <a:lstStyle/>
          <a:p>
            <a:pPr>
              <a:defRPr/>
            </a:pPr>
            <a:fld id="{26DFDCF6-A345-41AC-9C3C-BCB7325EA392}" type="slidenum">
              <a:rPr lang="en-US"/>
              <a:pPr>
                <a:defRPr/>
              </a:pPr>
              <a:t>15</a:t>
            </a:fld>
            <a:endParaRPr lang="en-US"/>
          </a:p>
        </p:txBody>
      </p:sp>
      <p:sp>
        <p:nvSpPr>
          <p:cNvPr id="2" name="Title 1"/>
          <p:cNvSpPr>
            <a:spLocks noGrp="1"/>
          </p:cNvSpPr>
          <p:nvPr>
            <p:ph type="title"/>
          </p:nvPr>
        </p:nvSpPr>
        <p:spPr>
          <a:xfrm>
            <a:off x="0" y="381000"/>
            <a:ext cx="8686800" cy="639763"/>
          </a:xfrm>
        </p:spPr>
        <p:txBody>
          <a:bodyPr rtlCol="0">
            <a:normAutofit fontScale="90000"/>
          </a:bodyPr>
          <a:lstStyle/>
          <a:p>
            <a:pPr algn="ctr" eaLnBrk="1" fontAlgn="auto" hangingPunct="1">
              <a:spcAft>
                <a:spcPts val="0"/>
              </a:spcAft>
              <a:defRPr/>
            </a:pPr>
            <a:r>
              <a:rPr lang="en-US" b="1" dirty="0" smtClean="0">
                <a:effectLst>
                  <a:outerShdw blurRad="38100" dist="38100" dir="2700000" algn="tl">
                    <a:srgbClr val="000000">
                      <a:alpha val="43137"/>
                    </a:srgbClr>
                  </a:outerShdw>
                </a:effectLst>
              </a:rPr>
              <a:t>Peer Team Governance</a:t>
            </a:r>
            <a:endParaRPr lang="en-US" b="1" dirty="0">
              <a:effectLst>
                <a:outerShdw blurRad="38100" dist="38100" dir="2700000" algn="tl">
                  <a:srgbClr val="000000">
                    <a:alpha val="43137"/>
                  </a:srgbClr>
                </a:outerShdw>
              </a:effectLst>
            </a:endParaRPr>
          </a:p>
        </p:txBody>
      </p:sp>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0178" name="Picture 2" descr="C:\Documents and Settings\jeboyles\Desktop\Trieste2010\Trieste_BackUP\KnowImages\CoPs2.jpg"/>
          <p:cNvPicPr>
            <a:picLocks noGrp="1" noChangeAspect="1" noChangeArrowheads="1"/>
          </p:cNvPicPr>
          <p:nvPr>
            <p:ph idx="1"/>
          </p:nvPr>
        </p:nvPicPr>
        <p:blipFill>
          <a:blip r:embed="rId3" cstate="print"/>
          <a:srcRect/>
          <a:stretch>
            <a:fillRect/>
          </a:stretch>
        </p:blipFill>
        <p:spPr bwMode="auto">
          <a:xfrm>
            <a:off x="2362200" y="990600"/>
            <a:ext cx="4114800" cy="4446533"/>
          </a:xfrm>
          <a:prstGeom prst="rect">
            <a:avLst/>
          </a:prstGeom>
          <a:noFill/>
        </p:spPr>
      </p:pic>
      <p:sp>
        <p:nvSpPr>
          <p:cNvPr id="4" name="Footer Placeholder 3"/>
          <p:cNvSpPr>
            <a:spLocks noGrp="1"/>
          </p:cNvSpPr>
          <p:nvPr>
            <p:ph type="ftr" sz="quarter" idx="11"/>
          </p:nvPr>
        </p:nvSpPr>
        <p:spPr>
          <a:xfrm>
            <a:off x="914400" y="5943600"/>
            <a:ext cx="7696200" cy="457200"/>
          </a:xfrm>
        </p:spPr>
        <p:txBody>
          <a:bodyPr/>
          <a:lstStyle/>
          <a:p>
            <a:pPr>
              <a:defRPr/>
            </a:pPr>
            <a:r>
              <a:rPr lang="en-US" smtClean="0"/>
              <a:t>School of Nuclear Knowledge Management</a:t>
            </a:r>
            <a:endParaRPr lang="en-US" dirty="0"/>
          </a:p>
        </p:txBody>
      </p:sp>
      <p:sp>
        <p:nvSpPr>
          <p:cNvPr id="5" name="Slide Number Placeholder 4"/>
          <p:cNvSpPr>
            <a:spLocks noGrp="1"/>
          </p:cNvSpPr>
          <p:nvPr>
            <p:ph type="sldNum" sz="quarter" idx="12"/>
          </p:nvPr>
        </p:nvSpPr>
        <p:spPr/>
        <p:txBody>
          <a:bodyPr/>
          <a:lstStyle/>
          <a:p>
            <a:pPr>
              <a:defRPr/>
            </a:pPr>
            <a:fld id="{9092A7CF-C911-434E-8597-41695D1D6C41}" type="slidenum">
              <a:rPr lang="en-US" smtClean="0"/>
              <a:pPr>
                <a:defRPr/>
              </a:pPr>
              <a:t>16</a:t>
            </a:fld>
            <a:endParaRPr lang="en-US"/>
          </a:p>
        </p:txBody>
      </p:sp>
      <p:sp>
        <p:nvSpPr>
          <p:cNvPr id="2" name="Title 1"/>
          <p:cNvSpPr>
            <a:spLocks noGrp="1"/>
          </p:cNvSpPr>
          <p:nvPr>
            <p:ph type="title"/>
          </p:nvPr>
        </p:nvSpPr>
        <p:spPr/>
        <p:txBody>
          <a:bodyPr>
            <a:normAutofit/>
          </a:bodyPr>
          <a:lstStyle/>
          <a:p>
            <a:pPr algn="l"/>
            <a:r>
              <a:rPr lang="en-GB" altLang="en-US" b="1" dirty="0" smtClean="0">
                <a:effectLst>
                  <a:outerShdw blurRad="38100" dist="38100" dir="2700000" algn="tl">
                    <a:srgbClr val="000000">
                      <a:alpha val="43137"/>
                    </a:srgbClr>
                  </a:outerShdw>
                </a:effectLst>
              </a:rPr>
              <a:t>Communities of Practice (CoP)</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282575" y="1219200"/>
            <a:ext cx="8593138" cy="4802188"/>
          </a:xfrm>
        </p:spPr>
        <p:txBody>
          <a:bodyPr/>
          <a:lstStyle/>
          <a:p>
            <a:pPr eaLnBrk="1" hangingPunct="1">
              <a:buFontTx/>
              <a:buNone/>
            </a:pPr>
            <a:r>
              <a:rPr lang="en-GB" altLang="en-US" sz="2000" b="1" dirty="0" smtClean="0"/>
              <a:t>Nuclear Human Resource Group (NHRG) is a </a:t>
            </a:r>
            <a:r>
              <a:rPr lang="en-GB" altLang="en-US" sz="2000" b="1" i="1" dirty="0" smtClean="0">
                <a:solidFill>
                  <a:schemeClr val="tx2"/>
                </a:solidFill>
              </a:rPr>
              <a:t>Nuclear Energy Institute (NEI) Community of Practice</a:t>
            </a:r>
          </a:p>
          <a:p>
            <a:pPr eaLnBrk="1" hangingPunct="1">
              <a:buFontTx/>
              <a:buNone/>
            </a:pPr>
            <a:r>
              <a:rPr lang="en-GB" altLang="en-US" sz="2000" b="1" dirty="0" smtClean="0"/>
              <a:t>Objectives - </a:t>
            </a:r>
            <a:r>
              <a:rPr lang="en-US" sz="2000" b="1" dirty="0" smtClean="0">
                <a:latin typeface="Palatino Linotype" pitchFamily="18" charset="0"/>
              </a:rPr>
              <a:t>”</a:t>
            </a:r>
            <a:r>
              <a:rPr lang="en-US" sz="2000" b="1" i="1" dirty="0" smtClean="0">
                <a:latin typeface="Palatino Linotype" pitchFamily="18" charset="0"/>
              </a:rPr>
              <a:t>Provide a forum for nuclear Human Resource practitioners to exchange information on Human Resource  management issues that uniquely affect Nuclear Power Operations”</a:t>
            </a:r>
            <a:endParaRPr lang="en-US" sz="2400" b="1" i="1" dirty="0" smtClean="0">
              <a:latin typeface="Palatino Linotype" pitchFamily="18" charset="0"/>
            </a:endParaRPr>
          </a:p>
          <a:p>
            <a:pPr eaLnBrk="1" hangingPunct="1">
              <a:buFontTx/>
              <a:buNone/>
            </a:pPr>
            <a:r>
              <a:rPr lang="en-US" sz="2400" b="1" dirty="0" smtClean="0">
                <a:latin typeface="Palatino Linotype" pitchFamily="18" charset="0"/>
              </a:rPr>
              <a:t>Also to:</a:t>
            </a:r>
          </a:p>
          <a:p>
            <a:pPr marL="404813" lvl="1" indent="-230188" algn="just" eaLnBrk="1" hangingPunct="1">
              <a:spcBef>
                <a:spcPct val="0"/>
              </a:spcBef>
              <a:spcAft>
                <a:spcPts val="1200"/>
              </a:spcAft>
              <a:buFont typeface="Wingdings" pitchFamily="2" charset="2"/>
              <a:buChar char="q"/>
            </a:pPr>
            <a:r>
              <a:rPr lang="en-US" sz="1600" dirty="0" smtClean="0">
                <a:latin typeface="Copperplate Gothic Bold" pitchFamily="34" charset="0"/>
              </a:rPr>
              <a:t>Provide  </a:t>
            </a:r>
            <a:r>
              <a:rPr lang="en-US" sz="1600" u="sng" dirty="0" smtClean="0">
                <a:latin typeface="Copperplate Gothic Bold" pitchFamily="34" charset="0"/>
              </a:rPr>
              <a:t>HR information</a:t>
            </a:r>
            <a:r>
              <a:rPr lang="en-US" sz="1600" dirty="0" smtClean="0">
                <a:latin typeface="Copperplate Gothic Bold" pitchFamily="34" charset="0"/>
              </a:rPr>
              <a:t>…timely &amp; cost effective</a:t>
            </a:r>
          </a:p>
          <a:p>
            <a:pPr marL="404813" lvl="1" indent="-230188" algn="just" eaLnBrk="1" hangingPunct="1">
              <a:spcBef>
                <a:spcPct val="0"/>
              </a:spcBef>
              <a:spcAft>
                <a:spcPts val="1200"/>
              </a:spcAft>
              <a:buFont typeface="Wingdings" pitchFamily="2" charset="2"/>
              <a:buChar char="q"/>
            </a:pPr>
            <a:r>
              <a:rPr lang="en-US" sz="1600" dirty="0" smtClean="0">
                <a:latin typeface="Copperplate Gothic Bold" pitchFamily="34" charset="0"/>
              </a:rPr>
              <a:t>Provide </a:t>
            </a:r>
            <a:r>
              <a:rPr lang="en-US" sz="1600" u="sng" dirty="0" smtClean="0">
                <a:latin typeface="Copperplate Gothic Bold" pitchFamily="34" charset="0"/>
              </a:rPr>
              <a:t>HR tools</a:t>
            </a:r>
            <a:r>
              <a:rPr lang="en-US" sz="1600" dirty="0" smtClean="0">
                <a:latin typeface="Copperplate Gothic Bold" pitchFamily="34" charset="0"/>
              </a:rPr>
              <a:t>…metrics, reports, workshops</a:t>
            </a:r>
          </a:p>
          <a:p>
            <a:pPr marL="404813" lvl="1" indent="-230188" algn="just" eaLnBrk="1" hangingPunct="1">
              <a:spcBef>
                <a:spcPct val="0"/>
              </a:spcBef>
              <a:spcAft>
                <a:spcPts val="1200"/>
              </a:spcAft>
              <a:buFont typeface="Wingdings" pitchFamily="2" charset="2"/>
              <a:buChar char="q"/>
            </a:pPr>
            <a:r>
              <a:rPr lang="en-US" sz="1600" dirty="0" smtClean="0">
                <a:latin typeface="Copperplate Gothic Bold" pitchFamily="34" charset="0"/>
              </a:rPr>
              <a:t>Continue </a:t>
            </a:r>
            <a:r>
              <a:rPr lang="en-US" sz="1600" u="sng" dirty="0" smtClean="0">
                <a:latin typeface="Copperplate Gothic Bold" pitchFamily="34" charset="0"/>
              </a:rPr>
              <a:t>HR Professionalism </a:t>
            </a:r>
            <a:r>
              <a:rPr lang="en-US" sz="1600" dirty="0" smtClean="0">
                <a:latin typeface="Copperplate Gothic Bold" pitchFamily="34" charset="0"/>
              </a:rPr>
              <a:t>in our industry</a:t>
            </a:r>
          </a:p>
          <a:p>
            <a:pPr marL="404813" lvl="1" indent="-230188" algn="just" eaLnBrk="1" hangingPunct="1">
              <a:spcBef>
                <a:spcPct val="0"/>
              </a:spcBef>
              <a:spcAft>
                <a:spcPts val="1200"/>
              </a:spcAft>
              <a:buFont typeface="Wingdings" pitchFamily="2" charset="2"/>
              <a:buChar char="q"/>
            </a:pPr>
            <a:r>
              <a:rPr lang="en-US" sz="1600" dirty="0" smtClean="0">
                <a:latin typeface="Copperplate Gothic Bold" pitchFamily="34" charset="0"/>
              </a:rPr>
              <a:t>Identify </a:t>
            </a:r>
            <a:r>
              <a:rPr lang="en-US" sz="1600" u="sng" dirty="0" smtClean="0">
                <a:latin typeface="Copperplate Gothic Bold" pitchFamily="34" charset="0"/>
              </a:rPr>
              <a:t>Methods &amp; Standards</a:t>
            </a:r>
            <a:r>
              <a:rPr lang="en-US" sz="1600" dirty="0" smtClean="0">
                <a:latin typeface="Copperplate Gothic Bold" pitchFamily="34" charset="0"/>
              </a:rPr>
              <a:t>…to control HR costs</a:t>
            </a:r>
          </a:p>
          <a:p>
            <a:pPr marL="404813" lvl="1" indent="-230188" algn="just" eaLnBrk="1" hangingPunct="1">
              <a:spcBef>
                <a:spcPct val="0"/>
              </a:spcBef>
              <a:spcAft>
                <a:spcPts val="1200"/>
              </a:spcAft>
              <a:buFont typeface="Wingdings" pitchFamily="2" charset="2"/>
              <a:buChar char="q"/>
            </a:pPr>
            <a:r>
              <a:rPr lang="en-US" sz="1600" dirty="0" smtClean="0">
                <a:latin typeface="Copperplate Gothic Bold" pitchFamily="34" charset="0"/>
              </a:rPr>
              <a:t>Continue to </a:t>
            </a:r>
            <a:r>
              <a:rPr lang="en-US" sz="1600" u="sng" dirty="0" smtClean="0">
                <a:latin typeface="Copperplate Gothic Bold" pitchFamily="34" charset="0"/>
              </a:rPr>
              <a:t>show value</a:t>
            </a:r>
          </a:p>
          <a:p>
            <a:pPr eaLnBrk="1" hangingPunct="1">
              <a:buFontTx/>
              <a:buNone/>
            </a:pPr>
            <a:endParaRPr lang="en-US" sz="2400" b="1" dirty="0" smtClean="0"/>
          </a:p>
        </p:txBody>
      </p:sp>
      <p:sp>
        <p:nvSpPr>
          <p:cNvPr id="7" name="Footer Placeholder 6"/>
          <p:cNvSpPr>
            <a:spLocks noGrp="1"/>
          </p:cNvSpPr>
          <p:nvPr>
            <p:ph type="ftr" sz="quarter" idx="11"/>
          </p:nvPr>
        </p:nvSpPr>
        <p:spPr>
          <a:xfrm>
            <a:off x="914400" y="6019800"/>
            <a:ext cx="7772400" cy="457200"/>
          </a:xfrm>
        </p:spPr>
        <p:txBody>
          <a:bodyPr/>
          <a:lstStyle/>
          <a:p>
            <a:pPr>
              <a:defRPr/>
            </a:pPr>
            <a:r>
              <a:rPr lang="en-US" smtClean="0"/>
              <a:t>School of Nuclear Knowledge Management</a:t>
            </a:r>
            <a:endParaRPr lang="en-US" dirty="0"/>
          </a:p>
        </p:txBody>
      </p:sp>
      <p:sp>
        <p:nvSpPr>
          <p:cNvPr id="5" name="Slide Number Placeholder 4"/>
          <p:cNvSpPr>
            <a:spLocks noGrp="1"/>
          </p:cNvSpPr>
          <p:nvPr>
            <p:ph type="sldNum" sz="quarter" idx="12"/>
          </p:nvPr>
        </p:nvSpPr>
        <p:spPr/>
        <p:txBody>
          <a:bodyPr/>
          <a:lstStyle/>
          <a:p>
            <a:pPr>
              <a:defRPr/>
            </a:pPr>
            <a:fld id="{1BEA94DC-5EFB-49BA-8357-635C6D36FFC8}" type="slidenum">
              <a:rPr lang="en-US"/>
              <a:pPr>
                <a:defRPr/>
              </a:pPr>
              <a:t>17</a:t>
            </a:fld>
            <a:endParaRPr lang="en-US"/>
          </a:p>
        </p:txBody>
      </p:sp>
      <p:sp>
        <p:nvSpPr>
          <p:cNvPr id="6" name="TextBox 5"/>
          <p:cNvSpPr txBox="1"/>
          <p:nvPr/>
        </p:nvSpPr>
        <p:spPr>
          <a:xfrm>
            <a:off x="0" y="381000"/>
            <a:ext cx="8915400" cy="646331"/>
          </a:xfrm>
          <a:prstGeom prst="rect">
            <a:avLst/>
          </a:prstGeom>
          <a:noFill/>
        </p:spPr>
        <p:txBody>
          <a:bodyPr wrap="square">
            <a:spAutoFit/>
          </a:bodyPr>
          <a:lstStyle/>
          <a:p>
            <a:pPr algn="ctr" fontAlgn="auto">
              <a:spcBef>
                <a:spcPts val="0"/>
              </a:spcBef>
              <a:spcAft>
                <a:spcPts val="0"/>
              </a:spcAft>
              <a:defRPr/>
            </a:pPr>
            <a:r>
              <a:rPr lang="en-GB" altLang="en-US" sz="3600" b="1" dirty="0">
                <a:effectLst>
                  <a:outerShdw blurRad="38100" dist="38100" dir="2700000" algn="tl">
                    <a:srgbClr val="000000">
                      <a:alpha val="43137"/>
                    </a:srgbClr>
                  </a:outerShdw>
                </a:effectLst>
                <a:latin typeface="+mn-lt"/>
                <a:cs typeface="+mn-cs"/>
              </a:rPr>
              <a:t>Communities of Practice (</a:t>
            </a:r>
            <a:r>
              <a:rPr lang="en-GB" altLang="en-US" sz="3600" b="1" dirty="0" err="1">
                <a:effectLst>
                  <a:outerShdw blurRad="38100" dist="38100" dir="2700000" algn="tl">
                    <a:srgbClr val="000000">
                      <a:alpha val="43137"/>
                    </a:srgbClr>
                  </a:outerShdw>
                </a:effectLst>
                <a:latin typeface="+mn-lt"/>
                <a:cs typeface="+mn-cs"/>
              </a:rPr>
              <a:t>CoP</a:t>
            </a:r>
            <a:r>
              <a:rPr lang="en-GB" altLang="en-US" sz="3600" b="1" dirty="0">
                <a:effectLst>
                  <a:outerShdw blurRad="38100" dist="38100" dir="2700000" algn="tl">
                    <a:srgbClr val="000000">
                      <a:alpha val="43137"/>
                    </a:srgbClr>
                  </a:outerShdw>
                </a:effectLst>
                <a:latin typeface="+mn-lt"/>
                <a:cs typeface="+mn-cs"/>
              </a:rPr>
              <a:t>)</a:t>
            </a:r>
            <a:endParaRPr lang="en-US" sz="3600" dirty="0">
              <a:effectLst>
                <a:outerShdw blurRad="38100" dist="38100" dir="2700000" algn="tl">
                  <a:srgbClr val="000000">
                    <a:alpha val="43137"/>
                  </a:srgbClr>
                </a:outerShdw>
              </a:effectLst>
              <a:latin typeface="+mn-lt"/>
              <a:cs typeface="+mn-cs"/>
            </a:endParaRP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3" name="Rectangle 3"/>
          <p:cNvSpPr>
            <a:spLocks noGrp="1" noChangeArrowheads="1"/>
          </p:cNvSpPr>
          <p:nvPr>
            <p:ph idx="1"/>
          </p:nvPr>
        </p:nvSpPr>
        <p:spPr>
          <a:xfrm>
            <a:off x="304800" y="1295400"/>
            <a:ext cx="8570913" cy="4725988"/>
          </a:xfrm>
        </p:spPr>
        <p:txBody>
          <a:bodyPr>
            <a:normAutofit fontScale="92500" lnSpcReduction="10000"/>
          </a:bodyPr>
          <a:lstStyle/>
          <a:p>
            <a:pPr marL="47625" eaLnBrk="1" hangingPunct="1">
              <a:spcBef>
                <a:spcPct val="0"/>
              </a:spcBef>
              <a:spcAft>
                <a:spcPts val="400"/>
              </a:spcAft>
              <a:buFont typeface="Wingdings" pitchFamily="2" charset="2"/>
              <a:buChar char="q"/>
            </a:pPr>
            <a:r>
              <a:rPr lang="en-US" sz="2000" dirty="0" smtClean="0">
                <a:latin typeface="Copperplate Gothic Bold" pitchFamily="34" charset="0"/>
              </a:rPr>
              <a:t>CONFIGURATION MANAGEMENT</a:t>
            </a:r>
            <a:endParaRPr lang="en-US" sz="2000" b="1" dirty="0" smtClean="0">
              <a:latin typeface="Copperplate Gothic Bold" pitchFamily="34" charset="0"/>
            </a:endParaRPr>
          </a:p>
          <a:p>
            <a:pPr marL="47625" eaLnBrk="1" hangingPunct="1">
              <a:spcBef>
                <a:spcPct val="0"/>
              </a:spcBef>
              <a:spcAft>
                <a:spcPts val="400"/>
              </a:spcAft>
              <a:buFont typeface="Wingdings" pitchFamily="2" charset="2"/>
              <a:buChar char="q"/>
            </a:pPr>
            <a:r>
              <a:rPr lang="en-US" sz="2000" dirty="0" smtClean="0">
                <a:latin typeface="Copperplate Gothic Bold" pitchFamily="34" charset="0"/>
              </a:rPr>
              <a:t>EQUIPMENT RELIABILITY WORKING GROUP</a:t>
            </a:r>
            <a:endParaRPr lang="en-US" sz="2000" b="1" dirty="0" smtClean="0">
              <a:latin typeface="Copperplate Gothic Bold" pitchFamily="34" charset="0"/>
            </a:endParaRPr>
          </a:p>
          <a:p>
            <a:pPr marL="47625" eaLnBrk="1" hangingPunct="1">
              <a:spcBef>
                <a:spcPct val="0"/>
              </a:spcBef>
              <a:spcAft>
                <a:spcPts val="400"/>
              </a:spcAft>
              <a:buFont typeface="Wingdings" pitchFamily="2" charset="2"/>
              <a:buChar char="q"/>
            </a:pPr>
            <a:r>
              <a:rPr lang="en-US" sz="2000" dirty="0" smtClean="0">
                <a:latin typeface="Copperplate Gothic Bold" pitchFamily="34" charset="0"/>
              </a:rPr>
              <a:t>NUCLEAR SUPPLY CHAIN STRATEGIC LEADERSHIP</a:t>
            </a:r>
            <a:endParaRPr lang="en-US" sz="2000" b="1" dirty="0" smtClean="0">
              <a:latin typeface="Copperplate Gothic Bold" pitchFamily="34" charset="0"/>
            </a:endParaRPr>
          </a:p>
          <a:p>
            <a:pPr marL="47625" eaLnBrk="1" hangingPunct="1">
              <a:spcBef>
                <a:spcPct val="0"/>
              </a:spcBef>
              <a:spcAft>
                <a:spcPts val="400"/>
              </a:spcAft>
              <a:buFont typeface="Wingdings" pitchFamily="2" charset="2"/>
              <a:buChar char="q"/>
            </a:pPr>
            <a:r>
              <a:rPr lang="en-US" sz="2000" dirty="0" smtClean="0">
                <a:latin typeface="Copperplate Gothic Bold" pitchFamily="34" charset="0"/>
              </a:rPr>
              <a:t>NUCLEAR INFORMATION TECHNOLOGY STRATEGIC LEADERS</a:t>
            </a:r>
          </a:p>
          <a:p>
            <a:pPr marL="47625" eaLnBrk="1" hangingPunct="1">
              <a:spcBef>
                <a:spcPct val="0"/>
              </a:spcBef>
              <a:spcAft>
                <a:spcPts val="400"/>
              </a:spcAft>
              <a:buFont typeface="Wingdings" pitchFamily="2" charset="2"/>
              <a:buChar char="q"/>
            </a:pPr>
            <a:r>
              <a:rPr lang="en-US" sz="2000" dirty="0" smtClean="0">
                <a:latin typeface="Copperplate Gothic Bold" pitchFamily="34" charset="0"/>
              </a:rPr>
              <a:t>NUCLEAR ASSET MANAGEMENT</a:t>
            </a:r>
          </a:p>
          <a:p>
            <a:pPr marL="47625" eaLnBrk="1" hangingPunct="1">
              <a:spcBef>
                <a:spcPct val="0"/>
              </a:spcBef>
              <a:spcAft>
                <a:spcPts val="400"/>
              </a:spcAft>
              <a:buFont typeface="Wingdings" pitchFamily="2" charset="2"/>
              <a:buChar char="q"/>
            </a:pPr>
            <a:r>
              <a:rPr lang="en-US" sz="2000" dirty="0" smtClean="0">
                <a:latin typeface="Copperplate Gothic Bold" pitchFamily="34" charset="0"/>
              </a:rPr>
              <a:t>NUCLEAR INFORMATION MANAGEMENT STRATEGIC LEADERS </a:t>
            </a:r>
          </a:p>
          <a:p>
            <a:pPr marL="47625" eaLnBrk="1" hangingPunct="1">
              <a:spcBef>
                <a:spcPct val="0"/>
              </a:spcBef>
              <a:spcAft>
                <a:spcPts val="400"/>
              </a:spcAft>
              <a:buFont typeface="Wingdings" pitchFamily="2" charset="2"/>
              <a:buChar char="q"/>
            </a:pPr>
            <a:r>
              <a:rPr lang="en-US" sz="2000" b="1" dirty="0" smtClean="0">
                <a:solidFill>
                  <a:srgbClr val="333399"/>
                </a:solidFill>
                <a:latin typeface="Copperplate Gothic Bold" pitchFamily="34" charset="0"/>
              </a:rPr>
              <a:t>NUCLEAR HUMAN RESOURCES GROUP </a:t>
            </a:r>
            <a:r>
              <a:rPr lang="en-US" sz="2000" b="1" i="1" dirty="0" smtClean="0">
                <a:solidFill>
                  <a:srgbClr val="333399"/>
                </a:solidFill>
                <a:latin typeface="Copperplate Gothic Bold" pitchFamily="34" charset="0"/>
              </a:rPr>
              <a:t>(SS004)</a:t>
            </a:r>
          </a:p>
          <a:p>
            <a:pPr marL="47625" eaLnBrk="1" hangingPunct="1">
              <a:spcBef>
                <a:spcPct val="0"/>
              </a:spcBef>
              <a:spcAft>
                <a:spcPts val="400"/>
              </a:spcAft>
              <a:buFont typeface="Wingdings" pitchFamily="2" charset="2"/>
              <a:buChar char="q"/>
            </a:pPr>
            <a:r>
              <a:rPr lang="en-US" sz="2000" dirty="0" smtClean="0">
                <a:latin typeface="Copperplate Gothic Bold" pitchFamily="34" charset="0"/>
              </a:rPr>
              <a:t>LICENSING COMMUNITY</a:t>
            </a:r>
          </a:p>
          <a:p>
            <a:pPr marL="47625" eaLnBrk="1" hangingPunct="1">
              <a:spcBef>
                <a:spcPct val="0"/>
              </a:spcBef>
              <a:spcAft>
                <a:spcPts val="400"/>
              </a:spcAft>
              <a:buFont typeface="Wingdings" pitchFamily="2" charset="2"/>
              <a:buChar char="q"/>
            </a:pPr>
            <a:r>
              <a:rPr lang="en-US" sz="2000" dirty="0" smtClean="0">
                <a:latin typeface="Copperplate Gothic Bold" pitchFamily="34" charset="0"/>
              </a:rPr>
              <a:t>FIRE PROTECTION</a:t>
            </a:r>
          </a:p>
          <a:p>
            <a:pPr marL="47625" eaLnBrk="1" hangingPunct="1">
              <a:spcBef>
                <a:spcPct val="0"/>
              </a:spcBef>
              <a:spcAft>
                <a:spcPts val="400"/>
              </a:spcAft>
              <a:buFont typeface="Wingdings" pitchFamily="2" charset="2"/>
              <a:buChar char="q"/>
            </a:pPr>
            <a:r>
              <a:rPr lang="en-US" sz="2000" dirty="0" smtClean="0">
                <a:latin typeface="Copperplate Gothic Bold" pitchFamily="34" charset="0"/>
              </a:rPr>
              <a:t>WORK MANAGEMENT WORKING GROUP</a:t>
            </a:r>
          </a:p>
          <a:p>
            <a:pPr marL="47625" eaLnBrk="1" hangingPunct="1">
              <a:spcBef>
                <a:spcPct val="0"/>
              </a:spcBef>
              <a:spcAft>
                <a:spcPts val="400"/>
              </a:spcAft>
              <a:buFont typeface="Wingdings" pitchFamily="2" charset="2"/>
              <a:buChar char="q"/>
            </a:pPr>
            <a:endParaRPr lang="en-US" sz="2000" b="1" i="1" dirty="0" smtClean="0">
              <a:latin typeface="Copperplate Gothic Bold" pitchFamily="34" charset="0"/>
            </a:endParaRPr>
          </a:p>
          <a:p>
            <a:pPr marL="47625" eaLnBrk="1" hangingPunct="1">
              <a:spcBef>
                <a:spcPct val="0"/>
              </a:spcBef>
              <a:spcAft>
                <a:spcPts val="400"/>
              </a:spcAft>
              <a:buFont typeface="Arial" charset="0"/>
              <a:buNone/>
            </a:pPr>
            <a:r>
              <a:rPr lang="en-US" sz="2000" b="1" i="1" dirty="0" smtClean="0">
                <a:latin typeface="Palatino Linotype" pitchFamily="18" charset="0"/>
              </a:rPr>
              <a:t>HR practitioners to exchange information on HR management issues that uniquely affect Nuclear Power Operations”</a:t>
            </a:r>
            <a:endParaRPr lang="en-US" sz="2000" b="1" i="1" dirty="0" smtClean="0">
              <a:latin typeface="Arial Black" pitchFamily="34" charset="0"/>
            </a:endParaRPr>
          </a:p>
        </p:txBody>
      </p:sp>
      <p:sp>
        <p:nvSpPr>
          <p:cNvPr id="6" name="Footer Placeholder 5"/>
          <p:cNvSpPr>
            <a:spLocks noGrp="1"/>
          </p:cNvSpPr>
          <p:nvPr>
            <p:ph type="ftr" sz="quarter" idx="11"/>
          </p:nvPr>
        </p:nvSpPr>
        <p:spPr>
          <a:xfrm>
            <a:off x="914400" y="5943600"/>
            <a:ext cx="7543800" cy="457200"/>
          </a:xfrm>
        </p:spPr>
        <p:txBody>
          <a:bodyPr/>
          <a:lstStyle/>
          <a:p>
            <a:pPr>
              <a:defRPr/>
            </a:pPr>
            <a:r>
              <a:rPr lang="en-US" smtClean="0"/>
              <a:t>School of Nuclear Knowledge Management</a:t>
            </a:r>
            <a:endParaRPr lang="en-US" dirty="0"/>
          </a:p>
        </p:txBody>
      </p:sp>
      <p:sp>
        <p:nvSpPr>
          <p:cNvPr id="5" name="Slide Number Placeholder 5"/>
          <p:cNvSpPr>
            <a:spLocks noGrp="1"/>
          </p:cNvSpPr>
          <p:nvPr>
            <p:ph type="sldNum" sz="quarter" idx="12"/>
          </p:nvPr>
        </p:nvSpPr>
        <p:spPr/>
        <p:txBody>
          <a:bodyPr/>
          <a:lstStyle/>
          <a:p>
            <a:pPr>
              <a:defRPr/>
            </a:pPr>
            <a:fld id="{C97D31F9-EA7F-4FCA-9DD5-DDB06F592128}" type="slidenum">
              <a:rPr lang="en-US"/>
              <a:pPr>
                <a:defRPr/>
              </a:pPr>
              <a:t>18</a:t>
            </a:fld>
            <a:endParaRPr lang="en-US"/>
          </a:p>
        </p:txBody>
      </p:sp>
      <p:sp>
        <p:nvSpPr>
          <p:cNvPr id="34820" name="Rectangle 2"/>
          <p:cNvSpPr>
            <a:spLocks noGrp="1" noChangeArrowheads="1"/>
          </p:cNvSpPr>
          <p:nvPr>
            <p:ph type="title"/>
          </p:nvPr>
        </p:nvSpPr>
        <p:spPr>
          <a:xfrm>
            <a:off x="228600" y="609600"/>
            <a:ext cx="8763000" cy="457200"/>
          </a:xfrm>
        </p:spPr>
        <p:txBody>
          <a:bodyPr rtlCol="0">
            <a:noAutofit/>
          </a:bodyPr>
          <a:lstStyle/>
          <a:p>
            <a:pPr marL="342900" indent="-342900" algn="ctr" eaLnBrk="1" fontAlgn="auto" hangingPunct="1">
              <a:spcAft>
                <a:spcPts val="0"/>
              </a:spcAft>
              <a:defRPr/>
            </a:pPr>
            <a:r>
              <a:rPr lang="en-US" sz="3200" b="1" dirty="0" smtClean="0">
                <a:effectLst>
                  <a:outerShdw blurRad="38100" dist="38100" dir="2700000" algn="tl">
                    <a:srgbClr val="000000">
                      <a:alpha val="43137"/>
                    </a:srgbClr>
                  </a:outerShdw>
                </a:effectLst>
              </a:rPr>
              <a:t>NEI </a:t>
            </a:r>
            <a:r>
              <a:rPr lang="en-US" sz="3200" b="1" dirty="0" err="1" smtClean="0">
                <a:effectLst>
                  <a:outerShdw blurRad="38100" dist="38100" dir="2700000" algn="tl">
                    <a:srgbClr val="000000">
                      <a:alpha val="43137"/>
                    </a:srgbClr>
                  </a:outerShdw>
                </a:effectLst>
              </a:rPr>
              <a:t>CoP’s</a:t>
            </a:r>
            <a:endParaRPr lang="en-US" sz="6000" b="1" dirty="0" smtClean="0">
              <a:effectLst>
                <a:outerShdw blurRad="38100" dist="38100" dir="2700000" algn="tl">
                  <a:srgbClr val="000000">
                    <a:alpha val="43137"/>
                  </a:srgbClr>
                </a:outerShdw>
              </a:effectLst>
            </a:endParaRPr>
          </a:p>
        </p:txBody>
      </p:sp>
    </p:spTree>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4724400" y="6324600"/>
            <a:ext cx="2858928" cy="365125"/>
          </a:xfrm>
        </p:spPr>
        <p:txBody>
          <a:bodyPr/>
          <a:lstStyle/>
          <a:p>
            <a:pPr>
              <a:defRPr/>
            </a:pPr>
            <a:r>
              <a:rPr lang="en-US" dirty="0" smtClean="0"/>
              <a:t>School of Nuclear Knowledge Management</a:t>
            </a:r>
            <a:endParaRPr lang="en-US" dirty="0"/>
          </a:p>
        </p:txBody>
      </p:sp>
      <p:sp>
        <p:nvSpPr>
          <p:cNvPr id="3" name="Slide Number Placeholder 2"/>
          <p:cNvSpPr>
            <a:spLocks noGrp="1"/>
          </p:cNvSpPr>
          <p:nvPr>
            <p:ph type="sldNum" sz="quarter" idx="12"/>
          </p:nvPr>
        </p:nvSpPr>
        <p:spPr/>
        <p:txBody>
          <a:bodyPr/>
          <a:lstStyle/>
          <a:p>
            <a:pPr>
              <a:defRPr/>
            </a:pPr>
            <a:fld id="{9D8BD95D-5623-4CFB-A169-B07FA7A0CF81}" type="slidenum">
              <a:rPr lang="en-US" smtClean="0"/>
              <a:pPr>
                <a:defRPr/>
              </a:pPr>
              <a:t>19</a:t>
            </a:fld>
            <a:endParaRPr lang="en-US"/>
          </a:p>
        </p:txBody>
      </p:sp>
      <p:graphicFrame>
        <p:nvGraphicFramePr>
          <p:cNvPr id="104450" name="Object 2"/>
          <p:cNvGraphicFramePr>
            <a:graphicFrameLocks noChangeAspect="1"/>
          </p:cNvGraphicFramePr>
          <p:nvPr/>
        </p:nvGraphicFramePr>
        <p:xfrm>
          <a:off x="228600" y="990600"/>
          <a:ext cx="8915400" cy="5308600"/>
        </p:xfrm>
        <a:graphic>
          <a:graphicData uri="http://schemas.openxmlformats.org/presentationml/2006/ole">
            <p:oleObj spid="_x0000_s104450" name="VISIO" r:id="rId3" imgW="7226300" imgH="6934200" progId="">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Content Placeholder 5" descr="ExplicitTacitIceberg.jpg"/>
          <p:cNvPicPr>
            <a:picLocks noGrp="1" noChangeAspect="1"/>
          </p:cNvPicPr>
          <p:nvPr>
            <p:ph idx="1"/>
          </p:nvPr>
        </p:nvPicPr>
        <p:blipFill>
          <a:blip r:embed="rId3" cstate="print"/>
          <a:stretch>
            <a:fillRect/>
          </a:stretch>
        </p:blipFill>
        <p:spPr>
          <a:xfrm>
            <a:off x="1371601" y="1752600"/>
            <a:ext cx="6172200" cy="4038599"/>
          </a:xfrm>
        </p:spPr>
      </p:pic>
      <p:sp>
        <p:nvSpPr>
          <p:cNvPr id="4" name="Footer Placeholder 3"/>
          <p:cNvSpPr>
            <a:spLocks noGrp="1"/>
          </p:cNvSpPr>
          <p:nvPr>
            <p:ph type="ftr" sz="quarter" idx="11"/>
          </p:nvPr>
        </p:nvSpPr>
        <p:spPr>
          <a:xfrm>
            <a:off x="914400" y="5943600"/>
            <a:ext cx="7924800" cy="457200"/>
          </a:xfrm>
        </p:spPr>
        <p:txBody>
          <a:bodyPr/>
          <a:lstStyle/>
          <a:p>
            <a:pPr>
              <a:defRPr/>
            </a:pPr>
            <a:r>
              <a:rPr lang="en-US" smtClean="0"/>
              <a:t>School of Nuclear Knowledge Management</a:t>
            </a:r>
            <a:endParaRPr lang="en-US" dirty="0"/>
          </a:p>
        </p:txBody>
      </p:sp>
      <p:sp>
        <p:nvSpPr>
          <p:cNvPr id="5" name="Slide Number Placeholder 4"/>
          <p:cNvSpPr>
            <a:spLocks noGrp="1"/>
          </p:cNvSpPr>
          <p:nvPr>
            <p:ph type="sldNum" sz="quarter" idx="12"/>
          </p:nvPr>
        </p:nvSpPr>
        <p:spPr/>
        <p:txBody>
          <a:bodyPr/>
          <a:lstStyle/>
          <a:p>
            <a:pPr>
              <a:defRPr/>
            </a:pPr>
            <a:fld id="{9092A7CF-C911-434E-8597-41695D1D6C41}" type="slidenum">
              <a:rPr lang="en-US" smtClean="0"/>
              <a:pPr>
                <a:defRPr/>
              </a:pPr>
              <a:t>2</a:t>
            </a:fld>
            <a:endParaRPr lang="en-US"/>
          </a:p>
        </p:txBody>
      </p:sp>
      <p:sp>
        <p:nvSpPr>
          <p:cNvPr id="2" name="Title 1"/>
          <p:cNvSpPr>
            <a:spLocks noGrp="1"/>
          </p:cNvSpPr>
          <p:nvPr>
            <p:ph type="title"/>
          </p:nvPr>
        </p:nvSpPr>
        <p:spPr>
          <a:xfrm>
            <a:off x="838200" y="1143000"/>
            <a:ext cx="2971800" cy="579438"/>
          </a:xfrm>
        </p:spPr>
        <p:txBody>
          <a:bodyPr>
            <a:noAutofit/>
          </a:bodyPr>
          <a:lstStyle/>
          <a:p>
            <a:pPr algn="ctr"/>
            <a:r>
              <a:rPr lang="en-US" sz="2800" b="1" dirty="0" smtClean="0"/>
              <a:t>The knowledge Iceberg</a:t>
            </a:r>
            <a:endParaRPr lang="en-US" sz="28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9763" name="Rectangle 3"/>
          <p:cNvSpPr>
            <a:spLocks noGrp="1" noChangeArrowheads="1"/>
          </p:cNvSpPr>
          <p:nvPr>
            <p:ph type="body" sz="half" idx="1"/>
          </p:nvPr>
        </p:nvSpPr>
        <p:spPr>
          <a:xfrm>
            <a:off x="457200" y="2514600"/>
            <a:ext cx="8458200" cy="4038600"/>
          </a:xfrm>
        </p:spPr>
        <p:txBody>
          <a:bodyPr rtlCol="0">
            <a:normAutofit/>
          </a:bodyPr>
          <a:lstStyle/>
          <a:p>
            <a:pPr eaLnBrk="1" fontAlgn="auto" hangingPunct="1">
              <a:spcBef>
                <a:spcPts val="600"/>
              </a:spcBef>
              <a:spcAft>
                <a:spcPct val="40000"/>
              </a:spcAft>
              <a:buNone/>
              <a:defRPr/>
            </a:pPr>
            <a:r>
              <a:rPr lang="en-US" sz="1600" b="1" u="sng" dirty="0" smtClean="0">
                <a:solidFill>
                  <a:srgbClr val="333399"/>
                </a:solidFill>
                <a:latin typeface="Copperplate Gothic Bold" pitchFamily="34" charset="0"/>
              </a:rPr>
              <a:t>Examples of Specific benefits</a:t>
            </a:r>
          </a:p>
          <a:p>
            <a:pPr eaLnBrk="1" fontAlgn="auto" hangingPunct="1">
              <a:spcBef>
                <a:spcPts val="600"/>
              </a:spcBef>
              <a:spcAft>
                <a:spcPct val="40000"/>
              </a:spcAft>
              <a:buFont typeface="Wingdings" pitchFamily="2" charset="2"/>
              <a:buChar char="q"/>
              <a:defRPr/>
            </a:pPr>
            <a:r>
              <a:rPr lang="en-US" sz="1600" b="1" u="sng" dirty="0" smtClean="0">
                <a:solidFill>
                  <a:srgbClr val="333399"/>
                </a:solidFill>
                <a:latin typeface="Copperplate Gothic Bold" pitchFamily="34" charset="0"/>
              </a:rPr>
              <a:t>NHRG Annual Benchmarking Conference</a:t>
            </a:r>
            <a:endParaRPr lang="en-US" sz="1600" dirty="0" smtClean="0">
              <a:latin typeface="Copperplate Gothic Bold" pitchFamily="34" charset="0"/>
            </a:endParaRPr>
          </a:p>
          <a:p>
            <a:pPr eaLnBrk="1" fontAlgn="auto" hangingPunct="1">
              <a:spcBef>
                <a:spcPts val="600"/>
              </a:spcBef>
              <a:spcAft>
                <a:spcPct val="40000"/>
              </a:spcAft>
              <a:buFont typeface="Wingdings" pitchFamily="2" charset="2"/>
              <a:buChar char="q"/>
              <a:defRPr/>
            </a:pPr>
            <a:r>
              <a:rPr lang="en-US" sz="1600" b="1" u="sng" dirty="0" smtClean="0">
                <a:solidFill>
                  <a:srgbClr val="333399"/>
                </a:solidFill>
                <a:latin typeface="Copperplate Gothic Bold" pitchFamily="34" charset="0"/>
              </a:rPr>
              <a:t>Contact List and Surveys</a:t>
            </a:r>
            <a:r>
              <a:rPr lang="en-US" sz="1600" dirty="0" smtClean="0">
                <a:latin typeface="Copperplate Gothic Bold" pitchFamily="34" charset="0"/>
              </a:rPr>
              <a:t>: all companies and contacts listed with name, email and phone numbers</a:t>
            </a:r>
          </a:p>
          <a:p>
            <a:pPr eaLnBrk="1" fontAlgn="auto" hangingPunct="1">
              <a:spcBef>
                <a:spcPts val="600"/>
              </a:spcBef>
              <a:spcAft>
                <a:spcPct val="40000"/>
              </a:spcAft>
              <a:buFont typeface="Wingdings" pitchFamily="2" charset="2"/>
              <a:buChar char="q"/>
              <a:defRPr/>
            </a:pPr>
            <a:r>
              <a:rPr lang="en-US" sz="1600" b="1" u="sng" dirty="0" smtClean="0">
                <a:solidFill>
                  <a:srgbClr val="333399"/>
                </a:solidFill>
                <a:latin typeface="Copperplate Gothic Bold" pitchFamily="34" charset="0"/>
              </a:rPr>
              <a:t>Nuclear Labor Relations</a:t>
            </a:r>
            <a:r>
              <a:rPr lang="en-US" sz="1600" dirty="0" smtClean="0">
                <a:latin typeface="Copperplate Gothic Bold" pitchFamily="34" charset="0"/>
              </a:rPr>
              <a:t>: benchmark labor issues &amp; all bargaining unit agreements posted on our web pages.</a:t>
            </a:r>
          </a:p>
          <a:p>
            <a:pPr eaLnBrk="1" fontAlgn="auto" hangingPunct="1">
              <a:spcBef>
                <a:spcPts val="600"/>
              </a:spcBef>
              <a:spcAft>
                <a:spcPct val="40000"/>
              </a:spcAft>
              <a:buFont typeface="Wingdings" pitchFamily="2" charset="2"/>
              <a:buChar char="q"/>
              <a:defRPr/>
            </a:pPr>
            <a:r>
              <a:rPr lang="en-US" sz="1600" b="1" u="sng" dirty="0" smtClean="0">
                <a:solidFill>
                  <a:srgbClr val="333399"/>
                </a:solidFill>
                <a:latin typeface="Copperplate Gothic Bold" pitchFamily="34" charset="0"/>
              </a:rPr>
              <a:t>Nuclear Compensation</a:t>
            </a:r>
            <a:r>
              <a:rPr lang="en-US" sz="1600" dirty="0" smtClean="0">
                <a:latin typeface="Copperplate Gothic Bold" pitchFamily="34" charset="0"/>
              </a:rPr>
              <a:t>: annual meetings including an every other year job matching initiative supported by a consulting firm</a:t>
            </a:r>
          </a:p>
          <a:p>
            <a:pPr eaLnBrk="1" fontAlgn="auto" hangingPunct="1">
              <a:spcBef>
                <a:spcPts val="600"/>
              </a:spcBef>
              <a:spcAft>
                <a:spcPts val="0"/>
              </a:spcAft>
              <a:buFont typeface="Wingdings" pitchFamily="2" charset="2"/>
              <a:buChar char="q"/>
              <a:defRPr/>
            </a:pPr>
            <a:r>
              <a:rPr lang="en-US" sz="1600" b="1" u="sng" dirty="0" smtClean="0">
                <a:solidFill>
                  <a:srgbClr val="333399"/>
                </a:solidFill>
                <a:latin typeface="Copperplate Gothic Bold" pitchFamily="34" charset="0"/>
              </a:rPr>
              <a:t>Nuclear HR and Electric Utility Group Web Pages</a:t>
            </a:r>
            <a:r>
              <a:rPr lang="en-US" sz="1600" dirty="0" smtClean="0">
                <a:solidFill>
                  <a:srgbClr val="333399"/>
                </a:solidFill>
                <a:latin typeface="Copperplate Gothic Bold" pitchFamily="34" charset="0"/>
              </a:rPr>
              <a:t>: </a:t>
            </a:r>
            <a:r>
              <a:rPr lang="en-US" sz="1600" dirty="0" smtClean="0">
                <a:latin typeface="Copperplate Gothic Bold" pitchFamily="34" charset="0"/>
              </a:rPr>
              <a:t>all conference presentations, </a:t>
            </a:r>
            <a:r>
              <a:rPr lang="en-US" sz="1600" u="sng" dirty="0" smtClean="0">
                <a:latin typeface="Copperplate Gothic Bold" pitchFamily="34" charset="0"/>
              </a:rPr>
              <a:t>surveys and </a:t>
            </a:r>
            <a:r>
              <a:rPr lang="en-US" sz="1600" i="1" u="sng" dirty="0" smtClean="0">
                <a:latin typeface="Copperplate Gothic Bold" pitchFamily="34" charset="0"/>
              </a:rPr>
              <a:t>bargaining unit agreements </a:t>
            </a:r>
            <a:r>
              <a:rPr lang="en-US" sz="1600" u="sng" dirty="0" smtClean="0">
                <a:latin typeface="Copperplate Gothic Bold" pitchFamily="34" charset="0"/>
              </a:rPr>
              <a:t>posted  on web (restricted access)</a:t>
            </a:r>
            <a:endParaRPr lang="en-US" sz="1400" dirty="0" smtClean="0">
              <a:solidFill>
                <a:srgbClr val="333399"/>
              </a:solidFill>
              <a:latin typeface="Copperplate Gothic Bold" pitchFamily="34" charset="0"/>
            </a:endParaRPr>
          </a:p>
        </p:txBody>
      </p:sp>
      <p:sp>
        <p:nvSpPr>
          <p:cNvPr id="8" name="Footer Placeholder 7"/>
          <p:cNvSpPr>
            <a:spLocks noGrp="1"/>
          </p:cNvSpPr>
          <p:nvPr>
            <p:ph type="ftr" sz="quarter" idx="11"/>
          </p:nvPr>
        </p:nvSpPr>
        <p:spPr>
          <a:xfrm>
            <a:off x="1219200" y="6019800"/>
            <a:ext cx="6553200" cy="457200"/>
          </a:xfrm>
        </p:spPr>
        <p:txBody>
          <a:bodyPr/>
          <a:lstStyle/>
          <a:p>
            <a:pPr>
              <a:defRPr/>
            </a:pPr>
            <a:r>
              <a:rPr lang="en-US" smtClean="0"/>
              <a:t>School of Nuclear Knowledge Management</a:t>
            </a:r>
            <a:endParaRPr lang="en-US" dirty="0"/>
          </a:p>
        </p:txBody>
      </p:sp>
      <p:sp>
        <p:nvSpPr>
          <p:cNvPr id="5" name="Slide Number Placeholder 4"/>
          <p:cNvSpPr>
            <a:spLocks noGrp="1"/>
          </p:cNvSpPr>
          <p:nvPr>
            <p:ph type="sldNum" sz="quarter" idx="12"/>
          </p:nvPr>
        </p:nvSpPr>
        <p:spPr/>
        <p:txBody>
          <a:bodyPr/>
          <a:lstStyle/>
          <a:p>
            <a:pPr>
              <a:defRPr/>
            </a:pPr>
            <a:fld id="{DDA533B2-839B-4B46-B031-D66067669963}" type="slidenum">
              <a:rPr lang="en-US" smtClean="0"/>
              <a:pPr>
                <a:defRPr/>
              </a:pPr>
              <a:t>20</a:t>
            </a:fld>
            <a:endParaRPr lang="en-US" dirty="0"/>
          </a:p>
        </p:txBody>
      </p:sp>
      <p:sp>
        <p:nvSpPr>
          <p:cNvPr id="7" name="Rectangle 693"/>
          <p:cNvSpPr txBox="1">
            <a:spLocks noChangeArrowheads="1"/>
          </p:cNvSpPr>
          <p:nvPr/>
        </p:nvSpPr>
        <p:spPr>
          <a:xfrm>
            <a:off x="152400" y="685800"/>
            <a:ext cx="8458200" cy="228600"/>
          </a:xfrm>
          <a:prstGeom prst="rect">
            <a:avLst/>
          </a:prstGeom>
        </p:spPr>
        <p:txBody>
          <a:bodyPr lIns="45720" tIns="0" rIns="45720" bIns="0" anchor="b">
            <a:scene3d>
              <a:camera prst="orthographicFront"/>
              <a:lightRig rig="soft" dir="t">
                <a:rot lat="0" lon="0" rev="17220000"/>
              </a:lightRig>
            </a:scene3d>
            <a:sp3d prstMaterial="softEdge">
              <a:bevelT w="38100" h="38100"/>
            </a:sp3d>
          </a:bodyPr>
          <a:lstStyle/>
          <a:p>
            <a:pPr algn="ctr" fontAlgn="auto">
              <a:spcBef>
                <a:spcPts val="0"/>
              </a:spcBef>
              <a:spcAft>
                <a:spcPts val="0"/>
              </a:spcAft>
              <a:defRPr/>
            </a:pPr>
            <a:r>
              <a:rPr lang="en-US" dirty="0">
                <a:effectLst>
                  <a:outerShdw blurRad="38100" dist="38100" dir="2700000" algn="tl">
                    <a:srgbClr val="C0C0C0"/>
                  </a:outerShdw>
                </a:effectLst>
                <a:latin typeface="Copperplate Gothic Bold" pitchFamily="34" charset="0"/>
                <a:cs typeface="+mn-cs"/>
              </a:rPr>
              <a:t> </a:t>
            </a:r>
            <a:r>
              <a:rPr lang="en-US" sz="3200" b="1" dirty="0">
                <a:ln w="6350">
                  <a:noFill/>
                </a:ln>
                <a:effectLst>
                  <a:outerShdw blurRad="38100" dist="38100" dir="2700000" algn="tl">
                    <a:srgbClr val="000000">
                      <a:alpha val="43137"/>
                    </a:srgbClr>
                  </a:outerShdw>
                </a:effectLst>
                <a:latin typeface="+mj-lt"/>
                <a:ea typeface="+mj-ea"/>
                <a:cs typeface="+mj-cs"/>
              </a:rPr>
              <a:t>Benefits of the </a:t>
            </a:r>
            <a:r>
              <a:rPr lang="en-US" sz="3200" b="1" dirty="0" err="1">
                <a:ln w="6350">
                  <a:noFill/>
                </a:ln>
                <a:effectLst>
                  <a:outerShdw blurRad="38100" dist="38100" dir="2700000" algn="tl">
                    <a:srgbClr val="000000">
                      <a:alpha val="43137"/>
                    </a:srgbClr>
                  </a:outerShdw>
                </a:effectLst>
                <a:latin typeface="+mj-lt"/>
                <a:ea typeface="+mj-ea"/>
                <a:cs typeface="+mj-cs"/>
              </a:rPr>
              <a:t>CoP</a:t>
            </a:r>
            <a:endParaRPr lang="en-US" sz="2400" b="1" i="1" dirty="0">
              <a:ln w="6350">
                <a:noFill/>
              </a:ln>
              <a:effectLst>
                <a:outerShdw blurRad="38100" dist="38100" dir="2700000" algn="tl">
                  <a:srgbClr val="000000">
                    <a:alpha val="43137"/>
                  </a:srgbClr>
                </a:outerShdw>
              </a:effectLst>
              <a:latin typeface="+mj-lt"/>
              <a:ea typeface="+mj-ea"/>
              <a:cs typeface="+mj-cs"/>
            </a:endParaRPr>
          </a:p>
        </p:txBody>
      </p:sp>
      <p:sp>
        <p:nvSpPr>
          <p:cNvPr id="6" name="Rectangle 5"/>
          <p:cNvSpPr/>
          <p:nvPr/>
        </p:nvSpPr>
        <p:spPr>
          <a:xfrm>
            <a:off x="685800" y="1219200"/>
            <a:ext cx="8077200" cy="1016000"/>
          </a:xfrm>
          <a:prstGeom prst="rect">
            <a:avLst/>
          </a:prstGeom>
        </p:spPr>
        <p:txBody>
          <a:bodyPr wrap="square">
            <a:spAutoFit/>
          </a:bodyPr>
          <a:lstStyle/>
          <a:p>
            <a:pPr lvl="1" fontAlgn="auto">
              <a:spcAft>
                <a:spcPct val="45000"/>
              </a:spcAft>
              <a:defRPr/>
            </a:pPr>
            <a:r>
              <a:rPr lang="en-US" sz="2000" b="1" i="1" u="sng" dirty="0">
                <a:solidFill>
                  <a:srgbClr val="008080"/>
                </a:solidFill>
                <a:effectLst>
                  <a:outerShdw blurRad="38100" dist="38100" dir="2700000" algn="tl">
                    <a:srgbClr val="C0C0C0"/>
                  </a:outerShdw>
                </a:effectLst>
                <a:latin typeface="Copperplate Gothic Bold" pitchFamily="34" charset="0"/>
                <a:cs typeface="+mn-cs"/>
              </a:rPr>
              <a:t>The Major Benefit is in the sharing of the knowledge and experience of the US nuclear HR community to improve overall performance</a:t>
            </a:r>
            <a:endParaRPr lang="en-US" sz="2400" b="1" u="sng" dirty="0">
              <a:solidFill>
                <a:srgbClr val="008080"/>
              </a:solidFill>
              <a:effectLst>
                <a:outerShdw blurRad="38100" dist="38100" dir="2700000" algn="tl">
                  <a:srgbClr val="C0C0C0"/>
                </a:outerShdw>
              </a:effectLst>
              <a:latin typeface="Copperplate Gothic Bold" pitchFamily="34" charset="0"/>
              <a:cs typeface="+mn-cs"/>
            </a:endParaRP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29763">
                                            <p:txEl>
                                              <p:pRg st="0" end="0"/>
                                            </p:txEl>
                                          </p:spTgt>
                                        </p:tgtEl>
                                        <p:attrNameLst>
                                          <p:attrName>style.visibility</p:attrName>
                                        </p:attrNameLst>
                                      </p:cBhvr>
                                      <p:to>
                                        <p:strVal val="visible"/>
                                      </p:to>
                                    </p:set>
                                    <p:animEffect transition="in" filter="checkerboard(across)">
                                      <p:cBhvr>
                                        <p:cTn id="7" dur="500"/>
                                        <p:tgtEl>
                                          <p:spTgt spid="6297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29763">
                                            <p:txEl>
                                              <p:pRg st="1" end="1"/>
                                            </p:txEl>
                                          </p:spTgt>
                                        </p:tgtEl>
                                        <p:attrNameLst>
                                          <p:attrName>style.visibility</p:attrName>
                                        </p:attrNameLst>
                                      </p:cBhvr>
                                      <p:to>
                                        <p:strVal val="visible"/>
                                      </p:to>
                                    </p:set>
                                    <p:animEffect transition="in" filter="checkerboard(across)">
                                      <p:cBhvr>
                                        <p:cTn id="12" dur="500"/>
                                        <p:tgtEl>
                                          <p:spTgt spid="6297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629763">
                                            <p:txEl>
                                              <p:pRg st="2" end="2"/>
                                            </p:txEl>
                                          </p:spTgt>
                                        </p:tgtEl>
                                        <p:attrNameLst>
                                          <p:attrName>style.visibility</p:attrName>
                                        </p:attrNameLst>
                                      </p:cBhvr>
                                      <p:to>
                                        <p:strVal val="visible"/>
                                      </p:to>
                                    </p:set>
                                    <p:animEffect transition="in" filter="checkerboard(across)">
                                      <p:cBhvr>
                                        <p:cTn id="17" dur="500"/>
                                        <p:tgtEl>
                                          <p:spTgt spid="62976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629763">
                                            <p:txEl>
                                              <p:pRg st="3" end="3"/>
                                            </p:txEl>
                                          </p:spTgt>
                                        </p:tgtEl>
                                        <p:attrNameLst>
                                          <p:attrName>style.visibility</p:attrName>
                                        </p:attrNameLst>
                                      </p:cBhvr>
                                      <p:to>
                                        <p:strVal val="visible"/>
                                      </p:to>
                                    </p:set>
                                    <p:animEffect transition="in" filter="checkerboard(across)">
                                      <p:cBhvr>
                                        <p:cTn id="22" dur="500"/>
                                        <p:tgtEl>
                                          <p:spTgt spid="62976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629763">
                                            <p:txEl>
                                              <p:pRg st="4" end="4"/>
                                            </p:txEl>
                                          </p:spTgt>
                                        </p:tgtEl>
                                        <p:attrNameLst>
                                          <p:attrName>style.visibility</p:attrName>
                                        </p:attrNameLst>
                                      </p:cBhvr>
                                      <p:to>
                                        <p:strVal val="visible"/>
                                      </p:to>
                                    </p:set>
                                    <p:animEffect transition="in" filter="checkerboard(across)">
                                      <p:cBhvr>
                                        <p:cTn id="27" dur="500"/>
                                        <p:tgtEl>
                                          <p:spTgt spid="62976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629763">
                                            <p:txEl>
                                              <p:pRg st="5" end="5"/>
                                            </p:txEl>
                                          </p:spTgt>
                                        </p:tgtEl>
                                        <p:attrNameLst>
                                          <p:attrName>style.visibility</p:attrName>
                                        </p:attrNameLst>
                                      </p:cBhvr>
                                      <p:to>
                                        <p:strVal val="visible"/>
                                      </p:to>
                                    </p:set>
                                    <p:animEffect transition="in" filter="checkerboard(across)">
                                      <p:cBhvr>
                                        <p:cTn id="32" dur="500"/>
                                        <p:tgtEl>
                                          <p:spTgt spid="62976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9763" grpId="0" build="p"/>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1202" name="Picture 2" descr="C:\Documents and Settings\jeboyles\Desktop\Trieste2010\Trieste_BackUP\KnowImages\mentoring.jpg"/>
          <p:cNvPicPr>
            <a:picLocks noGrp="1" noChangeAspect="1" noChangeArrowheads="1"/>
          </p:cNvPicPr>
          <p:nvPr>
            <p:ph idx="1"/>
          </p:nvPr>
        </p:nvPicPr>
        <p:blipFill>
          <a:blip r:embed="rId3" cstate="print"/>
          <a:stretch>
            <a:fillRect/>
          </a:stretch>
        </p:blipFill>
        <p:spPr bwMode="auto">
          <a:xfrm>
            <a:off x="3810000" y="1752600"/>
            <a:ext cx="4067175" cy="3200400"/>
          </a:xfrm>
          <a:prstGeom prst="rect">
            <a:avLst/>
          </a:prstGeom>
          <a:noFill/>
        </p:spPr>
      </p:pic>
      <p:sp>
        <p:nvSpPr>
          <p:cNvPr id="4" name="Footer Placeholder 3"/>
          <p:cNvSpPr>
            <a:spLocks noGrp="1"/>
          </p:cNvSpPr>
          <p:nvPr>
            <p:ph type="ftr" sz="quarter" idx="11"/>
          </p:nvPr>
        </p:nvSpPr>
        <p:spPr>
          <a:xfrm>
            <a:off x="914400" y="6019800"/>
            <a:ext cx="7391400" cy="457200"/>
          </a:xfrm>
        </p:spPr>
        <p:txBody>
          <a:bodyPr/>
          <a:lstStyle/>
          <a:p>
            <a:pPr>
              <a:defRPr/>
            </a:pPr>
            <a:r>
              <a:rPr lang="en-US" smtClean="0"/>
              <a:t>School of Nuclear Knowledge Management</a:t>
            </a:r>
            <a:endParaRPr lang="en-US" dirty="0"/>
          </a:p>
        </p:txBody>
      </p:sp>
      <p:sp>
        <p:nvSpPr>
          <p:cNvPr id="5" name="Slide Number Placeholder 4"/>
          <p:cNvSpPr>
            <a:spLocks noGrp="1"/>
          </p:cNvSpPr>
          <p:nvPr>
            <p:ph type="sldNum" sz="quarter" idx="12"/>
          </p:nvPr>
        </p:nvSpPr>
        <p:spPr/>
        <p:txBody>
          <a:bodyPr/>
          <a:lstStyle/>
          <a:p>
            <a:pPr>
              <a:defRPr/>
            </a:pPr>
            <a:fld id="{9092A7CF-C911-434E-8597-41695D1D6C41}" type="slidenum">
              <a:rPr lang="en-US" smtClean="0"/>
              <a:pPr>
                <a:defRPr/>
              </a:pPr>
              <a:t>21</a:t>
            </a:fld>
            <a:endParaRPr lang="en-US"/>
          </a:p>
        </p:txBody>
      </p:sp>
      <p:sp>
        <p:nvSpPr>
          <p:cNvPr id="2" name="Title 1"/>
          <p:cNvSpPr>
            <a:spLocks noGrp="1"/>
          </p:cNvSpPr>
          <p:nvPr>
            <p:ph type="title"/>
          </p:nvPr>
        </p:nvSpPr>
        <p:spPr>
          <a:xfrm>
            <a:off x="609600" y="533400"/>
            <a:ext cx="8183880" cy="1051560"/>
          </a:xfrm>
        </p:spPr>
        <p:txBody>
          <a:bodyPr/>
          <a:lstStyle/>
          <a:p>
            <a:pPr algn="l"/>
            <a:r>
              <a:rPr lang="en-US" sz="4000" b="1" dirty="0" smtClean="0">
                <a:effectLst>
                  <a:outerShdw blurRad="38100" dist="38100" dir="2700000" algn="tl">
                    <a:srgbClr val="000000">
                      <a:alpha val="43137"/>
                    </a:srgbClr>
                  </a:outerShdw>
                </a:effectLst>
              </a:rPr>
              <a:t>Mentoring and Coaching</a:t>
            </a:r>
            <a:endParaRPr lang="en-US" sz="4000" dirty="0"/>
          </a:p>
        </p:txBody>
      </p:sp>
      <p:sp>
        <p:nvSpPr>
          <p:cNvPr id="8" name="Rectangle 7"/>
          <p:cNvSpPr/>
          <p:nvPr/>
        </p:nvSpPr>
        <p:spPr>
          <a:xfrm>
            <a:off x="1295400" y="3505200"/>
            <a:ext cx="3048000" cy="20574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03" name="Picture 3" descr="C:\Documents and Settings\jeboyles\Desktop\Trieste2010\Trieste_BackUP\KnowImages\Coaching.jpg"/>
          <p:cNvPicPr>
            <a:picLocks noChangeAspect="1" noChangeArrowheads="1"/>
          </p:cNvPicPr>
          <p:nvPr/>
        </p:nvPicPr>
        <p:blipFill>
          <a:blip r:embed="rId4" cstate="print"/>
          <a:srcRect/>
          <a:stretch>
            <a:fillRect/>
          </a:stretch>
        </p:blipFill>
        <p:spPr bwMode="auto">
          <a:xfrm>
            <a:off x="1524000" y="3657600"/>
            <a:ext cx="2590800" cy="16764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143000"/>
            <a:ext cx="8077200" cy="5105400"/>
          </a:xfrm>
        </p:spPr>
        <p:txBody>
          <a:bodyPr rtlCol="0">
            <a:normAutofit fontScale="92500" lnSpcReduction="20000"/>
          </a:bodyPr>
          <a:lstStyle/>
          <a:p>
            <a:pPr eaLnBrk="1" fontAlgn="auto" hangingPunct="1">
              <a:spcAft>
                <a:spcPts val="0"/>
              </a:spcAft>
              <a:buFont typeface="Wingdings" pitchFamily="2" charset="2"/>
              <a:buChar char="q"/>
              <a:defRPr/>
            </a:pPr>
            <a:r>
              <a:rPr lang="en-US" dirty="0" smtClean="0"/>
              <a:t>Person to person is an</a:t>
            </a:r>
            <a:r>
              <a:rPr lang="en-US" dirty="0" smtClean="0"/>
              <a:t> effective </a:t>
            </a:r>
            <a:r>
              <a:rPr lang="en-US" dirty="0" smtClean="0"/>
              <a:t>way to transfer knowledge (especially tacit) to a newcomer</a:t>
            </a:r>
          </a:p>
          <a:p>
            <a:pPr eaLnBrk="1" fontAlgn="auto" hangingPunct="1">
              <a:spcAft>
                <a:spcPts val="0"/>
              </a:spcAft>
              <a:buFont typeface="Wingdings" pitchFamily="2" charset="2"/>
              <a:buChar char="q"/>
              <a:defRPr/>
            </a:pPr>
            <a:r>
              <a:rPr lang="en-US" dirty="0" smtClean="0"/>
              <a:t>Select the mentor/coach carefully – not all experts are good at this (mentor training is helpful)</a:t>
            </a:r>
          </a:p>
          <a:p>
            <a:pPr>
              <a:buFont typeface="Wingdings" pitchFamily="2" charset="2"/>
              <a:buChar char="q"/>
              <a:defRPr/>
            </a:pPr>
            <a:r>
              <a:rPr lang="en-US" dirty="0" smtClean="0"/>
              <a:t>Make sure the mentor and learner are a good match</a:t>
            </a:r>
          </a:p>
          <a:p>
            <a:pPr eaLnBrk="1" fontAlgn="auto" hangingPunct="1">
              <a:spcAft>
                <a:spcPts val="0"/>
              </a:spcAft>
              <a:buFont typeface="Wingdings" pitchFamily="2" charset="2"/>
              <a:buChar char="q"/>
              <a:defRPr/>
            </a:pPr>
            <a:r>
              <a:rPr lang="en-US" dirty="0" smtClean="0"/>
              <a:t>Use more that one technical expert where appropriate</a:t>
            </a:r>
          </a:p>
          <a:p>
            <a:pPr eaLnBrk="1" fontAlgn="auto" hangingPunct="1">
              <a:spcAft>
                <a:spcPts val="0"/>
              </a:spcAft>
              <a:buFont typeface="Wingdings" pitchFamily="2" charset="2"/>
              <a:buChar char="q"/>
              <a:defRPr/>
            </a:pPr>
            <a:r>
              <a:rPr lang="en-US" dirty="0" smtClean="0"/>
              <a:t>Allow adequate time (strategic workforce planning is important)</a:t>
            </a:r>
          </a:p>
          <a:p>
            <a:pPr eaLnBrk="1" fontAlgn="auto" hangingPunct="1">
              <a:spcAft>
                <a:spcPts val="0"/>
              </a:spcAft>
              <a:buFont typeface="Wingdings" pitchFamily="2" charset="2"/>
              <a:buChar char="q"/>
              <a:defRPr/>
            </a:pPr>
            <a:r>
              <a:rPr lang="en-US" dirty="0" smtClean="0"/>
              <a:t>Monitor progress</a:t>
            </a:r>
          </a:p>
          <a:p>
            <a:pPr eaLnBrk="1" fontAlgn="auto" hangingPunct="1">
              <a:spcAft>
                <a:spcPts val="0"/>
              </a:spcAft>
              <a:buFont typeface="Wingdings" pitchFamily="2" charset="2"/>
              <a:buChar char="q"/>
              <a:defRPr/>
            </a:pPr>
            <a:r>
              <a:rPr lang="en-US" dirty="0" smtClean="0"/>
              <a:t>Don’t underestimate the newcomers – knowledge sharing may go both ways</a:t>
            </a:r>
            <a:endParaRPr lang="en-US" dirty="0"/>
          </a:p>
        </p:txBody>
      </p:sp>
      <p:sp>
        <p:nvSpPr>
          <p:cNvPr id="4" name="Footer Placeholder 3"/>
          <p:cNvSpPr>
            <a:spLocks noGrp="1"/>
          </p:cNvSpPr>
          <p:nvPr>
            <p:ph type="ftr" sz="quarter" idx="11"/>
          </p:nvPr>
        </p:nvSpPr>
        <p:spPr>
          <a:xfrm>
            <a:off x="838200" y="6019800"/>
            <a:ext cx="7467600" cy="457200"/>
          </a:xfrm>
        </p:spPr>
        <p:txBody>
          <a:bodyPr/>
          <a:lstStyle/>
          <a:p>
            <a:pPr>
              <a:defRPr/>
            </a:pPr>
            <a:r>
              <a:rPr lang="en-US" smtClean="0"/>
              <a:t>School of Nuclear Knowledge Management</a:t>
            </a:r>
            <a:endParaRPr lang="en-US" dirty="0"/>
          </a:p>
        </p:txBody>
      </p:sp>
      <p:sp>
        <p:nvSpPr>
          <p:cNvPr id="5" name="Slide Number Placeholder 4"/>
          <p:cNvSpPr>
            <a:spLocks noGrp="1"/>
          </p:cNvSpPr>
          <p:nvPr>
            <p:ph type="sldNum" sz="quarter" idx="12"/>
          </p:nvPr>
        </p:nvSpPr>
        <p:spPr/>
        <p:txBody>
          <a:bodyPr/>
          <a:lstStyle/>
          <a:p>
            <a:pPr>
              <a:defRPr/>
            </a:pPr>
            <a:fld id="{ABB642E6-D851-4302-B79D-3F31AAEDE0B6}" type="slidenum">
              <a:rPr lang="en-US"/>
              <a:pPr>
                <a:defRPr/>
              </a:pPr>
              <a:t>22</a:t>
            </a:fld>
            <a:endParaRPr lang="en-US"/>
          </a:p>
        </p:txBody>
      </p:sp>
      <p:sp>
        <p:nvSpPr>
          <p:cNvPr id="2" name="Title 1"/>
          <p:cNvSpPr>
            <a:spLocks noGrp="1"/>
          </p:cNvSpPr>
          <p:nvPr>
            <p:ph type="title"/>
          </p:nvPr>
        </p:nvSpPr>
        <p:spPr>
          <a:xfrm>
            <a:off x="0" y="457200"/>
            <a:ext cx="8534400" cy="639763"/>
          </a:xfrm>
        </p:spPr>
        <p:txBody>
          <a:bodyPr rtlCol="0">
            <a:noAutofit/>
          </a:bodyPr>
          <a:lstStyle/>
          <a:p>
            <a:pPr algn="ctr" eaLnBrk="1" fontAlgn="auto" hangingPunct="1">
              <a:spcAft>
                <a:spcPts val="0"/>
              </a:spcAft>
              <a:defRPr/>
            </a:pPr>
            <a:r>
              <a:rPr lang="en-US" sz="3600" b="1" dirty="0" smtClean="0">
                <a:effectLst>
                  <a:outerShdw blurRad="38100" dist="38100" dir="2700000" algn="tl">
                    <a:srgbClr val="000000">
                      <a:alpha val="43137"/>
                    </a:srgbClr>
                  </a:outerShdw>
                </a:effectLst>
              </a:rPr>
              <a:t>Mentoring and Coaching</a:t>
            </a:r>
            <a:endParaRPr lang="en-US" sz="36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5562600" cy="609600"/>
          </a:xfrm>
        </p:spPr>
        <p:txBody>
          <a:bodyPr rtlCol="0">
            <a:noAutofit/>
          </a:bodyPr>
          <a:lstStyle/>
          <a:p>
            <a:pPr algn="l" eaLnBrk="1" fontAlgn="auto" hangingPunct="1">
              <a:spcAft>
                <a:spcPts val="0"/>
              </a:spcAft>
              <a:defRPr/>
            </a:pPr>
            <a:r>
              <a:rPr lang="en-US" sz="3500" b="1" dirty="0" smtClean="0">
                <a:effectLst>
                  <a:outerShdw blurRad="38100" dist="38100" dir="2700000" algn="tl">
                    <a:srgbClr val="000000">
                      <a:alpha val="43137"/>
                    </a:srgbClr>
                  </a:outerShdw>
                </a:effectLst>
                <a:latin typeface="Calibri"/>
                <a:cs typeface="Calibri"/>
              </a:rPr>
              <a:t>Mentoring and Coaching</a:t>
            </a:r>
            <a:endParaRPr lang="en-US" sz="3500" b="1" dirty="0">
              <a:effectLst>
                <a:outerShdw blurRad="38100" dist="38100" dir="2700000" algn="tl">
                  <a:srgbClr val="000000">
                    <a:alpha val="43137"/>
                  </a:srgbClr>
                </a:outerShdw>
              </a:effectLst>
              <a:latin typeface="Calibri"/>
              <a:cs typeface="Calibri"/>
            </a:endParaRPr>
          </a:p>
        </p:txBody>
      </p:sp>
      <p:sp>
        <p:nvSpPr>
          <p:cNvPr id="4" name="Footer Placeholder 3"/>
          <p:cNvSpPr>
            <a:spLocks noGrp="1"/>
          </p:cNvSpPr>
          <p:nvPr>
            <p:ph type="ftr" sz="quarter" idx="11"/>
          </p:nvPr>
        </p:nvSpPr>
        <p:spPr>
          <a:xfrm>
            <a:off x="914400" y="6172200"/>
            <a:ext cx="7620000" cy="457200"/>
          </a:xfrm>
        </p:spPr>
        <p:txBody>
          <a:bodyPr/>
          <a:lstStyle/>
          <a:p>
            <a:pPr>
              <a:defRPr/>
            </a:pPr>
            <a:r>
              <a:rPr lang="en-US" smtClean="0"/>
              <a:t>School of Nuclear Knowledge Management</a:t>
            </a:r>
            <a:endParaRPr lang="en-US" dirty="0"/>
          </a:p>
        </p:txBody>
      </p:sp>
      <p:sp>
        <p:nvSpPr>
          <p:cNvPr id="5" name="Slide Number Placeholder 4"/>
          <p:cNvSpPr>
            <a:spLocks noGrp="1"/>
          </p:cNvSpPr>
          <p:nvPr>
            <p:ph type="sldNum" sz="quarter" idx="12"/>
          </p:nvPr>
        </p:nvSpPr>
        <p:spPr/>
        <p:txBody>
          <a:bodyPr/>
          <a:lstStyle/>
          <a:p>
            <a:pPr>
              <a:defRPr/>
            </a:pPr>
            <a:fld id="{4E99EC01-435B-4CF7-92F0-B1CAADBADD3E}" type="slidenum">
              <a:rPr lang="en-US"/>
              <a:pPr>
                <a:defRPr/>
              </a:pPr>
              <a:t>23</a:t>
            </a:fld>
            <a:endParaRPr lang="en-US"/>
          </a:p>
        </p:txBody>
      </p:sp>
      <p:pic>
        <p:nvPicPr>
          <p:cNvPr id="1028" name="Content Placeholder 6" descr="IMG_0932.JPG"/>
          <p:cNvPicPr>
            <a:picLocks noGrp="1" noChangeAspect="1"/>
          </p:cNvPicPr>
          <p:nvPr>
            <p:ph sz="quarter" idx="1"/>
          </p:nvPr>
        </p:nvPicPr>
        <p:blipFill>
          <a:blip r:embed="rId4" cstate="print"/>
          <a:srcRect/>
          <a:stretch>
            <a:fillRect/>
          </a:stretch>
        </p:blipFill>
        <p:spPr>
          <a:xfrm>
            <a:off x="4343400" y="685800"/>
            <a:ext cx="2133600" cy="1828800"/>
          </a:xfrm>
        </p:spPr>
      </p:pic>
      <p:pic>
        <p:nvPicPr>
          <p:cNvPr id="1031" name="Picture 3" descr="C:\Users\j\Pictures\Previous years and files\2006\Family_Personal\Cornbread\IMG_0923.JPG"/>
          <p:cNvPicPr>
            <a:picLocks noChangeAspect="1" noChangeArrowheads="1"/>
          </p:cNvPicPr>
          <p:nvPr/>
        </p:nvPicPr>
        <p:blipFill>
          <a:blip r:embed="rId5" cstate="print"/>
          <a:srcRect/>
          <a:stretch>
            <a:fillRect/>
          </a:stretch>
        </p:blipFill>
        <p:spPr bwMode="auto">
          <a:xfrm>
            <a:off x="2057400" y="685800"/>
            <a:ext cx="2133600" cy="1828800"/>
          </a:xfrm>
          <a:prstGeom prst="rect">
            <a:avLst/>
          </a:prstGeom>
          <a:noFill/>
          <a:ln w="9525">
            <a:noFill/>
            <a:miter lim="800000"/>
            <a:headEnd/>
            <a:tailEnd/>
          </a:ln>
        </p:spPr>
      </p:pic>
      <p:pic>
        <p:nvPicPr>
          <p:cNvPr id="1032" name="Picture 4" descr="C:\Users\j\Pictures\Previous years and files\2006\Family_Personal\Cornbread\IMG_0938.JPG"/>
          <p:cNvPicPr>
            <a:picLocks noChangeAspect="1" noChangeArrowheads="1"/>
          </p:cNvPicPr>
          <p:nvPr/>
        </p:nvPicPr>
        <p:blipFill>
          <a:blip r:embed="rId6" cstate="print"/>
          <a:srcRect/>
          <a:stretch>
            <a:fillRect/>
          </a:stretch>
        </p:blipFill>
        <p:spPr bwMode="auto">
          <a:xfrm>
            <a:off x="152400" y="2667000"/>
            <a:ext cx="1752600" cy="1676400"/>
          </a:xfrm>
          <a:prstGeom prst="rect">
            <a:avLst/>
          </a:prstGeom>
          <a:noFill/>
          <a:ln w="9525">
            <a:noFill/>
            <a:miter lim="800000"/>
            <a:headEnd/>
            <a:tailEnd/>
          </a:ln>
        </p:spPr>
      </p:pic>
      <p:pic>
        <p:nvPicPr>
          <p:cNvPr id="1033" name="Picture 10" descr="IMG_0930.JPG"/>
          <p:cNvPicPr>
            <a:picLocks noChangeAspect="1"/>
          </p:cNvPicPr>
          <p:nvPr/>
        </p:nvPicPr>
        <p:blipFill>
          <a:blip r:embed="rId7" cstate="print"/>
          <a:srcRect/>
          <a:stretch>
            <a:fillRect/>
          </a:stretch>
        </p:blipFill>
        <p:spPr bwMode="auto">
          <a:xfrm>
            <a:off x="6781800" y="685800"/>
            <a:ext cx="2209800" cy="1828800"/>
          </a:xfrm>
          <a:prstGeom prst="rect">
            <a:avLst/>
          </a:prstGeom>
          <a:noFill/>
          <a:ln w="9525">
            <a:noFill/>
            <a:miter lim="800000"/>
            <a:headEnd/>
            <a:tailEnd/>
          </a:ln>
        </p:spPr>
      </p:pic>
      <p:pic>
        <p:nvPicPr>
          <p:cNvPr id="1034" name="Picture 14" descr="IMG_0941.JPG"/>
          <p:cNvPicPr>
            <a:picLocks noChangeAspect="1"/>
          </p:cNvPicPr>
          <p:nvPr/>
        </p:nvPicPr>
        <p:blipFill>
          <a:blip r:embed="rId8" cstate="print"/>
          <a:srcRect/>
          <a:stretch>
            <a:fillRect/>
          </a:stretch>
        </p:blipFill>
        <p:spPr bwMode="auto">
          <a:xfrm>
            <a:off x="2057400" y="2667000"/>
            <a:ext cx="2133600" cy="1676400"/>
          </a:xfrm>
          <a:prstGeom prst="rect">
            <a:avLst/>
          </a:prstGeom>
          <a:noFill/>
          <a:ln w="9525">
            <a:noFill/>
            <a:miter lim="800000"/>
            <a:headEnd/>
            <a:tailEnd/>
          </a:ln>
        </p:spPr>
      </p:pic>
      <p:pic>
        <p:nvPicPr>
          <p:cNvPr id="1035" name="Picture 2" descr="C:\Users\j\Pictures\Previous years and files\2006\Family_Personal\Cornbread\IMG_0943.JPG"/>
          <p:cNvPicPr>
            <a:picLocks noChangeAspect="1" noChangeArrowheads="1"/>
          </p:cNvPicPr>
          <p:nvPr/>
        </p:nvPicPr>
        <p:blipFill>
          <a:blip r:embed="rId9" cstate="print"/>
          <a:srcRect/>
          <a:stretch>
            <a:fillRect/>
          </a:stretch>
        </p:blipFill>
        <p:spPr bwMode="auto">
          <a:xfrm>
            <a:off x="4343400" y="2743200"/>
            <a:ext cx="2133600" cy="1600200"/>
          </a:xfrm>
          <a:prstGeom prst="rect">
            <a:avLst/>
          </a:prstGeom>
          <a:noFill/>
          <a:ln w="9525">
            <a:noFill/>
            <a:miter lim="800000"/>
            <a:headEnd/>
            <a:tailEnd/>
          </a:ln>
        </p:spPr>
      </p:pic>
      <p:pic>
        <p:nvPicPr>
          <p:cNvPr id="1036" name="Picture 16" descr="IMG_0945.JPG"/>
          <p:cNvPicPr>
            <a:picLocks noChangeAspect="1"/>
          </p:cNvPicPr>
          <p:nvPr/>
        </p:nvPicPr>
        <p:blipFill>
          <a:blip r:embed="rId10" cstate="print"/>
          <a:srcRect/>
          <a:stretch>
            <a:fillRect/>
          </a:stretch>
        </p:blipFill>
        <p:spPr bwMode="auto">
          <a:xfrm>
            <a:off x="6705600" y="2743200"/>
            <a:ext cx="2286000" cy="1600200"/>
          </a:xfrm>
          <a:prstGeom prst="rect">
            <a:avLst/>
          </a:prstGeom>
          <a:noFill/>
          <a:ln w="9525">
            <a:noFill/>
            <a:miter lim="800000"/>
            <a:headEnd/>
            <a:tailEnd/>
          </a:ln>
        </p:spPr>
      </p:pic>
      <p:graphicFrame>
        <p:nvGraphicFramePr>
          <p:cNvPr id="1026" name="Object 5"/>
          <p:cNvGraphicFramePr>
            <a:graphicFrameLocks noChangeAspect="1"/>
          </p:cNvGraphicFramePr>
          <p:nvPr/>
        </p:nvGraphicFramePr>
        <p:xfrm>
          <a:off x="304800" y="685800"/>
          <a:ext cx="1524000" cy="1905000"/>
        </p:xfrm>
        <a:graphic>
          <a:graphicData uri="http://schemas.openxmlformats.org/presentationml/2006/ole">
            <p:oleObj spid="_x0000_s1026" name="Document" r:id="rId11" imgW="1193800" imgH="7480300" progId="Word.Document.8">
              <p:embed/>
            </p:oleObj>
          </a:graphicData>
        </a:graphic>
      </p:graphicFrame>
      <p:sp>
        <p:nvSpPr>
          <p:cNvPr id="20" name="TextBox 19"/>
          <p:cNvSpPr txBox="1"/>
          <p:nvPr/>
        </p:nvSpPr>
        <p:spPr>
          <a:xfrm>
            <a:off x="381000" y="4800600"/>
            <a:ext cx="8305800" cy="1200150"/>
          </a:xfrm>
          <a:prstGeom prst="rect">
            <a:avLst/>
          </a:prstGeom>
          <a:noFill/>
        </p:spPr>
        <p:txBody>
          <a:bodyPr>
            <a:spAutoFit/>
          </a:bodyPr>
          <a:lstStyle/>
          <a:p>
            <a:pPr fontAlgn="auto">
              <a:spcBef>
                <a:spcPts val="0"/>
              </a:spcBef>
              <a:spcAft>
                <a:spcPts val="0"/>
              </a:spcAft>
              <a:defRPr/>
            </a:pPr>
            <a:r>
              <a:rPr lang="en-US" sz="2400" b="1" i="1" dirty="0">
                <a:solidFill>
                  <a:schemeClr val="accent2">
                    <a:lumMod val="75000"/>
                  </a:schemeClr>
                </a:solidFill>
                <a:latin typeface="+mn-lt"/>
                <a:cs typeface="+mn-cs"/>
              </a:rPr>
              <a:t>Cornbread – A southern US delicacy:  I have the recipe but can’t achieve the same results.  Making cornbread looks easy but I’m missing some tacit knowledge.</a:t>
            </a:r>
          </a:p>
        </p:txBody>
      </p:sp>
      <p:sp>
        <p:nvSpPr>
          <p:cNvPr id="21" name="TextBox 20"/>
          <p:cNvSpPr txBox="1"/>
          <p:nvPr/>
        </p:nvSpPr>
        <p:spPr>
          <a:xfrm rot="803772">
            <a:off x="522288" y="1143000"/>
            <a:ext cx="1244600" cy="646113"/>
          </a:xfrm>
          <a:prstGeom prst="rect">
            <a:avLst/>
          </a:prstGeom>
          <a:noFill/>
        </p:spPr>
        <p:txBody>
          <a:bodyPr wrap="none">
            <a:spAutoFit/>
          </a:bodyPr>
          <a:lstStyle/>
          <a:p>
            <a:pPr algn="ctr" fontAlgn="auto">
              <a:spcBef>
                <a:spcPts val="0"/>
              </a:spcBef>
              <a:spcAft>
                <a:spcPts val="0"/>
              </a:spcAft>
              <a:defRPr/>
            </a:pPr>
            <a:r>
              <a:rPr lang="en-US" b="1" dirty="0">
                <a:solidFill>
                  <a:schemeClr val="accent2">
                    <a:lumMod val="75000"/>
                  </a:schemeClr>
                </a:solidFill>
                <a:latin typeface="+mn-lt"/>
                <a:cs typeface="+mn-cs"/>
              </a:rPr>
              <a:t>Explicit</a:t>
            </a:r>
          </a:p>
          <a:p>
            <a:pPr algn="ctr" fontAlgn="auto">
              <a:spcBef>
                <a:spcPts val="0"/>
              </a:spcBef>
              <a:spcAft>
                <a:spcPts val="0"/>
              </a:spcAft>
              <a:defRPr/>
            </a:pPr>
            <a:r>
              <a:rPr lang="en-US" b="1" dirty="0">
                <a:solidFill>
                  <a:schemeClr val="accent2">
                    <a:lumMod val="75000"/>
                  </a:schemeClr>
                </a:solidFill>
                <a:latin typeface="+mn-lt"/>
                <a:cs typeface="+mn-cs"/>
              </a:rPr>
              <a:t>Knowledge</a:t>
            </a:r>
          </a:p>
        </p:txBody>
      </p:sp>
      <p:sp>
        <p:nvSpPr>
          <p:cNvPr id="1039" name="Rectangle 21"/>
          <p:cNvSpPr>
            <a:spLocks noChangeArrowheads="1"/>
          </p:cNvSpPr>
          <p:nvPr/>
        </p:nvSpPr>
        <p:spPr bwMode="auto">
          <a:xfrm>
            <a:off x="3276600" y="1371600"/>
            <a:ext cx="914400" cy="461963"/>
          </a:xfrm>
          <a:prstGeom prst="rect">
            <a:avLst/>
          </a:prstGeom>
          <a:noFill/>
          <a:ln w="9525">
            <a:noFill/>
            <a:miter lim="800000"/>
            <a:headEnd/>
            <a:tailEnd/>
          </a:ln>
        </p:spPr>
        <p:txBody>
          <a:bodyPr>
            <a:spAutoFit/>
          </a:bodyPr>
          <a:lstStyle/>
          <a:p>
            <a:pPr algn="ctr"/>
            <a:r>
              <a:rPr lang="en-US" sz="1200" b="1">
                <a:solidFill>
                  <a:schemeClr val="bg1"/>
                </a:solidFill>
                <a:latin typeface="Calibri" pitchFamily="34" charset="0"/>
              </a:rPr>
              <a:t>Explicit</a:t>
            </a:r>
          </a:p>
          <a:p>
            <a:pPr algn="ctr"/>
            <a:r>
              <a:rPr lang="en-US" sz="1200" b="1">
                <a:solidFill>
                  <a:schemeClr val="bg1"/>
                </a:solidFill>
                <a:latin typeface="Calibri" pitchFamily="34" charset="0"/>
              </a:rPr>
              <a:t>Knowledge</a:t>
            </a:r>
          </a:p>
        </p:txBody>
      </p:sp>
      <p:sp>
        <p:nvSpPr>
          <p:cNvPr id="1040" name="TextBox 22"/>
          <p:cNvSpPr txBox="1">
            <a:spLocks noChangeArrowheads="1"/>
          </p:cNvSpPr>
          <p:nvPr/>
        </p:nvSpPr>
        <p:spPr bwMode="auto">
          <a:xfrm>
            <a:off x="7239000" y="1219200"/>
            <a:ext cx="1752600" cy="646113"/>
          </a:xfrm>
          <a:prstGeom prst="rect">
            <a:avLst/>
          </a:prstGeom>
          <a:noFill/>
          <a:ln w="9525">
            <a:noFill/>
            <a:miter lim="800000"/>
            <a:headEnd/>
            <a:tailEnd/>
          </a:ln>
        </p:spPr>
        <p:txBody>
          <a:bodyPr>
            <a:spAutoFit/>
          </a:bodyPr>
          <a:lstStyle/>
          <a:p>
            <a:r>
              <a:rPr lang="en-US" b="1">
                <a:solidFill>
                  <a:schemeClr val="bg1"/>
                </a:solidFill>
                <a:latin typeface="Calibri" pitchFamily="34" charset="0"/>
              </a:rPr>
              <a:t>Tacit Knowledge needed</a:t>
            </a:r>
          </a:p>
        </p:txBody>
      </p:sp>
      <p:sp>
        <p:nvSpPr>
          <p:cNvPr id="1041" name="Rectangle 23"/>
          <p:cNvSpPr>
            <a:spLocks noChangeArrowheads="1"/>
          </p:cNvSpPr>
          <p:nvPr/>
        </p:nvSpPr>
        <p:spPr bwMode="auto">
          <a:xfrm>
            <a:off x="533400" y="4343400"/>
            <a:ext cx="3810000" cy="369888"/>
          </a:xfrm>
          <a:prstGeom prst="rect">
            <a:avLst/>
          </a:prstGeom>
          <a:noFill/>
          <a:ln w="9525">
            <a:noFill/>
            <a:miter lim="800000"/>
            <a:headEnd/>
            <a:tailEnd/>
          </a:ln>
        </p:spPr>
        <p:txBody>
          <a:bodyPr>
            <a:spAutoFit/>
          </a:bodyPr>
          <a:lstStyle/>
          <a:p>
            <a:r>
              <a:rPr lang="en-US" b="1">
                <a:solidFill>
                  <a:schemeClr val="accent2"/>
                </a:solidFill>
                <a:latin typeface="Calibri" pitchFamily="34" charset="0"/>
              </a:rPr>
              <a:t>Tacit Knowledge needed</a:t>
            </a:r>
          </a:p>
        </p:txBody>
      </p:sp>
      <p:sp>
        <p:nvSpPr>
          <p:cNvPr id="25" name="TextBox 24"/>
          <p:cNvSpPr txBox="1"/>
          <p:nvPr/>
        </p:nvSpPr>
        <p:spPr>
          <a:xfrm>
            <a:off x="4495800" y="4343400"/>
            <a:ext cx="4343400" cy="369888"/>
          </a:xfrm>
          <a:prstGeom prst="rect">
            <a:avLst/>
          </a:prstGeom>
          <a:noFill/>
        </p:spPr>
        <p:txBody>
          <a:bodyPr>
            <a:spAutoFit/>
          </a:bodyPr>
          <a:lstStyle/>
          <a:p>
            <a:pPr algn="ctr" fontAlgn="auto">
              <a:spcBef>
                <a:spcPts val="0"/>
              </a:spcBef>
              <a:spcAft>
                <a:spcPts val="0"/>
              </a:spcAft>
              <a:defRPr/>
            </a:pPr>
            <a:r>
              <a:rPr lang="en-US" b="1" i="1" dirty="0">
                <a:solidFill>
                  <a:schemeClr val="accent2"/>
                </a:solidFill>
                <a:effectLst>
                  <a:outerShdw blurRad="38100" dist="38100" dir="2700000" algn="tl">
                    <a:srgbClr val="000000">
                      <a:alpha val="43137"/>
                    </a:srgbClr>
                  </a:outerShdw>
                </a:effectLst>
                <a:latin typeface="+mn-lt"/>
                <a:cs typeface="+mn-cs"/>
              </a:rPr>
              <a:t>Positive Results</a:t>
            </a:r>
          </a:p>
        </p:txBody>
      </p:sp>
      <p:sp>
        <p:nvSpPr>
          <p:cNvPr id="1043" name="TextBox 25"/>
          <p:cNvSpPr txBox="1">
            <a:spLocks noChangeArrowheads="1"/>
          </p:cNvSpPr>
          <p:nvPr/>
        </p:nvSpPr>
        <p:spPr bwMode="auto">
          <a:xfrm>
            <a:off x="5486400" y="152400"/>
            <a:ext cx="3505200" cy="461963"/>
          </a:xfrm>
          <a:prstGeom prst="rect">
            <a:avLst/>
          </a:prstGeom>
          <a:noFill/>
          <a:ln w="9525">
            <a:noFill/>
            <a:miter lim="800000"/>
            <a:headEnd/>
            <a:tailEnd/>
          </a:ln>
        </p:spPr>
        <p:txBody>
          <a:bodyPr>
            <a:spAutoFit/>
          </a:bodyPr>
          <a:lstStyle/>
          <a:p>
            <a:r>
              <a:rPr lang="en-US" sz="2400" b="1">
                <a:solidFill>
                  <a:schemeClr val="accent2"/>
                </a:solidFill>
                <a:latin typeface="Calibri" pitchFamily="34" charset="0"/>
              </a:rPr>
              <a:t>Explicit vs. Tacit Example</a:t>
            </a:r>
          </a:p>
        </p:txBody>
      </p:sp>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495800" y="6324600"/>
            <a:ext cx="2858928" cy="365125"/>
          </a:xfrm>
        </p:spPr>
        <p:txBody>
          <a:bodyPr/>
          <a:lstStyle/>
          <a:p>
            <a:pPr>
              <a:defRPr/>
            </a:pPr>
            <a:r>
              <a:rPr lang="en-US" dirty="0" smtClean="0"/>
              <a:t>School of Nuclear Knowledge Management</a:t>
            </a:r>
            <a:endParaRPr lang="en-US" dirty="0"/>
          </a:p>
        </p:txBody>
      </p:sp>
      <p:sp>
        <p:nvSpPr>
          <p:cNvPr id="4" name="Slide Number Placeholder 3"/>
          <p:cNvSpPr>
            <a:spLocks noGrp="1"/>
          </p:cNvSpPr>
          <p:nvPr>
            <p:ph type="sldNum" sz="quarter" idx="12"/>
          </p:nvPr>
        </p:nvSpPr>
        <p:spPr/>
        <p:txBody>
          <a:bodyPr/>
          <a:lstStyle/>
          <a:p>
            <a:pPr>
              <a:defRPr/>
            </a:pPr>
            <a:fld id="{9092A7CF-C911-434E-8597-41695D1D6C41}" type="slidenum">
              <a:rPr lang="en-US" smtClean="0"/>
              <a:pPr>
                <a:defRPr/>
              </a:pPr>
              <a:t>24</a:t>
            </a:fld>
            <a:endParaRPr lang="en-US"/>
          </a:p>
        </p:txBody>
      </p:sp>
      <p:sp>
        <p:nvSpPr>
          <p:cNvPr id="5" name="Title 4"/>
          <p:cNvSpPr>
            <a:spLocks noGrp="1"/>
          </p:cNvSpPr>
          <p:nvPr>
            <p:ph type="title"/>
          </p:nvPr>
        </p:nvSpPr>
        <p:spPr>
          <a:xfrm>
            <a:off x="457200" y="274638"/>
            <a:ext cx="8229600" cy="639762"/>
          </a:xfrm>
        </p:spPr>
        <p:txBody>
          <a:bodyPr>
            <a:noAutofit/>
          </a:bodyPr>
          <a:lstStyle/>
          <a:p>
            <a:r>
              <a:rPr lang="en-US" sz="2800" dirty="0" smtClean="0"/>
              <a:t>Mentoring and Coaching at Bellefonte NPP</a:t>
            </a:r>
            <a:endParaRPr lang="en-US" sz="2800" dirty="0"/>
          </a:p>
        </p:txBody>
      </p:sp>
      <p:pic>
        <p:nvPicPr>
          <p:cNvPr id="105474" name="Picture 2" descr="C:\Users\j\Desktop\Triesta 2012 WF\100_0738.jpg"/>
          <p:cNvPicPr>
            <a:picLocks noGrp="1" noChangeAspect="1" noChangeArrowheads="1"/>
          </p:cNvPicPr>
          <p:nvPr>
            <p:ph idx="1"/>
          </p:nvPr>
        </p:nvPicPr>
        <p:blipFill>
          <a:blip r:embed="rId2" cstate="print"/>
          <a:srcRect/>
          <a:stretch>
            <a:fillRect/>
          </a:stretch>
        </p:blipFill>
        <p:spPr bwMode="auto">
          <a:xfrm>
            <a:off x="2057400" y="1481138"/>
            <a:ext cx="4648200" cy="3624262"/>
          </a:xfrm>
          <a:prstGeom prst="rect">
            <a:avLst/>
          </a:prstGeom>
          <a:noFill/>
        </p:spPr>
      </p:pic>
      <p:sp>
        <p:nvSpPr>
          <p:cNvPr id="6" name="TextBox 5"/>
          <p:cNvSpPr txBox="1"/>
          <p:nvPr/>
        </p:nvSpPr>
        <p:spPr>
          <a:xfrm>
            <a:off x="1066800" y="1981200"/>
            <a:ext cx="312906" cy="369332"/>
          </a:xfrm>
          <a:prstGeom prst="rect">
            <a:avLst/>
          </a:prstGeom>
          <a:noFill/>
        </p:spPr>
        <p:txBody>
          <a:bodyPr wrap="none" rtlCol="0">
            <a:spAutoFit/>
          </a:bodyPr>
          <a:lstStyle/>
          <a:p>
            <a:r>
              <a:rPr lang="en-US" dirty="0" smtClean="0"/>
              <a:t>?</a:t>
            </a:r>
            <a:endParaRPr lang="en-US" dirty="0"/>
          </a:p>
        </p:txBody>
      </p:sp>
      <p:sp>
        <p:nvSpPr>
          <p:cNvPr id="7" name="TextBox 6"/>
          <p:cNvSpPr txBox="1"/>
          <p:nvPr/>
        </p:nvSpPr>
        <p:spPr>
          <a:xfrm>
            <a:off x="7010401" y="1905000"/>
            <a:ext cx="1828800" cy="523220"/>
          </a:xfrm>
          <a:prstGeom prst="rect">
            <a:avLst/>
          </a:prstGeom>
          <a:noFill/>
        </p:spPr>
        <p:txBody>
          <a:bodyPr wrap="square" rtlCol="0">
            <a:spAutoFit/>
          </a:bodyPr>
          <a:lstStyle/>
          <a:p>
            <a:r>
              <a:rPr lang="en-US" sz="1400" dirty="0" smtClean="0"/>
              <a:t>SME PRA and Safety Analysis</a:t>
            </a:r>
            <a:endParaRPr lang="en-US" sz="1400" dirty="0"/>
          </a:p>
        </p:txBody>
      </p:sp>
      <p:sp>
        <p:nvSpPr>
          <p:cNvPr id="8" name="TextBox 7"/>
          <p:cNvSpPr txBox="1"/>
          <p:nvPr/>
        </p:nvSpPr>
        <p:spPr>
          <a:xfrm>
            <a:off x="175701" y="3505200"/>
            <a:ext cx="1816524" cy="523220"/>
          </a:xfrm>
          <a:prstGeom prst="rect">
            <a:avLst/>
          </a:prstGeom>
          <a:noFill/>
        </p:spPr>
        <p:txBody>
          <a:bodyPr wrap="none" rtlCol="0">
            <a:spAutoFit/>
          </a:bodyPr>
          <a:lstStyle/>
          <a:p>
            <a:pPr algn="ctr"/>
            <a:r>
              <a:rPr lang="en-US" sz="1400" dirty="0" smtClean="0"/>
              <a:t>SME</a:t>
            </a:r>
          </a:p>
          <a:p>
            <a:pPr algn="ctr"/>
            <a:r>
              <a:rPr lang="en-US" sz="1400" dirty="0" smtClean="0"/>
              <a:t>Engineering Support</a:t>
            </a:r>
            <a:endParaRPr lang="en-US" sz="1400" dirty="0"/>
          </a:p>
        </p:txBody>
      </p:sp>
      <p:sp>
        <p:nvSpPr>
          <p:cNvPr id="9" name="TextBox 8"/>
          <p:cNvSpPr txBox="1"/>
          <p:nvPr/>
        </p:nvSpPr>
        <p:spPr>
          <a:xfrm>
            <a:off x="7162800" y="3429000"/>
            <a:ext cx="1828800" cy="523220"/>
          </a:xfrm>
          <a:prstGeom prst="rect">
            <a:avLst/>
          </a:prstGeom>
          <a:noFill/>
        </p:spPr>
        <p:txBody>
          <a:bodyPr wrap="square" rtlCol="0">
            <a:spAutoFit/>
          </a:bodyPr>
          <a:lstStyle/>
          <a:p>
            <a:pPr algn="ctr"/>
            <a:r>
              <a:rPr lang="en-US" sz="1400" dirty="0" smtClean="0"/>
              <a:t>SME Metallurgy and SG</a:t>
            </a:r>
            <a:endParaRPr lang="en-US" sz="1400" dirty="0"/>
          </a:p>
        </p:txBody>
      </p:sp>
      <p:cxnSp>
        <p:nvCxnSpPr>
          <p:cNvPr id="11" name="Straight Arrow Connector 10"/>
          <p:cNvCxnSpPr/>
          <p:nvPr/>
        </p:nvCxnSpPr>
        <p:spPr>
          <a:xfrm>
            <a:off x="1447800" y="2286000"/>
            <a:ext cx="1295400" cy="3810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1828800" y="3124200"/>
            <a:ext cx="1752600" cy="4572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6172200" y="2133600"/>
            <a:ext cx="914402" cy="9144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5105400" y="3581400"/>
            <a:ext cx="2286002" cy="2286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en-US" smtClean="0"/>
              <a:t>School of Nuclear Knowledge Management</a:t>
            </a:r>
            <a:endParaRPr lang="en-US"/>
          </a:p>
        </p:txBody>
      </p:sp>
      <p:sp>
        <p:nvSpPr>
          <p:cNvPr id="4" name="Slide Number Placeholder 3"/>
          <p:cNvSpPr>
            <a:spLocks noGrp="1"/>
          </p:cNvSpPr>
          <p:nvPr>
            <p:ph type="sldNum" sz="quarter" idx="12"/>
          </p:nvPr>
        </p:nvSpPr>
        <p:spPr/>
        <p:txBody>
          <a:bodyPr/>
          <a:lstStyle/>
          <a:p>
            <a:pPr>
              <a:defRPr/>
            </a:pPr>
            <a:fld id="{9092A7CF-C911-434E-8597-41695D1D6C41}" type="slidenum">
              <a:rPr lang="en-US" smtClean="0"/>
              <a:pPr>
                <a:defRPr/>
              </a:pPr>
              <a:t>25</a:t>
            </a:fld>
            <a:endParaRPr lang="en-US"/>
          </a:p>
        </p:txBody>
      </p:sp>
      <p:sp>
        <p:nvSpPr>
          <p:cNvPr id="5" name="Title 4"/>
          <p:cNvSpPr>
            <a:spLocks noGrp="1"/>
          </p:cNvSpPr>
          <p:nvPr>
            <p:ph type="title"/>
          </p:nvPr>
        </p:nvSpPr>
        <p:spPr/>
        <p:txBody>
          <a:bodyPr/>
          <a:lstStyle/>
          <a:p>
            <a:r>
              <a:rPr lang="en-US" dirty="0" smtClean="0"/>
              <a:t>Mentoring and Coaching</a:t>
            </a:r>
            <a:endParaRPr lang="en-US" dirty="0"/>
          </a:p>
        </p:txBody>
      </p:sp>
      <p:pic>
        <p:nvPicPr>
          <p:cNvPr id="106498" name="Picture 2" descr="C:\Users\j\Desktop\Triesta 2012 WF\100_0742.jpg"/>
          <p:cNvPicPr>
            <a:picLocks noGrp="1" noChangeAspect="1" noChangeArrowheads="1"/>
          </p:cNvPicPr>
          <p:nvPr>
            <p:ph idx="1"/>
          </p:nvPr>
        </p:nvPicPr>
        <p:blipFill>
          <a:blip r:embed="rId2" cstate="print"/>
          <a:srcRect/>
          <a:stretch>
            <a:fillRect/>
          </a:stretch>
        </p:blipFill>
        <p:spPr bwMode="auto">
          <a:xfrm rot="16200000">
            <a:off x="-76200" y="1981200"/>
            <a:ext cx="4038600" cy="3429000"/>
          </a:xfrm>
          <a:prstGeom prst="rect">
            <a:avLst/>
          </a:prstGeom>
          <a:noFill/>
        </p:spPr>
      </p:pic>
      <p:pic>
        <p:nvPicPr>
          <p:cNvPr id="106499" name="Picture 3" descr="C:\Users\j\Desktop\Triesta 2012 WF\100_0739.jpg"/>
          <p:cNvPicPr>
            <a:picLocks noChangeAspect="1" noChangeArrowheads="1"/>
          </p:cNvPicPr>
          <p:nvPr/>
        </p:nvPicPr>
        <p:blipFill>
          <a:blip r:embed="rId3" cstate="print"/>
          <a:srcRect/>
          <a:stretch>
            <a:fillRect/>
          </a:stretch>
        </p:blipFill>
        <p:spPr bwMode="auto">
          <a:xfrm>
            <a:off x="5562600" y="1676401"/>
            <a:ext cx="3429000" cy="2819400"/>
          </a:xfrm>
          <a:prstGeom prst="rect">
            <a:avLst/>
          </a:prstGeom>
          <a:noFill/>
        </p:spPr>
      </p:pic>
      <p:sp>
        <p:nvSpPr>
          <p:cNvPr id="7" name="TextBox 6"/>
          <p:cNvSpPr txBox="1"/>
          <p:nvPr/>
        </p:nvSpPr>
        <p:spPr>
          <a:xfrm>
            <a:off x="3810000" y="1752600"/>
            <a:ext cx="1600200" cy="2308324"/>
          </a:xfrm>
          <a:prstGeom prst="rect">
            <a:avLst/>
          </a:prstGeom>
          <a:noFill/>
        </p:spPr>
        <p:txBody>
          <a:bodyPr wrap="square" rtlCol="0">
            <a:spAutoFit/>
          </a:bodyPr>
          <a:lstStyle/>
          <a:p>
            <a:pPr algn="ctr"/>
            <a:r>
              <a:rPr lang="en-US" b="1" dirty="0" smtClean="0">
                <a:solidFill>
                  <a:srgbClr val="7030A0"/>
                </a:solidFill>
              </a:rPr>
              <a:t>One to One</a:t>
            </a:r>
          </a:p>
          <a:p>
            <a:pPr algn="ctr"/>
            <a:r>
              <a:rPr lang="en-US" dirty="0" smtClean="0"/>
              <a:t>Young engineers are assigned a mentor as part of progression plan</a:t>
            </a:r>
            <a:endParaRPr lang="en-US" dirty="0"/>
          </a:p>
        </p:txBody>
      </p:sp>
      <p:sp>
        <p:nvSpPr>
          <p:cNvPr id="9" name="TextBox 8"/>
          <p:cNvSpPr txBox="1"/>
          <p:nvPr/>
        </p:nvSpPr>
        <p:spPr>
          <a:xfrm>
            <a:off x="6477000" y="4572000"/>
            <a:ext cx="2287870" cy="369332"/>
          </a:xfrm>
          <a:prstGeom prst="rect">
            <a:avLst/>
          </a:prstGeom>
          <a:noFill/>
        </p:spPr>
        <p:txBody>
          <a:bodyPr wrap="none" rtlCol="0">
            <a:spAutoFit/>
          </a:bodyPr>
          <a:lstStyle/>
          <a:p>
            <a:r>
              <a:rPr lang="en-US" dirty="0" smtClean="0"/>
              <a:t>PRA/Safety Analysis</a:t>
            </a:r>
            <a:endParaRPr lang="en-US" dirty="0"/>
          </a:p>
        </p:txBody>
      </p:sp>
      <p:sp>
        <p:nvSpPr>
          <p:cNvPr id="10" name="TextBox 9"/>
          <p:cNvSpPr txBox="1"/>
          <p:nvPr/>
        </p:nvSpPr>
        <p:spPr>
          <a:xfrm>
            <a:off x="2667000" y="5715000"/>
            <a:ext cx="3377848" cy="369332"/>
          </a:xfrm>
          <a:prstGeom prst="rect">
            <a:avLst/>
          </a:prstGeom>
          <a:noFill/>
        </p:spPr>
        <p:txBody>
          <a:bodyPr wrap="none" rtlCol="0">
            <a:spAutoFit/>
          </a:bodyPr>
          <a:lstStyle/>
          <a:p>
            <a:r>
              <a:rPr lang="en-US" dirty="0" smtClean="0"/>
              <a:t>Steam Generator Replacement</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341" name="Picture 2"/>
          <p:cNvPicPr>
            <a:picLocks noGrp="1" noChangeAspect="1" noChangeArrowheads="1"/>
          </p:cNvPicPr>
          <p:nvPr>
            <p:ph idx="1"/>
          </p:nvPr>
        </p:nvPicPr>
        <p:blipFill>
          <a:blip r:embed="rId3" cstate="print"/>
          <a:srcRect/>
          <a:stretch>
            <a:fillRect/>
          </a:stretch>
        </p:blipFill>
        <p:spPr>
          <a:xfrm>
            <a:off x="533400" y="1371600"/>
            <a:ext cx="4800600" cy="4724400"/>
          </a:xfrm>
          <a:noFill/>
        </p:spPr>
      </p:pic>
      <p:sp>
        <p:nvSpPr>
          <p:cNvPr id="4" name="Footer Placeholder 3"/>
          <p:cNvSpPr>
            <a:spLocks noGrp="1"/>
          </p:cNvSpPr>
          <p:nvPr>
            <p:ph type="ftr" sz="quarter" idx="11"/>
          </p:nvPr>
        </p:nvSpPr>
        <p:spPr>
          <a:xfrm>
            <a:off x="990600" y="6172200"/>
            <a:ext cx="7357728" cy="304800"/>
          </a:xfrm>
        </p:spPr>
        <p:txBody>
          <a:bodyPr/>
          <a:lstStyle/>
          <a:p>
            <a:pPr>
              <a:defRPr/>
            </a:pPr>
            <a:r>
              <a:rPr lang="en-US" smtClean="0"/>
              <a:t>School of Nuclear Knowledge Management</a:t>
            </a:r>
            <a:endParaRPr lang="en-US" dirty="0"/>
          </a:p>
        </p:txBody>
      </p:sp>
      <p:sp>
        <p:nvSpPr>
          <p:cNvPr id="5" name="Slide Number Placeholder 4"/>
          <p:cNvSpPr>
            <a:spLocks noGrp="1"/>
          </p:cNvSpPr>
          <p:nvPr>
            <p:ph type="sldNum" sz="quarter" idx="12"/>
          </p:nvPr>
        </p:nvSpPr>
        <p:spPr/>
        <p:txBody>
          <a:bodyPr/>
          <a:lstStyle/>
          <a:p>
            <a:pPr>
              <a:defRPr/>
            </a:pPr>
            <a:fld id="{8BBF762D-366C-49D7-82B7-959B0DBD0212}" type="slidenum">
              <a:rPr lang="en-US"/>
              <a:pPr>
                <a:defRPr/>
              </a:pPr>
              <a:t>26</a:t>
            </a:fld>
            <a:endParaRPr lang="en-US"/>
          </a:p>
        </p:txBody>
      </p:sp>
      <p:sp>
        <p:nvSpPr>
          <p:cNvPr id="2" name="Title 1"/>
          <p:cNvSpPr>
            <a:spLocks noGrp="1"/>
          </p:cNvSpPr>
          <p:nvPr>
            <p:ph type="title"/>
          </p:nvPr>
        </p:nvSpPr>
        <p:spPr>
          <a:xfrm>
            <a:off x="0" y="228600"/>
            <a:ext cx="8382000" cy="685800"/>
          </a:xfrm>
        </p:spPr>
        <p:txBody>
          <a:bodyPr rtlCol="0">
            <a:noAutofit/>
          </a:bodyPr>
          <a:lstStyle/>
          <a:p>
            <a:pPr algn="ctr" eaLnBrk="1" fontAlgn="auto" hangingPunct="1">
              <a:spcAft>
                <a:spcPts val="0"/>
              </a:spcAft>
              <a:defRPr/>
            </a:pPr>
            <a:r>
              <a:rPr lang="en-US" sz="3600" b="1" dirty="0" smtClean="0">
                <a:effectLst>
                  <a:outerShdw blurRad="38100" dist="38100" dir="2700000" algn="tl">
                    <a:srgbClr val="000000">
                      <a:alpha val="43137"/>
                    </a:srgbClr>
                  </a:outerShdw>
                </a:effectLst>
              </a:rPr>
              <a:t>Mentoring and Coaching</a:t>
            </a:r>
            <a:endParaRPr lang="en-US" sz="3600" b="1" dirty="0">
              <a:effectLst>
                <a:outerShdw blurRad="38100" dist="38100" dir="2700000" algn="tl">
                  <a:srgbClr val="000000">
                    <a:alpha val="43137"/>
                  </a:srgbClr>
                </a:outerShdw>
              </a:effectLst>
            </a:endParaRPr>
          </a:p>
        </p:txBody>
      </p:sp>
      <p:pic>
        <p:nvPicPr>
          <p:cNvPr id="14342" name="Picture 3"/>
          <p:cNvPicPr>
            <a:picLocks noChangeAspect="1" noChangeArrowheads="1"/>
          </p:cNvPicPr>
          <p:nvPr/>
        </p:nvPicPr>
        <p:blipFill>
          <a:blip r:embed="rId4" cstate="print"/>
          <a:srcRect/>
          <a:stretch>
            <a:fillRect/>
          </a:stretch>
        </p:blipFill>
        <p:spPr bwMode="auto">
          <a:xfrm>
            <a:off x="457200" y="920262"/>
            <a:ext cx="3352800" cy="451338"/>
          </a:xfrm>
          <a:prstGeom prst="rect">
            <a:avLst/>
          </a:prstGeom>
          <a:noFill/>
          <a:ln w="9525">
            <a:noFill/>
            <a:miter lim="800000"/>
            <a:headEnd/>
            <a:tailEnd/>
          </a:ln>
        </p:spPr>
      </p:pic>
      <p:sp>
        <p:nvSpPr>
          <p:cNvPr id="14343" name="Rectangle 7"/>
          <p:cNvSpPr>
            <a:spLocks noChangeArrowheads="1"/>
          </p:cNvSpPr>
          <p:nvPr/>
        </p:nvSpPr>
        <p:spPr bwMode="auto">
          <a:xfrm>
            <a:off x="4572000" y="838200"/>
            <a:ext cx="3429000" cy="646113"/>
          </a:xfrm>
          <a:prstGeom prst="rect">
            <a:avLst/>
          </a:prstGeom>
          <a:noFill/>
          <a:ln w="9525">
            <a:noFill/>
            <a:miter lim="800000"/>
            <a:headEnd/>
            <a:tailEnd/>
          </a:ln>
        </p:spPr>
        <p:txBody>
          <a:bodyPr>
            <a:spAutoFit/>
          </a:bodyPr>
          <a:lstStyle/>
          <a:p>
            <a:r>
              <a:rPr lang="en-US" sz="1200">
                <a:latin typeface="Calibri" pitchFamily="34" charset="0"/>
              </a:rPr>
              <a:t>When workers retire, they take critical know-how out the door. But one government agency found a better way to pass it on. BY ANN FEISHER</a:t>
            </a:r>
          </a:p>
        </p:txBody>
      </p:sp>
      <p:pic>
        <p:nvPicPr>
          <p:cNvPr id="14344" name="Picture 4"/>
          <p:cNvPicPr>
            <a:picLocks noChangeAspect="1" noChangeArrowheads="1"/>
          </p:cNvPicPr>
          <p:nvPr/>
        </p:nvPicPr>
        <p:blipFill>
          <a:blip r:embed="rId5" cstate="print"/>
          <a:srcRect/>
          <a:stretch>
            <a:fillRect/>
          </a:stretch>
        </p:blipFill>
        <p:spPr bwMode="auto">
          <a:xfrm>
            <a:off x="5410200" y="1447800"/>
            <a:ext cx="1295400" cy="823913"/>
          </a:xfrm>
          <a:prstGeom prst="rect">
            <a:avLst/>
          </a:prstGeom>
          <a:noFill/>
          <a:ln w="9525">
            <a:noFill/>
            <a:miter lim="800000"/>
            <a:headEnd/>
            <a:tailEnd/>
          </a:ln>
        </p:spPr>
      </p:pic>
      <p:sp>
        <p:nvSpPr>
          <p:cNvPr id="14345" name="Rectangle 11"/>
          <p:cNvSpPr>
            <a:spLocks noChangeArrowheads="1"/>
          </p:cNvSpPr>
          <p:nvPr/>
        </p:nvSpPr>
        <p:spPr bwMode="auto">
          <a:xfrm>
            <a:off x="6781801" y="1524000"/>
            <a:ext cx="1828800" cy="584775"/>
          </a:xfrm>
          <a:prstGeom prst="rect">
            <a:avLst/>
          </a:prstGeom>
          <a:noFill/>
          <a:ln w="9525">
            <a:noFill/>
            <a:miter lim="800000"/>
            <a:headEnd/>
            <a:tailEnd/>
          </a:ln>
        </p:spPr>
        <p:txBody>
          <a:bodyPr wrap="square">
            <a:spAutoFit/>
          </a:bodyPr>
          <a:lstStyle/>
          <a:p>
            <a:r>
              <a:rPr lang="en-US" sz="1600" b="1" dirty="0">
                <a:latin typeface="Calibri" pitchFamily="34" charset="0"/>
              </a:rPr>
              <a:t>FORTUNE July 24, 2006</a:t>
            </a:r>
          </a:p>
        </p:txBody>
      </p:sp>
      <p:sp>
        <p:nvSpPr>
          <p:cNvPr id="13" name="TextBox 12"/>
          <p:cNvSpPr txBox="1"/>
          <p:nvPr/>
        </p:nvSpPr>
        <p:spPr>
          <a:xfrm>
            <a:off x="5486400" y="2362200"/>
            <a:ext cx="3124200" cy="3139321"/>
          </a:xfrm>
          <a:prstGeom prst="rect">
            <a:avLst/>
          </a:prstGeom>
          <a:noFill/>
        </p:spPr>
        <p:txBody>
          <a:bodyPr wrap="square">
            <a:spAutoFit/>
          </a:bodyPr>
          <a:lstStyle/>
          <a:p>
            <a:pPr algn="ctr" fontAlgn="auto">
              <a:spcBef>
                <a:spcPts val="0"/>
              </a:spcBef>
              <a:spcAft>
                <a:spcPts val="0"/>
              </a:spcAft>
              <a:defRPr/>
            </a:pPr>
            <a:r>
              <a:rPr lang="en-US" b="1" i="1" dirty="0">
                <a:solidFill>
                  <a:schemeClr val="accent2">
                    <a:lumMod val="75000"/>
                  </a:schemeClr>
                </a:solidFill>
                <a:effectLst>
                  <a:outerShdw blurRad="38100" dist="38100" dir="2700000" algn="tl">
                    <a:srgbClr val="000000">
                      <a:alpha val="43137"/>
                    </a:srgbClr>
                  </a:outerShdw>
                </a:effectLst>
                <a:latin typeface="+mn-lt"/>
                <a:cs typeface="+mn-cs"/>
              </a:rPr>
              <a:t>A </a:t>
            </a:r>
            <a:r>
              <a:rPr lang="en-US" b="1" i="1" dirty="0" smtClean="0">
                <a:solidFill>
                  <a:schemeClr val="accent2">
                    <a:lumMod val="75000"/>
                  </a:schemeClr>
                </a:solidFill>
                <a:effectLst>
                  <a:outerShdw blurRad="38100" dist="38100" dir="2700000" algn="tl">
                    <a:srgbClr val="000000">
                      <a:alpha val="43137"/>
                    </a:srgbClr>
                  </a:outerShdw>
                </a:effectLst>
                <a:latin typeface="+mn-lt"/>
                <a:cs typeface="+mn-cs"/>
              </a:rPr>
              <a:t>example </a:t>
            </a:r>
            <a:r>
              <a:rPr lang="en-US" b="1" i="1" dirty="0">
                <a:solidFill>
                  <a:schemeClr val="accent2">
                    <a:lumMod val="75000"/>
                  </a:schemeClr>
                </a:solidFill>
                <a:effectLst>
                  <a:outerShdw blurRad="38100" dist="38100" dir="2700000" algn="tl">
                    <a:srgbClr val="000000">
                      <a:alpha val="43137"/>
                    </a:srgbClr>
                  </a:outerShdw>
                </a:effectLst>
                <a:latin typeface="+mn-lt"/>
                <a:cs typeface="+mn-cs"/>
              </a:rPr>
              <a:t>of knowledge</a:t>
            </a:r>
          </a:p>
          <a:p>
            <a:pPr algn="ctr" fontAlgn="auto">
              <a:spcBef>
                <a:spcPts val="0"/>
              </a:spcBef>
              <a:spcAft>
                <a:spcPts val="0"/>
              </a:spcAft>
              <a:defRPr/>
            </a:pPr>
            <a:r>
              <a:rPr lang="en-US" b="1" i="1" dirty="0" smtClean="0">
                <a:solidFill>
                  <a:schemeClr val="accent2">
                    <a:lumMod val="75000"/>
                  </a:schemeClr>
                </a:solidFill>
                <a:effectLst>
                  <a:outerShdw blurRad="38100" dist="38100" dir="2700000" algn="tl">
                    <a:srgbClr val="000000">
                      <a:alpha val="43137"/>
                    </a:srgbClr>
                  </a:outerShdw>
                </a:effectLst>
                <a:latin typeface="+mn-lt"/>
                <a:cs typeface="+mn-cs"/>
              </a:rPr>
              <a:t>Mentoring/Coaching</a:t>
            </a:r>
            <a:endParaRPr lang="en-US" b="1" i="1" dirty="0">
              <a:solidFill>
                <a:schemeClr val="accent2">
                  <a:lumMod val="75000"/>
                </a:schemeClr>
              </a:solidFill>
              <a:effectLst>
                <a:outerShdw blurRad="38100" dist="38100" dir="2700000" algn="tl">
                  <a:srgbClr val="000000">
                    <a:alpha val="43137"/>
                  </a:srgbClr>
                </a:outerShdw>
              </a:effectLst>
              <a:latin typeface="+mn-lt"/>
              <a:cs typeface="+mn-cs"/>
            </a:endParaRPr>
          </a:p>
          <a:p>
            <a:pPr algn="ctr" fontAlgn="auto">
              <a:spcBef>
                <a:spcPts val="0"/>
              </a:spcBef>
              <a:spcAft>
                <a:spcPts val="0"/>
              </a:spcAft>
              <a:defRPr/>
            </a:pPr>
            <a:endParaRPr lang="en-US" b="1" i="1" dirty="0">
              <a:solidFill>
                <a:schemeClr val="accent2">
                  <a:lumMod val="75000"/>
                </a:schemeClr>
              </a:solidFill>
              <a:effectLst>
                <a:outerShdw blurRad="38100" dist="38100" dir="2700000" algn="tl">
                  <a:srgbClr val="000000">
                    <a:alpha val="43137"/>
                  </a:srgbClr>
                </a:outerShdw>
              </a:effectLst>
              <a:latin typeface="+mn-lt"/>
              <a:cs typeface="+mn-cs"/>
            </a:endParaRPr>
          </a:p>
          <a:p>
            <a:pPr fontAlgn="auto">
              <a:spcBef>
                <a:spcPts val="0"/>
              </a:spcBef>
              <a:spcAft>
                <a:spcPts val="0"/>
              </a:spcAft>
              <a:defRPr/>
            </a:pPr>
            <a:r>
              <a:rPr lang="en-US" b="1" i="1" dirty="0">
                <a:solidFill>
                  <a:schemeClr val="accent2">
                    <a:lumMod val="75000"/>
                  </a:schemeClr>
                </a:solidFill>
                <a:effectLst>
                  <a:outerShdw blurRad="38100" dist="38100" dir="2700000" algn="tl">
                    <a:srgbClr val="000000">
                      <a:alpha val="43137"/>
                    </a:srgbClr>
                  </a:outerShdw>
                </a:effectLst>
                <a:latin typeface="+mn-lt"/>
                <a:cs typeface="+mn-cs"/>
              </a:rPr>
              <a:t>Maintenance of eight step-up 160,000 volt transformers</a:t>
            </a:r>
          </a:p>
          <a:p>
            <a:pPr fontAlgn="auto">
              <a:spcBef>
                <a:spcPts val="0"/>
              </a:spcBef>
              <a:spcAft>
                <a:spcPts val="0"/>
              </a:spcAft>
              <a:defRPr/>
            </a:pPr>
            <a:endParaRPr lang="en-US" b="1" i="1" dirty="0">
              <a:solidFill>
                <a:schemeClr val="accent2">
                  <a:lumMod val="75000"/>
                </a:schemeClr>
              </a:solidFill>
              <a:effectLst>
                <a:outerShdw blurRad="38100" dist="38100" dir="2700000" algn="tl">
                  <a:srgbClr val="000000">
                    <a:alpha val="43137"/>
                  </a:srgbClr>
                </a:outerShdw>
              </a:effectLst>
              <a:latin typeface="+mn-lt"/>
              <a:cs typeface="+mn-cs"/>
            </a:endParaRPr>
          </a:p>
          <a:p>
            <a:pPr fontAlgn="auto">
              <a:spcBef>
                <a:spcPts val="0"/>
              </a:spcBef>
              <a:spcAft>
                <a:spcPts val="0"/>
              </a:spcAft>
              <a:defRPr/>
            </a:pPr>
            <a:r>
              <a:rPr lang="en-US" b="1" i="1" dirty="0">
                <a:solidFill>
                  <a:schemeClr val="accent2">
                    <a:lumMod val="75000"/>
                  </a:schemeClr>
                </a:solidFill>
                <a:effectLst>
                  <a:outerShdw blurRad="38100" dist="38100" dir="2700000" algn="tl">
                    <a:srgbClr val="000000">
                      <a:alpha val="43137"/>
                    </a:srgbClr>
                  </a:outerShdw>
                </a:effectLst>
                <a:latin typeface="+mn-lt"/>
                <a:cs typeface="+mn-cs"/>
              </a:rPr>
              <a:t>More on the process in the presentation on Risk Management of Knowledge Loss</a:t>
            </a: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724400" y="6248400"/>
            <a:ext cx="3011328" cy="365125"/>
          </a:xfrm>
        </p:spPr>
        <p:txBody>
          <a:bodyPr/>
          <a:lstStyle/>
          <a:p>
            <a:pPr>
              <a:defRPr/>
            </a:pPr>
            <a:r>
              <a:rPr lang="en-US" dirty="0" smtClean="0"/>
              <a:t>School of Nuclear Knowledge Management</a:t>
            </a:r>
            <a:endParaRPr lang="en-US" dirty="0"/>
          </a:p>
        </p:txBody>
      </p:sp>
      <p:sp>
        <p:nvSpPr>
          <p:cNvPr id="4" name="Slide Number Placeholder 3"/>
          <p:cNvSpPr>
            <a:spLocks noGrp="1"/>
          </p:cNvSpPr>
          <p:nvPr>
            <p:ph type="sldNum" sz="quarter" idx="12"/>
          </p:nvPr>
        </p:nvSpPr>
        <p:spPr/>
        <p:txBody>
          <a:bodyPr/>
          <a:lstStyle/>
          <a:p>
            <a:pPr>
              <a:defRPr/>
            </a:pPr>
            <a:fld id="{9092A7CF-C911-434E-8597-41695D1D6C41}" type="slidenum">
              <a:rPr lang="en-US" smtClean="0"/>
              <a:pPr>
                <a:defRPr/>
              </a:pPr>
              <a:t>27</a:t>
            </a:fld>
            <a:endParaRPr lang="en-US"/>
          </a:p>
        </p:txBody>
      </p:sp>
      <p:sp>
        <p:nvSpPr>
          <p:cNvPr id="5" name="Title 4"/>
          <p:cNvSpPr>
            <a:spLocks noGrp="1"/>
          </p:cNvSpPr>
          <p:nvPr>
            <p:ph type="title"/>
          </p:nvPr>
        </p:nvSpPr>
        <p:spPr>
          <a:xfrm>
            <a:off x="457200" y="274638"/>
            <a:ext cx="8229600" cy="868362"/>
          </a:xfrm>
        </p:spPr>
        <p:txBody>
          <a:bodyPr>
            <a:normAutofit/>
          </a:bodyPr>
          <a:lstStyle/>
          <a:p>
            <a:r>
              <a:rPr lang="en-US" sz="3600" dirty="0" smtClean="0"/>
              <a:t>Employee Advisory Group</a:t>
            </a:r>
            <a:endParaRPr lang="en-US" sz="3600" dirty="0"/>
          </a:p>
        </p:txBody>
      </p:sp>
      <p:pic>
        <p:nvPicPr>
          <p:cNvPr id="111617" name="Picture 1"/>
          <p:cNvPicPr>
            <a:picLocks noGrp="1" noChangeAspect="1" noChangeArrowheads="1"/>
          </p:cNvPicPr>
          <p:nvPr>
            <p:ph idx="1"/>
          </p:nvPr>
        </p:nvPicPr>
        <p:blipFill>
          <a:blip r:embed="rId2" cstate="print"/>
          <a:srcRect/>
          <a:stretch>
            <a:fillRect/>
          </a:stretch>
        </p:blipFill>
        <p:spPr bwMode="auto">
          <a:xfrm>
            <a:off x="2785789" y="1481138"/>
            <a:ext cx="3572421" cy="4525962"/>
          </a:xfrm>
          <a:prstGeom prst="rect">
            <a:avLst/>
          </a:prstGeom>
          <a:noFill/>
          <a:ln w="9525">
            <a:noFill/>
            <a:miter lim="800000"/>
            <a:headEnd/>
            <a:tailEnd/>
          </a:ln>
        </p:spPr>
      </p:pic>
      <p:sp>
        <p:nvSpPr>
          <p:cNvPr id="7" name="Rectangle 6"/>
          <p:cNvSpPr/>
          <p:nvPr/>
        </p:nvSpPr>
        <p:spPr>
          <a:xfrm>
            <a:off x="2286000" y="1720840"/>
            <a:ext cx="4572000" cy="461665"/>
          </a:xfrm>
          <a:prstGeom prst="rect">
            <a:avLst/>
          </a:prstGeom>
        </p:spPr>
        <p:txBody>
          <a:bodyPr wrap="square">
            <a:spAutoFit/>
          </a:bodyPr>
          <a:lstStyle/>
          <a:p>
            <a:pPr algn="ctr"/>
            <a:r>
              <a:rPr lang="en-US" sz="1200" dirty="0" smtClean="0"/>
              <a:t>Nuclear Construction’s Employee Advisory Group</a:t>
            </a:r>
          </a:p>
          <a:p>
            <a:pPr algn="ctr"/>
            <a:r>
              <a:rPr lang="en-US" sz="1200" dirty="0" smtClean="0"/>
              <a:t>Watts Bar Nuclear Plant</a:t>
            </a:r>
          </a:p>
        </p:txBody>
      </p:sp>
      <p:sp>
        <p:nvSpPr>
          <p:cNvPr id="8" name="Rectangle 7"/>
          <p:cNvSpPr/>
          <p:nvPr/>
        </p:nvSpPr>
        <p:spPr>
          <a:xfrm>
            <a:off x="3429000" y="4191000"/>
            <a:ext cx="3505200" cy="1615827"/>
          </a:xfrm>
          <a:prstGeom prst="rect">
            <a:avLst/>
          </a:prstGeom>
        </p:spPr>
        <p:txBody>
          <a:bodyPr wrap="square">
            <a:spAutoFit/>
          </a:bodyPr>
          <a:lstStyle/>
          <a:p>
            <a:r>
              <a:rPr lang="en-US" sz="900" dirty="0" smtClean="0"/>
              <a:t>If you see these people, let them</a:t>
            </a:r>
          </a:p>
          <a:p>
            <a:r>
              <a:rPr lang="en-US" sz="900" dirty="0" smtClean="0"/>
              <a:t>know what your ideas are for a better</a:t>
            </a:r>
          </a:p>
          <a:p>
            <a:r>
              <a:rPr lang="en-US" sz="900" dirty="0" smtClean="0"/>
              <a:t>workplace!</a:t>
            </a:r>
          </a:p>
          <a:p>
            <a:endParaRPr lang="en-US" sz="900" dirty="0" smtClean="0"/>
          </a:p>
          <a:p>
            <a:r>
              <a:rPr lang="en-US" sz="900" dirty="0" smtClean="0"/>
              <a:t>Nuclear Construction’s Employee</a:t>
            </a:r>
          </a:p>
          <a:p>
            <a:r>
              <a:rPr lang="en-US" sz="900" dirty="0" smtClean="0"/>
              <a:t>Advisory Group is here to help you!</a:t>
            </a:r>
          </a:p>
          <a:p>
            <a:endParaRPr lang="en-US" sz="900" dirty="0" smtClean="0"/>
          </a:p>
          <a:p>
            <a:r>
              <a:rPr lang="en-US" sz="900" dirty="0" smtClean="0"/>
              <a:t>Contact one of the above members</a:t>
            </a:r>
          </a:p>
          <a:p>
            <a:r>
              <a:rPr lang="en-US" sz="900" dirty="0" smtClean="0"/>
              <a:t>if you have ideas, concerns or just</a:t>
            </a:r>
          </a:p>
          <a:p>
            <a:r>
              <a:rPr lang="en-US" sz="900" dirty="0" smtClean="0"/>
              <a:t>want to know what is going on within</a:t>
            </a:r>
          </a:p>
          <a:p>
            <a:r>
              <a:rPr lang="en-US" sz="900" dirty="0" smtClean="0"/>
              <a:t>Nuclear Construction.</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800600" y="6324600"/>
            <a:ext cx="3011328" cy="365125"/>
          </a:xfrm>
        </p:spPr>
        <p:txBody>
          <a:bodyPr/>
          <a:lstStyle/>
          <a:p>
            <a:pPr>
              <a:defRPr/>
            </a:pPr>
            <a:r>
              <a:rPr lang="en-US" dirty="0" smtClean="0"/>
              <a:t>School of Nuclear Knowledge Management</a:t>
            </a:r>
            <a:endParaRPr lang="en-US" dirty="0"/>
          </a:p>
        </p:txBody>
      </p:sp>
      <p:sp>
        <p:nvSpPr>
          <p:cNvPr id="4" name="Slide Number Placeholder 3"/>
          <p:cNvSpPr>
            <a:spLocks noGrp="1"/>
          </p:cNvSpPr>
          <p:nvPr>
            <p:ph type="sldNum" sz="quarter" idx="12"/>
          </p:nvPr>
        </p:nvSpPr>
        <p:spPr/>
        <p:txBody>
          <a:bodyPr/>
          <a:lstStyle/>
          <a:p>
            <a:pPr>
              <a:defRPr/>
            </a:pPr>
            <a:fld id="{9092A7CF-C911-434E-8597-41695D1D6C41}" type="slidenum">
              <a:rPr lang="en-US" smtClean="0"/>
              <a:pPr>
                <a:defRPr/>
              </a:pPr>
              <a:t>28</a:t>
            </a:fld>
            <a:endParaRPr lang="en-US"/>
          </a:p>
        </p:txBody>
      </p:sp>
      <p:sp>
        <p:nvSpPr>
          <p:cNvPr id="5" name="Title 4"/>
          <p:cNvSpPr>
            <a:spLocks noGrp="1"/>
          </p:cNvSpPr>
          <p:nvPr>
            <p:ph type="title"/>
          </p:nvPr>
        </p:nvSpPr>
        <p:spPr>
          <a:xfrm>
            <a:off x="457200" y="274638"/>
            <a:ext cx="8229600" cy="715962"/>
          </a:xfrm>
        </p:spPr>
        <p:txBody>
          <a:bodyPr>
            <a:normAutofit fontScale="90000"/>
          </a:bodyPr>
          <a:lstStyle/>
          <a:p>
            <a:r>
              <a:rPr lang="en-US" dirty="0" smtClean="0"/>
              <a:t>Engineering Forum</a:t>
            </a:r>
            <a:endParaRPr lang="en-US" dirty="0"/>
          </a:p>
        </p:txBody>
      </p:sp>
      <p:pic>
        <p:nvPicPr>
          <p:cNvPr id="112641" name="Picture 1"/>
          <p:cNvPicPr>
            <a:picLocks noGrp="1" noChangeAspect="1" noChangeArrowheads="1"/>
          </p:cNvPicPr>
          <p:nvPr>
            <p:ph idx="1"/>
          </p:nvPr>
        </p:nvPicPr>
        <p:blipFill>
          <a:blip r:embed="rId2" cstate="print"/>
          <a:srcRect/>
          <a:stretch>
            <a:fillRect/>
          </a:stretch>
        </p:blipFill>
        <p:spPr bwMode="auto">
          <a:xfrm>
            <a:off x="381000" y="990600"/>
            <a:ext cx="6019800" cy="735530"/>
          </a:xfrm>
          <a:prstGeom prst="rect">
            <a:avLst/>
          </a:prstGeom>
          <a:noFill/>
          <a:ln w="9525">
            <a:noFill/>
            <a:miter lim="800000"/>
            <a:headEnd/>
            <a:tailEnd/>
          </a:ln>
        </p:spPr>
      </p:pic>
      <p:pic>
        <p:nvPicPr>
          <p:cNvPr id="112642" name="Picture 2"/>
          <p:cNvPicPr>
            <a:picLocks noChangeAspect="1" noChangeArrowheads="1"/>
          </p:cNvPicPr>
          <p:nvPr/>
        </p:nvPicPr>
        <p:blipFill>
          <a:blip r:embed="rId3" cstate="print"/>
          <a:srcRect/>
          <a:stretch>
            <a:fillRect/>
          </a:stretch>
        </p:blipFill>
        <p:spPr bwMode="auto">
          <a:xfrm>
            <a:off x="5638800" y="2362200"/>
            <a:ext cx="3124200" cy="2052637"/>
          </a:xfrm>
          <a:prstGeom prst="rect">
            <a:avLst/>
          </a:prstGeom>
          <a:noFill/>
          <a:ln w="9525">
            <a:noFill/>
            <a:miter lim="800000"/>
            <a:headEnd/>
            <a:tailEnd/>
          </a:ln>
        </p:spPr>
      </p:pic>
      <p:sp>
        <p:nvSpPr>
          <p:cNvPr id="8" name="Rectangle 7"/>
          <p:cNvSpPr/>
          <p:nvPr/>
        </p:nvSpPr>
        <p:spPr>
          <a:xfrm>
            <a:off x="228600" y="2133600"/>
            <a:ext cx="5486400" cy="1938992"/>
          </a:xfrm>
          <a:prstGeom prst="rect">
            <a:avLst/>
          </a:prstGeom>
        </p:spPr>
        <p:txBody>
          <a:bodyPr wrap="square">
            <a:spAutoFit/>
          </a:bodyPr>
          <a:lstStyle/>
          <a:p>
            <a:r>
              <a:rPr lang="en-US" sz="1100" dirty="0" smtClean="0"/>
              <a:t>June 12, 2012</a:t>
            </a:r>
          </a:p>
          <a:p>
            <a:r>
              <a:rPr lang="en-US" b="1" dirty="0" smtClean="0"/>
              <a:t>Young Engineers in Nuclear Construction</a:t>
            </a:r>
          </a:p>
          <a:p>
            <a:r>
              <a:rPr lang="en-US" dirty="0" smtClean="0"/>
              <a:t>More than 30 engineers from the Bellefonte Unit 1 and Watts Bar 2 projects:</a:t>
            </a:r>
          </a:p>
          <a:p>
            <a:r>
              <a:rPr lang="en-US" dirty="0" smtClean="0"/>
              <a:t>Career Development</a:t>
            </a:r>
          </a:p>
          <a:p>
            <a:r>
              <a:rPr lang="en-US" dirty="0" smtClean="0"/>
              <a:t>Lessons Learned</a:t>
            </a:r>
          </a:p>
          <a:p>
            <a:r>
              <a:rPr lang="en-US" dirty="0" smtClean="0"/>
              <a:t>Knowledge Transfer</a:t>
            </a:r>
          </a:p>
        </p:txBody>
      </p:sp>
      <p:pic>
        <p:nvPicPr>
          <p:cNvPr id="112643" name="Picture 3"/>
          <p:cNvPicPr>
            <a:picLocks noChangeAspect="1" noChangeArrowheads="1"/>
          </p:cNvPicPr>
          <p:nvPr/>
        </p:nvPicPr>
        <p:blipFill>
          <a:blip r:embed="rId4" cstate="print"/>
          <a:srcRect/>
          <a:stretch>
            <a:fillRect/>
          </a:stretch>
        </p:blipFill>
        <p:spPr bwMode="auto">
          <a:xfrm>
            <a:off x="1143000" y="4267200"/>
            <a:ext cx="3305175" cy="2276475"/>
          </a:xfrm>
          <a:prstGeom prst="rect">
            <a:avLst/>
          </a:prstGeom>
          <a:noFill/>
          <a:ln w="9525">
            <a:noFill/>
            <a:miter lim="800000"/>
            <a:headEnd/>
            <a:tailEnd/>
          </a:ln>
        </p:spPr>
      </p:pic>
      <p:sp>
        <p:nvSpPr>
          <p:cNvPr id="10" name="TextBox 9"/>
          <p:cNvSpPr txBox="1"/>
          <p:nvPr/>
        </p:nvSpPr>
        <p:spPr>
          <a:xfrm>
            <a:off x="5715000" y="4953000"/>
            <a:ext cx="2819400" cy="923330"/>
          </a:xfrm>
          <a:prstGeom prst="rect">
            <a:avLst/>
          </a:prstGeom>
          <a:noFill/>
        </p:spPr>
        <p:txBody>
          <a:bodyPr wrap="square" rtlCol="0">
            <a:spAutoFit/>
          </a:bodyPr>
          <a:lstStyle/>
          <a:p>
            <a:r>
              <a:rPr lang="en-US" dirty="0" smtClean="0"/>
              <a:t>Event sponsored by the Employee Advisory Group</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572000" y="6172200"/>
            <a:ext cx="3011328" cy="365125"/>
          </a:xfrm>
        </p:spPr>
        <p:txBody>
          <a:bodyPr/>
          <a:lstStyle/>
          <a:p>
            <a:pPr>
              <a:defRPr/>
            </a:pPr>
            <a:r>
              <a:rPr lang="en-US" dirty="0" smtClean="0"/>
              <a:t>School of Nuclear Knowledge Management</a:t>
            </a:r>
            <a:endParaRPr lang="en-US" dirty="0"/>
          </a:p>
        </p:txBody>
      </p:sp>
      <p:sp>
        <p:nvSpPr>
          <p:cNvPr id="4" name="Slide Number Placeholder 3"/>
          <p:cNvSpPr>
            <a:spLocks noGrp="1"/>
          </p:cNvSpPr>
          <p:nvPr>
            <p:ph type="sldNum" sz="quarter" idx="12"/>
          </p:nvPr>
        </p:nvSpPr>
        <p:spPr/>
        <p:txBody>
          <a:bodyPr/>
          <a:lstStyle/>
          <a:p>
            <a:pPr>
              <a:defRPr/>
            </a:pPr>
            <a:fld id="{9092A7CF-C911-434E-8597-41695D1D6C41}" type="slidenum">
              <a:rPr lang="en-US" smtClean="0"/>
              <a:pPr>
                <a:defRPr/>
              </a:pPr>
              <a:t>29</a:t>
            </a:fld>
            <a:endParaRPr lang="en-US"/>
          </a:p>
        </p:txBody>
      </p:sp>
      <p:sp>
        <p:nvSpPr>
          <p:cNvPr id="5" name="Title 4"/>
          <p:cNvSpPr>
            <a:spLocks noGrp="1"/>
          </p:cNvSpPr>
          <p:nvPr>
            <p:ph type="title"/>
          </p:nvPr>
        </p:nvSpPr>
        <p:spPr>
          <a:xfrm>
            <a:off x="381000" y="0"/>
            <a:ext cx="8229600" cy="1143000"/>
          </a:xfrm>
        </p:spPr>
        <p:txBody>
          <a:bodyPr/>
          <a:lstStyle/>
          <a:p>
            <a:r>
              <a:rPr lang="en-US" dirty="0" smtClean="0"/>
              <a:t>Lunch and Learn</a:t>
            </a:r>
            <a:endParaRPr lang="en-US" dirty="0"/>
          </a:p>
        </p:txBody>
      </p:sp>
      <p:pic>
        <p:nvPicPr>
          <p:cNvPr id="190466" name="Picture 2"/>
          <p:cNvPicPr>
            <a:picLocks noGrp="1" noChangeAspect="1" noChangeArrowheads="1"/>
          </p:cNvPicPr>
          <p:nvPr>
            <p:ph idx="1"/>
          </p:nvPr>
        </p:nvPicPr>
        <p:blipFill>
          <a:blip r:embed="rId2" cstate="print"/>
          <a:srcRect/>
          <a:stretch>
            <a:fillRect/>
          </a:stretch>
        </p:blipFill>
        <p:spPr bwMode="auto">
          <a:xfrm>
            <a:off x="6096000" y="838200"/>
            <a:ext cx="2368668" cy="2024062"/>
          </a:xfrm>
          <a:prstGeom prst="rect">
            <a:avLst/>
          </a:prstGeom>
          <a:noFill/>
          <a:ln w="9525">
            <a:noFill/>
            <a:miter lim="800000"/>
            <a:headEnd/>
            <a:tailEnd/>
          </a:ln>
        </p:spPr>
      </p:pic>
      <p:sp>
        <p:nvSpPr>
          <p:cNvPr id="7" name="TextBox 6"/>
          <p:cNvSpPr txBox="1"/>
          <p:nvPr/>
        </p:nvSpPr>
        <p:spPr>
          <a:xfrm>
            <a:off x="304800" y="914400"/>
            <a:ext cx="7391400" cy="4893647"/>
          </a:xfrm>
          <a:prstGeom prst="rect">
            <a:avLst/>
          </a:prstGeom>
          <a:noFill/>
        </p:spPr>
        <p:txBody>
          <a:bodyPr wrap="square" rtlCol="0">
            <a:spAutoFit/>
          </a:bodyPr>
          <a:lstStyle/>
          <a:p>
            <a:r>
              <a:rPr lang="en-US" sz="2400" dirty="0" smtClean="0"/>
              <a:t>Bring your lunch and learn/share</a:t>
            </a:r>
          </a:p>
          <a:p>
            <a:r>
              <a:rPr lang="en-US" sz="2400" dirty="0" smtClean="0"/>
              <a:t>Mentors and Coaches share with a group</a:t>
            </a:r>
          </a:p>
          <a:p>
            <a:endParaRPr lang="en-US" sz="2400" dirty="0" smtClean="0"/>
          </a:p>
          <a:p>
            <a:endParaRPr lang="en-US" sz="2400" dirty="0" smtClean="0"/>
          </a:p>
          <a:p>
            <a:endParaRPr lang="en-US" sz="2400" dirty="0" smtClean="0"/>
          </a:p>
          <a:p>
            <a:r>
              <a:rPr lang="en-US" sz="2400" dirty="0" smtClean="0"/>
              <a:t>Recent Topics include:</a:t>
            </a:r>
          </a:p>
          <a:p>
            <a:r>
              <a:rPr lang="en-US" sz="2400" dirty="0" smtClean="0"/>
              <a:t>	Brown Ferry fire 1975 (History + Appendix R)</a:t>
            </a:r>
          </a:p>
          <a:p>
            <a:r>
              <a:rPr lang="en-US" sz="2400" dirty="0" smtClean="0"/>
              <a:t>	Safety Analysis</a:t>
            </a:r>
          </a:p>
          <a:p>
            <a:r>
              <a:rPr lang="en-US" sz="2400" dirty="0" smtClean="0"/>
              <a:t>	FSAR</a:t>
            </a:r>
          </a:p>
          <a:p>
            <a:r>
              <a:rPr lang="en-US" sz="2400" dirty="0" smtClean="0"/>
              <a:t>	From Design to Construction</a:t>
            </a:r>
          </a:p>
          <a:p>
            <a:r>
              <a:rPr lang="en-US" sz="2400" dirty="0" smtClean="0"/>
              <a:t>	Bulk-System Turn Over</a:t>
            </a:r>
          </a:p>
          <a:p>
            <a:r>
              <a:rPr lang="en-US" sz="2400" dirty="0" smtClean="0"/>
              <a:t>	Work Order Flow Process</a:t>
            </a:r>
          </a:p>
          <a:p>
            <a:r>
              <a:rPr lang="en-US" sz="2400" dirty="0" smtClean="0"/>
              <a:t>	EDCR Closure (Design Change  Document)</a:t>
            </a: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1371600"/>
            <a:ext cx="8183880" cy="3346704"/>
          </a:xfrm>
        </p:spPr>
        <p:txBody>
          <a:bodyPr>
            <a:normAutofit/>
          </a:bodyPr>
          <a:lstStyle/>
          <a:p>
            <a:r>
              <a:rPr lang="en-US" sz="2400" dirty="0" smtClean="0"/>
              <a:t>An aging nuclear workforce</a:t>
            </a:r>
          </a:p>
          <a:p>
            <a:r>
              <a:rPr lang="en-US" sz="2400" dirty="0" smtClean="0"/>
              <a:t>A growing need for clear energy.</a:t>
            </a:r>
          </a:p>
          <a:p>
            <a:r>
              <a:rPr lang="en-US" sz="2400" dirty="0" smtClean="0"/>
              <a:t>The expanding role of nuclear power.</a:t>
            </a:r>
          </a:p>
        </p:txBody>
      </p:sp>
      <p:sp>
        <p:nvSpPr>
          <p:cNvPr id="4" name="Footer Placeholder 3"/>
          <p:cNvSpPr>
            <a:spLocks noGrp="1"/>
          </p:cNvSpPr>
          <p:nvPr>
            <p:ph type="ftr" sz="quarter" idx="11"/>
          </p:nvPr>
        </p:nvSpPr>
        <p:spPr>
          <a:xfrm>
            <a:off x="914400" y="5943600"/>
            <a:ext cx="7620000" cy="457200"/>
          </a:xfrm>
        </p:spPr>
        <p:txBody>
          <a:bodyPr/>
          <a:lstStyle/>
          <a:p>
            <a:pPr>
              <a:defRPr/>
            </a:pPr>
            <a:r>
              <a:rPr lang="en-US" smtClean="0"/>
              <a:t>School of Nuclear Knowledge Management</a:t>
            </a:r>
            <a:endParaRPr lang="en-US" dirty="0"/>
          </a:p>
        </p:txBody>
      </p:sp>
      <p:sp>
        <p:nvSpPr>
          <p:cNvPr id="5" name="Slide Number Placeholder 4"/>
          <p:cNvSpPr>
            <a:spLocks noGrp="1"/>
          </p:cNvSpPr>
          <p:nvPr>
            <p:ph type="sldNum" sz="quarter" idx="12"/>
          </p:nvPr>
        </p:nvSpPr>
        <p:spPr/>
        <p:txBody>
          <a:bodyPr/>
          <a:lstStyle/>
          <a:p>
            <a:pPr>
              <a:defRPr/>
            </a:pPr>
            <a:fld id="{9092A7CF-C911-434E-8597-41695D1D6C41}" type="slidenum">
              <a:rPr lang="en-US" smtClean="0"/>
              <a:pPr>
                <a:defRPr/>
              </a:pPr>
              <a:t>3</a:t>
            </a:fld>
            <a:endParaRPr lang="en-US"/>
          </a:p>
        </p:txBody>
      </p:sp>
      <p:sp>
        <p:nvSpPr>
          <p:cNvPr id="2" name="Title 1"/>
          <p:cNvSpPr>
            <a:spLocks noGrp="1"/>
          </p:cNvSpPr>
          <p:nvPr>
            <p:ph type="title"/>
          </p:nvPr>
        </p:nvSpPr>
        <p:spPr>
          <a:xfrm>
            <a:off x="914400" y="274638"/>
            <a:ext cx="7772400" cy="1020762"/>
          </a:xfrm>
        </p:spPr>
        <p:txBody>
          <a:bodyPr/>
          <a:lstStyle/>
          <a:p>
            <a:pPr algn="l"/>
            <a:r>
              <a:rPr lang="en-US" sz="4000" b="1" dirty="0" smtClean="0">
                <a:effectLst>
                  <a:outerShdw blurRad="38100" dist="38100" dir="2700000" algn="tl">
                    <a:srgbClr val="000000">
                      <a:alpha val="43137"/>
                    </a:srgbClr>
                  </a:outerShdw>
                </a:effectLst>
              </a:rPr>
              <a:t>Why is it important?</a:t>
            </a:r>
            <a:endParaRPr lang="en-US" dirty="0"/>
          </a:p>
        </p:txBody>
      </p:sp>
      <p:sp>
        <p:nvSpPr>
          <p:cNvPr id="6" name="Rectangle 5"/>
          <p:cNvSpPr/>
          <p:nvPr/>
        </p:nvSpPr>
        <p:spPr>
          <a:xfrm>
            <a:off x="4343400" y="3429000"/>
            <a:ext cx="4572000" cy="2031325"/>
          </a:xfrm>
          <a:prstGeom prst="rect">
            <a:avLst/>
          </a:prstGeom>
        </p:spPr>
        <p:txBody>
          <a:bodyPr>
            <a:spAutoFit/>
          </a:bodyPr>
          <a:lstStyle/>
          <a:p>
            <a:r>
              <a:rPr lang="en-US" b="1" dirty="0" smtClean="0"/>
              <a:t>Nuclear Energy Institute</a:t>
            </a:r>
          </a:p>
          <a:p>
            <a:r>
              <a:rPr lang="en-US" b="1" dirty="0" smtClean="0"/>
              <a:t>officials have continued to say</a:t>
            </a:r>
          </a:p>
          <a:p>
            <a:r>
              <a:rPr lang="en-US" b="1" dirty="0" smtClean="0"/>
              <a:t>that the most that anyone</a:t>
            </a:r>
          </a:p>
          <a:p>
            <a:r>
              <a:rPr lang="en-US" b="1" dirty="0" smtClean="0"/>
              <a:t>could reasonably expect</a:t>
            </a:r>
          </a:p>
          <a:p>
            <a:r>
              <a:rPr lang="en-US" b="1" dirty="0" smtClean="0"/>
              <a:t>would be four to eight new</a:t>
            </a:r>
          </a:p>
          <a:p>
            <a:r>
              <a:rPr lang="en-US" b="1" dirty="0" smtClean="0"/>
              <a:t>reactors entering service in</a:t>
            </a:r>
          </a:p>
          <a:p>
            <a:r>
              <a:rPr lang="en-US" b="1" dirty="0" smtClean="0"/>
              <a:t>the 2018 time frame.</a:t>
            </a:r>
            <a:endParaRPr lang="en-US" dirty="0"/>
          </a:p>
        </p:txBody>
      </p:sp>
      <p:pic>
        <p:nvPicPr>
          <p:cNvPr id="20482" name="Picture 2" descr="C:\Documents and Settings\jeboyles\Desktop\BellefonteMorning.JPG"/>
          <p:cNvPicPr>
            <a:picLocks noChangeAspect="1" noChangeArrowheads="1"/>
          </p:cNvPicPr>
          <p:nvPr/>
        </p:nvPicPr>
        <p:blipFill>
          <a:blip r:embed="rId3" cstate="print"/>
          <a:srcRect/>
          <a:stretch>
            <a:fillRect/>
          </a:stretch>
        </p:blipFill>
        <p:spPr bwMode="auto">
          <a:xfrm>
            <a:off x="1066801" y="3352799"/>
            <a:ext cx="2819400" cy="2057401"/>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752600"/>
            <a:ext cx="8686800" cy="3810000"/>
          </a:xfrm>
        </p:spPr>
        <p:txBody>
          <a:bodyPr rtlCol="0">
            <a:normAutofit/>
          </a:bodyPr>
          <a:lstStyle/>
          <a:p>
            <a:pPr eaLnBrk="1" fontAlgn="auto" hangingPunct="1">
              <a:spcAft>
                <a:spcPts val="0"/>
              </a:spcAft>
              <a:buFont typeface="Arial" pitchFamily="34" charset="0"/>
              <a:buChar char="•"/>
              <a:defRPr/>
            </a:pPr>
            <a:r>
              <a:rPr lang="en-US" dirty="0" smtClean="0">
                <a:latin typeface="Calibri"/>
                <a:cs typeface="Calibri"/>
              </a:rPr>
              <a:t>Tacit (undocumented) knowledge is often the most important and also the most difficult knowledge to capture and transfer</a:t>
            </a:r>
          </a:p>
          <a:p>
            <a:pPr eaLnBrk="1" fontAlgn="auto" hangingPunct="1">
              <a:spcAft>
                <a:spcPts val="0"/>
              </a:spcAft>
              <a:buFont typeface="Arial" pitchFamily="34" charset="0"/>
              <a:buChar char="•"/>
              <a:defRPr/>
            </a:pPr>
            <a:r>
              <a:rPr lang="en-US" dirty="0" smtClean="0">
                <a:latin typeface="Calibri"/>
                <a:cs typeface="Calibri"/>
              </a:rPr>
              <a:t> There is more than one approach – we’ve covered some examples – others will be discussed this week</a:t>
            </a:r>
          </a:p>
          <a:p>
            <a:pPr eaLnBrk="1" fontAlgn="auto" hangingPunct="1">
              <a:spcAft>
                <a:spcPts val="0"/>
              </a:spcAft>
              <a:buFont typeface="Arial" pitchFamily="34" charset="0"/>
              <a:buChar char="•"/>
              <a:defRPr/>
            </a:pPr>
            <a:r>
              <a:rPr lang="en-US" dirty="0" smtClean="0">
                <a:latin typeface="Calibri"/>
                <a:cs typeface="Calibri"/>
              </a:rPr>
              <a:t>People to people sharing is an effective way to share tacit knowledge</a:t>
            </a:r>
          </a:p>
          <a:p>
            <a:pPr eaLnBrk="1" fontAlgn="auto" hangingPunct="1">
              <a:spcAft>
                <a:spcPts val="0"/>
              </a:spcAft>
              <a:buFont typeface="Arial" pitchFamily="34" charset="0"/>
              <a:buChar char="•"/>
              <a:defRPr/>
            </a:pPr>
            <a:endParaRPr lang="en-US" dirty="0"/>
          </a:p>
        </p:txBody>
      </p:sp>
      <p:sp>
        <p:nvSpPr>
          <p:cNvPr id="4" name="Footer Placeholder 3"/>
          <p:cNvSpPr>
            <a:spLocks noGrp="1"/>
          </p:cNvSpPr>
          <p:nvPr>
            <p:ph type="ftr" sz="quarter" idx="11"/>
          </p:nvPr>
        </p:nvSpPr>
        <p:spPr>
          <a:xfrm>
            <a:off x="838200" y="5943600"/>
            <a:ext cx="7696200" cy="457200"/>
          </a:xfrm>
        </p:spPr>
        <p:txBody>
          <a:bodyPr/>
          <a:lstStyle/>
          <a:p>
            <a:pPr>
              <a:defRPr/>
            </a:pPr>
            <a:r>
              <a:rPr lang="en-US" smtClean="0"/>
              <a:t>School of Nuclear Knowledge Management</a:t>
            </a:r>
            <a:endParaRPr lang="en-US" dirty="0"/>
          </a:p>
        </p:txBody>
      </p:sp>
      <p:sp>
        <p:nvSpPr>
          <p:cNvPr id="5" name="Slide Number Placeholder 4"/>
          <p:cNvSpPr>
            <a:spLocks noGrp="1"/>
          </p:cNvSpPr>
          <p:nvPr>
            <p:ph type="sldNum" sz="quarter" idx="12"/>
          </p:nvPr>
        </p:nvSpPr>
        <p:spPr/>
        <p:txBody>
          <a:bodyPr/>
          <a:lstStyle/>
          <a:p>
            <a:pPr>
              <a:defRPr/>
            </a:pPr>
            <a:fld id="{F03D879C-F0E4-403B-AE19-BBD2631799E9}" type="slidenum">
              <a:rPr lang="en-US"/>
              <a:pPr>
                <a:defRPr/>
              </a:pPr>
              <a:t>30</a:t>
            </a:fld>
            <a:endParaRPr lang="en-US"/>
          </a:p>
        </p:txBody>
      </p:sp>
      <p:sp>
        <p:nvSpPr>
          <p:cNvPr id="2" name="Title 1"/>
          <p:cNvSpPr>
            <a:spLocks noGrp="1"/>
          </p:cNvSpPr>
          <p:nvPr>
            <p:ph type="title"/>
          </p:nvPr>
        </p:nvSpPr>
        <p:spPr>
          <a:xfrm>
            <a:off x="304800" y="533400"/>
            <a:ext cx="8229600" cy="609600"/>
          </a:xfrm>
        </p:spPr>
        <p:txBody>
          <a:bodyPr rtlCol="0">
            <a:normAutofit fontScale="90000"/>
          </a:bodyPr>
          <a:lstStyle/>
          <a:p>
            <a:pPr algn="ctr" eaLnBrk="1" fontAlgn="auto" hangingPunct="1">
              <a:spcAft>
                <a:spcPts val="0"/>
              </a:spcAft>
              <a:defRPr/>
            </a:pPr>
            <a:r>
              <a:rPr lang="en-US" b="1" dirty="0" smtClean="0">
                <a:effectLst>
                  <a:outerShdw blurRad="38100" dist="38100" dir="2700000" algn="tl">
                    <a:srgbClr val="000000">
                      <a:alpha val="43137"/>
                    </a:srgbClr>
                  </a:outerShdw>
                </a:effectLst>
              </a:rPr>
              <a:t>Summary</a:t>
            </a:r>
            <a:endParaRPr lang="en-US" b="1" dirty="0">
              <a:effectLst>
                <a:outerShdw blurRad="38100" dist="38100" dir="2700000" algn="tl">
                  <a:srgbClr val="000000">
                    <a:alpha val="43137"/>
                  </a:srgbClr>
                </a:outerShdw>
              </a:effectLst>
            </a:endParaRPr>
          </a:p>
        </p:txBody>
      </p:sp>
    </p:spTree>
  </p:cSld>
  <p:clrMapOvr>
    <a:masterClrMapping/>
  </p:clrMapOvr>
  <p:transition>
    <p:pull dir="l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7" name="Rectangle 3"/>
          <p:cNvSpPr>
            <a:spLocks noGrp="1"/>
          </p:cNvSpPr>
          <p:nvPr>
            <p:ph idx="1"/>
          </p:nvPr>
        </p:nvSpPr>
        <p:spPr>
          <a:xfrm>
            <a:off x="457200" y="2209800"/>
            <a:ext cx="8229600" cy="3916363"/>
          </a:xfrm>
        </p:spPr>
        <p:txBody>
          <a:bodyPr/>
          <a:lstStyle/>
          <a:p>
            <a:pPr algn="ctr">
              <a:buFont typeface="Arial" charset="0"/>
              <a:buNone/>
              <a:defRPr/>
            </a:pPr>
            <a:r>
              <a:rPr lang="en-US" sz="4400" b="1" dirty="0" smtClean="0">
                <a:effectLst>
                  <a:outerShdw blurRad="38100" dist="38100" dir="2700000" algn="tl">
                    <a:srgbClr val="C0C0C0"/>
                  </a:outerShdw>
                </a:effectLst>
              </a:rPr>
              <a:t>Thanks!</a:t>
            </a:r>
          </a:p>
          <a:p>
            <a:pPr algn="ctr">
              <a:buFont typeface="Arial" charset="0"/>
              <a:buNone/>
              <a:defRPr/>
            </a:pPr>
            <a:r>
              <a:rPr lang="en-US" sz="4400" b="1" dirty="0" smtClean="0">
                <a:effectLst>
                  <a:outerShdw blurRad="38100" dist="38100" dir="2700000" algn="tl">
                    <a:srgbClr val="C0C0C0"/>
                  </a:outerShdw>
                </a:effectLst>
              </a:rPr>
              <a:t>Questions?</a:t>
            </a:r>
          </a:p>
        </p:txBody>
      </p:sp>
      <p:sp>
        <p:nvSpPr>
          <p:cNvPr id="4" name="Footer Placeholder 3"/>
          <p:cNvSpPr>
            <a:spLocks noGrp="1"/>
          </p:cNvSpPr>
          <p:nvPr>
            <p:ph type="ftr" sz="quarter" idx="11"/>
          </p:nvPr>
        </p:nvSpPr>
        <p:spPr>
          <a:xfrm>
            <a:off x="1905000" y="6019800"/>
            <a:ext cx="5410200" cy="457200"/>
          </a:xfrm>
        </p:spPr>
        <p:txBody>
          <a:bodyPr/>
          <a:lstStyle/>
          <a:p>
            <a:pPr>
              <a:defRPr/>
            </a:pPr>
            <a:r>
              <a:rPr lang="en-US" smtClean="0"/>
              <a:t>School of Nuclear Knowledge Management</a:t>
            </a:r>
            <a:endParaRPr lang="en-US" dirty="0"/>
          </a:p>
        </p:txBody>
      </p:sp>
      <p:sp>
        <p:nvSpPr>
          <p:cNvPr id="3" name="Slide Number Placeholder 2"/>
          <p:cNvSpPr>
            <a:spLocks noGrp="1"/>
          </p:cNvSpPr>
          <p:nvPr>
            <p:ph type="sldNum" sz="quarter" idx="12"/>
          </p:nvPr>
        </p:nvSpPr>
        <p:spPr/>
        <p:txBody>
          <a:bodyPr/>
          <a:lstStyle/>
          <a:p>
            <a:pPr>
              <a:defRPr/>
            </a:pPr>
            <a:fld id="{9092A7CF-C911-434E-8597-41695D1D6C41}" type="slidenum">
              <a:rPr lang="en-US" smtClean="0"/>
              <a:pPr>
                <a:defRPr/>
              </a:pPr>
              <a:t>31</a:t>
            </a:fld>
            <a:endParaRPr lang="en-US"/>
          </a:p>
        </p:txBody>
      </p:sp>
      <p:pic>
        <p:nvPicPr>
          <p:cNvPr id="5" name="Picture 3" descr="C:\Documents and Settings\dppratt\Local Settings\Temporary Internet Files\Content.IE5\S5I3KL2B\MCj04414280000[1].png"/>
          <p:cNvPicPr>
            <a:picLocks noChangeAspect="1" noChangeArrowheads="1"/>
          </p:cNvPicPr>
          <p:nvPr/>
        </p:nvPicPr>
        <p:blipFill>
          <a:blip r:embed="rId3" cstate="print"/>
          <a:srcRect/>
          <a:stretch>
            <a:fillRect/>
          </a:stretch>
        </p:blipFill>
        <p:spPr bwMode="auto">
          <a:xfrm>
            <a:off x="2206625" y="1182688"/>
            <a:ext cx="4830763" cy="48307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990600" y="5943600"/>
            <a:ext cx="5791200" cy="457200"/>
          </a:xfrm>
        </p:spPr>
        <p:txBody>
          <a:bodyPr/>
          <a:lstStyle/>
          <a:p>
            <a:pPr>
              <a:defRPr/>
            </a:pPr>
            <a:r>
              <a:rPr lang="en-US" smtClean="0"/>
              <a:t>School of Nuclear Knowledge Management</a:t>
            </a:r>
            <a:endParaRPr lang="en-US" dirty="0"/>
          </a:p>
        </p:txBody>
      </p:sp>
      <p:sp>
        <p:nvSpPr>
          <p:cNvPr id="3" name="Slide Number Placeholder 2"/>
          <p:cNvSpPr>
            <a:spLocks noGrp="1"/>
          </p:cNvSpPr>
          <p:nvPr>
            <p:ph type="sldNum" sz="quarter" idx="12"/>
          </p:nvPr>
        </p:nvSpPr>
        <p:spPr/>
        <p:txBody>
          <a:bodyPr/>
          <a:lstStyle/>
          <a:p>
            <a:pPr>
              <a:defRPr/>
            </a:pPr>
            <a:fld id="{B3BFFAA6-93C7-488B-9797-C35D95917968}" type="slidenum">
              <a:rPr lang="en-US"/>
              <a:pPr>
                <a:defRPr/>
              </a:pPr>
              <a:t>4</a:t>
            </a:fld>
            <a:endParaRPr lang="en-US"/>
          </a:p>
        </p:txBody>
      </p:sp>
      <p:sp>
        <p:nvSpPr>
          <p:cNvPr id="5" name="TextBox 4"/>
          <p:cNvSpPr txBox="1"/>
          <p:nvPr/>
        </p:nvSpPr>
        <p:spPr>
          <a:xfrm>
            <a:off x="0" y="228600"/>
            <a:ext cx="8763000" cy="646331"/>
          </a:xfrm>
          <a:prstGeom prst="rect">
            <a:avLst/>
          </a:prstGeom>
          <a:noFill/>
        </p:spPr>
        <p:txBody>
          <a:bodyPr wrap="square">
            <a:spAutoFit/>
          </a:bodyPr>
          <a:lstStyle/>
          <a:p>
            <a:pPr algn="ctr" fontAlgn="auto">
              <a:spcBef>
                <a:spcPts val="0"/>
              </a:spcBef>
              <a:spcAft>
                <a:spcPts val="0"/>
              </a:spcAft>
              <a:defRPr/>
            </a:pPr>
            <a:r>
              <a:rPr lang="en-US" sz="3600" b="1" dirty="0">
                <a:solidFill>
                  <a:schemeClr val="tx2"/>
                </a:solidFill>
                <a:effectLst>
                  <a:outerShdw blurRad="38100" dist="38100" dir="2700000" algn="tl">
                    <a:srgbClr val="000000">
                      <a:alpha val="43137"/>
                    </a:srgbClr>
                  </a:outerShdw>
                </a:effectLst>
                <a:latin typeface="+mn-lt"/>
                <a:cs typeface="+mn-cs"/>
              </a:rPr>
              <a:t>Why is it important?</a:t>
            </a:r>
          </a:p>
        </p:txBody>
      </p:sp>
      <p:pic>
        <p:nvPicPr>
          <p:cNvPr id="9221" name="Picture 6"/>
          <p:cNvPicPr>
            <a:picLocks noChangeAspect="1" noChangeArrowheads="1"/>
          </p:cNvPicPr>
          <p:nvPr/>
        </p:nvPicPr>
        <p:blipFill>
          <a:blip r:embed="rId3" cstate="print"/>
          <a:srcRect/>
          <a:stretch>
            <a:fillRect/>
          </a:stretch>
        </p:blipFill>
        <p:spPr bwMode="auto">
          <a:xfrm>
            <a:off x="533400" y="1371600"/>
            <a:ext cx="7985125" cy="4648200"/>
          </a:xfrm>
          <a:prstGeom prst="rect">
            <a:avLst/>
          </a:prstGeom>
          <a:noFill/>
          <a:ln w="9525">
            <a:noFill/>
            <a:miter lim="800000"/>
            <a:headEnd/>
            <a:tailEnd/>
          </a:ln>
        </p:spPr>
      </p:pic>
      <p:sp>
        <p:nvSpPr>
          <p:cNvPr id="9222" name="Rectangle 6"/>
          <p:cNvSpPr>
            <a:spLocks noChangeArrowheads="1"/>
          </p:cNvSpPr>
          <p:nvPr/>
        </p:nvSpPr>
        <p:spPr bwMode="auto">
          <a:xfrm>
            <a:off x="2362200" y="914400"/>
            <a:ext cx="5355440" cy="523220"/>
          </a:xfrm>
          <a:prstGeom prst="rect">
            <a:avLst/>
          </a:prstGeom>
          <a:noFill/>
          <a:ln w="9525">
            <a:noFill/>
            <a:miter lim="800000"/>
            <a:headEnd/>
            <a:tailEnd/>
          </a:ln>
        </p:spPr>
        <p:txBody>
          <a:bodyPr wrap="none">
            <a:spAutoFit/>
          </a:bodyPr>
          <a:lstStyle/>
          <a:p>
            <a:r>
              <a:rPr lang="en-US" sz="2800" b="1" dirty="0">
                <a:latin typeface="Calibri" pitchFamily="34" charset="0"/>
              </a:rPr>
              <a:t>Workforce Aging – Experience Loss</a:t>
            </a:r>
          </a:p>
        </p:txBody>
      </p:sp>
      <p:pic>
        <p:nvPicPr>
          <p:cNvPr id="9223" name="Picture 7"/>
          <p:cNvPicPr>
            <a:picLocks noChangeAspect="1" noChangeArrowheads="1"/>
          </p:cNvPicPr>
          <p:nvPr/>
        </p:nvPicPr>
        <p:blipFill>
          <a:blip r:embed="rId4" cstate="print"/>
          <a:srcRect/>
          <a:stretch>
            <a:fillRect/>
          </a:stretch>
        </p:blipFill>
        <p:spPr bwMode="auto">
          <a:xfrm>
            <a:off x="6858000" y="5867400"/>
            <a:ext cx="1776413" cy="334963"/>
          </a:xfrm>
          <a:prstGeom prst="rect">
            <a:avLst/>
          </a:prstGeom>
          <a:noFill/>
          <a:ln w="9525">
            <a:noFill/>
            <a:miter lim="800000"/>
            <a:headEnd/>
            <a:tailEnd/>
          </a:ln>
        </p:spPr>
      </p:pic>
      <p:sp>
        <p:nvSpPr>
          <p:cNvPr id="9224" name="TextBox 8"/>
          <p:cNvSpPr txBox="1">
            <a:spLocks noChangeArrowheads="1"/>
          </p:cNvSpPr>
          <p:nvPr/>
        </p:nvSpPr>
        <p:spPr bwMode="auto">
          <a:xfrm>
            <a:off x="152400" y="2209800"/>
            <a:ext cx="4505325" cy="369888"/>
          </a:xfrm>
          <a:prstGeom prst="rect">
            <a:avLst/>
          </a:prstGeom>
          <a:noFill/>
          <a:ln w="9525">
            <a:noFill/>
            <a:miter lim="800000"/>
            <a:headEnd/>
            <a:tailEnd/>
          </a:ln>
        </p:spPr>
        <p:txBody>
          <a:bodyPr wrap="none">
            <a:spAutoFit/>
          </a:bodyPr>
          <a:lstStyle/>
          <a:p>
            <a:r>
              <a:rPr lang="en-US" b="1" i="1" dirty="0">
                <a:solidFill>
                  <a:schemeClr val="accent2"/>
                </a:solidFill>
                <a:effectLst>
                  <a:outerShdw blurRad="38100" dist="38100" dir="2700000" algn="tl">
                    <a:srgbClr val="000000">
                      <a:alpha val="43137"/>
                    </a:srgbClr>
                  </a:outerShdw>
                </a:effectLst>
                <a:latin typeface="Calibri" pitchFamily="34" charset="0"/>
              </a:rPr>
              <a:t>We have a knowledge and experience bubble</a:t>
            </a:r>
          </a:p>
        </p:txBody>
      </p:sp>
      <p:sp>
        <p:nvSpPr>
          <p:cNvPr id="10" name="Right Arrow 9"/>
          <p:cNvSpPr/>
          <p:nvPr/>
        </p:nvSpPr>
        <p:spPr>
          <a:xfrm rot="1318203">
            <a:off x="4724400" y="2362200"/>
            <a:ext cx="3048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4572000" y="6248400"/>
            <a:ext cx="3163728" cy="365125"/>
          </a:xfrm>
        </p:spPr>
        <p:txBody>
          <a:bodyPr/>
          <a:lstStyle/>
          <a:p>
            <a:pPr>
              <a:defRPr/>
            </a:pPr>
            <a:r>
              <a:rPr lang="en-US" dirty="0" smtClean="0"/>
              <a:t>School of Nuclear Knowledge Management</a:t>
            </a:r>
            <a:endParaRPr lang="en-US" dirty="0"/>
          </a:p>
        </p:txBody>
      </p:sp>
      <p:sp>
        <p:nvSpPr>
          <p:cNvPr id="3" name="Slide Number Placeholder 2"/>
          <p:cNvSpPr>
            <a:spLocks noGrp="1"/>
          </p:cNvSpPr>
          <p:nvPr>
            <p:ph type="sldNum" sz="quarter" idx="12"/>
          </p:nvPr>
        </p:nvSpPr>
        <p:spPr/>
        <p:txBody>
          <a:bodyPr/>
          <a:lstStyle/>
          <a:p>
            <a:pPr>
              <a:defRPr/>
            </a:pPr>
            <a:fld id="{9D8BD95D-5623-4CFB-A169-B07FA7A0CF81}" type="slidenum">
              <a:rPr lang="en-US" smtClean="0"/>
              <a:pPr>
                <a:defRPr/>
              </a:pPr>
              <a:t>5</a:t>
            </a:fld>
            <a:endParaRPr lang="en-US"/>
          </a:p>
        </p:txBody>
      </p:sp>
      <p:sp>
        <p:nvSpPr>
          <p:cNvPr id="4" name="TextBox 3"/>
          <p:cNvSpPr txBox="1"/>
          <p:nvPr/>
        </p:nvSpPr>
        <p:spPr>
          <a:xfrm>
            <a:off x="1907847" y="1752600"/>
            <a:ext cx="5086649" cy="2616101"/>
          </a:xfrm>
          <a:prstGeom prst="rect">
            <a:avLst/>
          </a:prstGeom>
          <a:noFill/>
        </p:spPr>
        <p:txBody>
          <a:bodyPr wrap="square" rtlCol="0">
            <a:spAutoFit/>
          </a:bodyPr>
          <a:lstStyle/>
          <a:p>
            <a:pPr algn="ctr"/>
            <a:r>
              <a:rPr lang="en-US" sz="4100" b="1" dirty="0" smtClean="0"/>
              <a:t>Approaches</a:t>
            </a:r>
          </a:p>
          <a:p>
            <a:pPr algn="ctr"/>
            <a:r>
              <a:rPr lang="en-US" sz="4100" b="1" dirty="0" smtClean="0"/>
              <a:t>To</a:t>
            </a:r>
          </a:p>
          <a:p>
            <a:pPr algn="ctr"/>
            <a:r>
              <a:rPr lang="en-US" sz="4100" b="1" dirty="0" smtClean="0"/>
              <a:t>Knowledge</a:t>
            </a:r>
          </a:p>
          <a:p>
            <a:pPr algn="ctr"/>
            <a:r>
              <a:rPr lang="en-US" sz="4100" b="1" dirty="0" smtClean="0"/>
              <a:t>Capture  &amp; Sharing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914400" y="6096000"/>
            <a:ext cx="7467600" cy="457200"/>
          </a:xfrm>
        </p:spPr>
        <p:txBody>
          <a:bodyPr/>
          <a:lstStyle/>
          <a:p>
            <a:pPr>
              <a:defRPr/>
            </a:pPr>
            <a:r>
              <a:rPr lang="en-US" smtClean="0"/>
              <a:t>School of Nuclear Knowledge Management</a:t>
            </a:r>
            <a:endParaRPr lang="en-US" dirty="0"/>
          </a:p>
        </p:txBody>
      </p:sp>
      <p:sp>
        <p:nvSpPr>
          <p:cNvPr id="3" name="Slide Number Placeholder 2"/>
          <p:cNvSpPr>
            <a:spLocks noGrp="1"/>
          </p:cNvSpPr>
          <p:nvPr>
            <p:ph type="sldNum" sz="quarter" idx="12"/>
          </p:nvPr>
        </p:nvSpPr>
        <p:spPr/>
        <p:txBody>
          <a:bodyPr/>
          <a:lstStyle/>
          <a:p>
            <a:pPr>
              <a:defRPr/>
            </a:pPr>
            <a:fld id="{899E9E32-B3F7-44E6-BD9F-0402B402F9C1}" type="slidenum">
              <a:rPr lang="en-US"/>
              <a:pPr>
                <a:defRPr/>
              </a:pPr>
              <a:t>6</a:t>
            </a:fld>
            <a:endParaRPr lang="en-US"/>
          </a:p>
        </p:txBody>
      </p:sp>
      <p:sp>
        <p:nvSpPr>
          <p:cNvPr id="4" name="Rectangle 3"/>
          <p:cNvSpPr/>
          <p:nvPr/>
        </p:nvSpPr>
        <p:spPr>
          <a:xfrm>
            <a:off x="0" y="304800"/>
            <a:ext cx="9144000" cy="646331"/>
          </a:xfrm>
          <a:prstGeom prst="rect">
            <a:avLst/>
          </a:prstGeom>
        </p:spPr>
        <p:txBody>
          <a:bodyPr wrap="square">
            <a:spAutoFit/>
          </a:bodyPr>
          <a:lstStyle/>
          <a:p>
            <a:pPr algn="ctr" fontAlgn="auto">
              <a:spcBef>
                <a:spcPts val="0"/>
              </a:spcBef>
              <a:spcAft>
                <a:spcPts val="0"/>
              </a:spcAft>
              <a:defRPr/>
            </a:pPr>
            <a:r>
              <a:rPr lang="en-US" sz="3600" b="1" dirty="0" smtClean="0">
                <a:effectLst>
                  <a:outerShdw blurRad="38100" dist="38100" dir="2700000" algn="tl">
                    <a:srgbClr val="000000">
                      <a:alpha val="43137"/>
                    </a:srgbClr>
                  </a:outerShdw>
                </a:effectLst>
                <a:latin typeface="+mn-lt"/>
                <a:cs typeface="+mn-cs"/>
              </a:rPr>
              <a:t>Approach may depend on type</a:t>
            </a:r>
            <a:endParaRPr lang="en-US" sz="3600" b="1" dirty="0">
              <a:effectLst>
                <a:outerShdw blurRad="38100" dist="38100" dir="2700000" algn="tl">
                  <a:srgbClr val="000000">
                    <a:alpha val="43137"/>
                  </a:srgbClr>
                </a:outerShdw>
              </a:effectLst>
              <a:latin typeface="+mn-lt"/>
              <a:cs typeface="+mn-cs"/>
            </a:endParaRPr>
          </a:p>
        </p:txBody>
      </p:sp>
      <p:grpSp>
        <p:nvGrpSpPr>
          <p:cNvPr id="11269" name="Group 12"/>
          <p:cNvGrpSpPr>
            <a:grpSpLocks/>
          </p:cNvGrpSpPr>
          <p:nvPr/>
        </p:nvGrpSpPr>
        <p:grpSpPr bwMode="auto">
          <a:xfrm>
            <a:off x="609600" y="914400"/>
            <a:ext cx="8077200" cy="5211763"/>
            <a:chOff x="0" y="0"/>
            <a:chExt cx="5088" cy="3282"/>
          </a:xfrm>
        </p:grpSpPr>
        <p:grpSp>
          <p:nvGrpSpPr>
            <p:cNvPr id="11270" name="Group 13"/>
            <p:cNvGrpSpPr>
              <a:grpSpLocks/>
            </p:cNvGrpSpPr>
            <p:nvPr/>
          </p:nvGrpSpPr>
          <p:grpSpPr bwMode="auto">
            <a:xfrm>
              <a:off x="16" y="478"/>
              <a:ext cx="752" cy="1172"/>
              <a:chOff x="0" y="0"/>
              <a:chExt cx="752" cy="1172"/>
            </a:xfrm>
          </p:grpSpPr>
          <p:sp>
            <p:nvSpPr>
              <p:cNvPr id="11325" name="Rectangle 14"/>
              <p:cNvSpPr>
                <a:spLocks/>
              </p:cNvSpPr>
              <p:nvPr/>
            </p:nvSpPr>
            <p:spPr bwMode="auto">
              <a:xfrm>
                <a:off x="1" y="0"/>
                <a:ext cx="749" cy="1172"/>
              </a:xfrm>
              <a:prstGeom prst="rect">
                <a:avLst/>
              </a:prstGeom>
              <a:solidFill>
                <a:srgbClr val="FFFFFF"/>
              </a:solidFill>
              <a:ln w="12700">
                <a:solidFill>
                  <a:schemeClr val="tx1"/>
                </a:solidFill>
                <a:miter lim="800000"/>
                <a:headEnd/>
                <a:tailEnd/>
              </a:ln>
            </p:spPr>
            <p:txBody>
              <a:bodyPr lIns="0" tIns="0" rIns="0" bIns="0"/>
              <a:lstStyle/>
              <a:p>
                <a:endParaRPr lang="en-US">
                  <a:latin typeface="Calibri" pitchFamily="34" charset="0"/>
                </a:endParaRPr>
              </a:p>
            </p:txBody>
          </p:sp>
          <p:sp>
            <p:nvSpPr>
              <p:cNvPr id="11326" name="Rectangle 15"/>
              <p:cNvSpPr>
                <a:spLocks/>
              </p:cNvSpPr>
              <p:nvPr/>
            </p:nvSpPr>
            <p:spPr bwMode="auto">
              <a:xfrm>
                <a:off x="0" y="0"/>
                <a:ext cx="752" cy="624"/>
              </a:xfrm>
              <a:prstGeom prst="rect">
                <a:avLst/>
              </a:prstGeom>
              <a:noFill/>
              <a:ln w="12700">
                <a:noFill/>
                <a:miter lim="800000"/>
                <a:headEnd/>
                <a:tailEnd/>
              </a:ln>
            </p:spPr>
            <p:txBody>
              <a:bodyPr lIns="0" tIns="0" rIns="40639" bIns="0"/>
              <a:lstStyle/>
              <a:p>
                <a:pPr marL="39688" algn="ctr"/>
                <a:r>
                  <a:rPr lang="en-US" sz="1400" b="1">
                    <a:latin typeface="Calibri" pitchFamily="34" charset="0"/>
                  </a:rPr>
                  <a:t>Historical</a:t>
                </a:r>
              </a:p>
              <a:p>
                <a:pPr marL="39688"/>
                <a:r>
                  <a:rPr lang="en-US" sz="1400" b="1">
                    <a:latin typeface="Times" pitchFamily="18" charset="0"/>
                    <a:cs typeface="Times" pitchFamily="18" charset="0"/>
                    <a:sym typeface="Times" pitchFamily="18" charset="0"/>
                  </a:rPr>
                  <a:t> </a:t>
                </a:r>
              </a:p>
              <a:p>
                <a:pPr marL="39688"/>
                <a:r>
                  <a:rPr lang="en-US" sz="1400" b="1">
                    <a:latin typeface="Times" pitchFamily="18" charset="0"/>
                    <a:cs typeface="Times" pitchFamily="18" charset="0"/>
                    <a:sym typeface="Times" pitchFamily="18" charset="0"/>
                  </a:rPr>
                  <a:t>  </a:t>
                </a:r>
              </a:p>
              <a:p>
                <a:pPr marL="39688" algn="ctr"/>
                <a:r>
                  <a:rPr lang="en-US" sz="1400" b="1">
                    <a:latin typeface="Times" pitchFamily="18" charset="0"/>
                    <a:cs typeface="Times" pitchFamily="18" charset="0"/>
                    <a:sym typeface="Times" pitchFamily="18" charset="0"/>
                  </a:rPr>
                  <a:t> </a:t>
                </a:r>
              </a:p>
            </p:txBody>
          </p:sp>
        </p:grpSp>
        <p:grpSp>
          <p:nvGrpSpPr>
            <p:cNvPr id="11271" name="Group 16"/>
            <p:cNvGrpSpPr>
              <a:grpSpLocks/>
            </p:cNvGrpSpPr>
            <p:nvPr/>
          </p:nvGrpSpPr>
          <p:grpSpPr bwMode="auto">
            <a:xfrm>
              <a:off x="848" y="477"/>
              <a:ext cx="968" cy="1172"/>
              <a:chOff x="0" y="0"/>
              <a:chExt cx="968" cy="1172"/>
            </a:xfrm>
          </p:grpSpPr>
          <p:sp>
            <p:nvSpPr>
              <p:cNvPr id="11323" name="Rectangle 17"/>
              <p:cNvSpPr>
                <a:spLocks/>
              </p:cNvSpPr>
              <p:nvPr/>
            </p:nvSpPr>
            <p:spPr bwMode="auto">
              <a:xfrm>
                <a:off x="1" y="0"/>
                <a:ext cx="965" cy="1172"/>
              </a:xfrm>
              <a:prstGeom prst="rect">
                <a:avLst/>
              </a:prstGeom>
              <a:solidFill>
                <a:srgbClr val="FFFFFF"/>
              </a:solidFill>
              <a:ln w="12700">
                <a:solidFill>
                  <a:schemeClr val="tx1"/>
                </a:solidFill>
                <a:miter lim="800000"/>
                <a:headEnd/>
                <a:tailEnd/>
              </a:ln>
            </p:spPr>
            <p:txBody>
              <a:bodyPr lIns="0" tIns="0" rIns="0" bIns="0"/>
              <a:lstStyle/>
              <a:p>
                <a:endParaRPr lang="en-US">
                  <a:latin typeface="Calibri" pitchFamily="34" charset="0"/>
                </a:endParaRPr>
              </a:p>
            </p:txBody>
          </p:sp>
          <p:sp>
            <p:nvSpPr>
              <p:cNvPr id="11324" name="Rectangle 18"/>
              <p:cNvSpPr>
                <a:spLocks/>
              </p:cNvSpPr>
              <p:nvPr/>
            </p:nvSpPr>
            <p:spPr bwMode="auto">
              <a:xfrm>
                <a:off x="0" y="0"/>
                <a:ext cx="968" cy="320"/>
              </a:xfrm>
              <a:prstGeom prst="rect">
                <a:avLst/>
              </a:prstGeom>
              <a:noFill/>
              <a:ln w="12700">
                <a:noFill/>
                <a:miter lim="800000"/>
                <a:headEnd/>
                <a:tailEnd/>
              </a:ln>
            </p:spPr>
            <p:txBody>
              <a:bodyPr lIns="0" tIns="0" rIns="40639" bIns="0"/>
              <a:lstStyle/>
              <a:p>
                <a:pPr marL="39688" algn="ctr"/>
                <a:r>
                  <a:rPr lang="en-US" sz="1400" b="1">
                    <a:latin typeface="Calibri" pitchFamily="34" charset="0"/>
                  </a:rPr>
                  <a:t>Job/task performance</a:t>
                </a:r>
              </a:p>
            </p:txBody>
          </p:sp>
        </p:grpSp>
        <p:grpSp>
          <p:nvGrpSpPr>
            <p:cNvPr id="11272" name="Group 19"/>
            <p:cNvGrpSpPr>
              <a:grpSpLocks/>
            </p:cNvGrpSpPr>
            <p:nvPr/>
          </p:nvGrpSpPr>
          <p:grpSpPr bwMode="auto">
            <a:xfrm>
              <a:off x="3706" y="471"/>
              <a:ext cx="1258" cy="1172"/>
              <a:chOff x="0" y="0"/>
              <a:chExt cx="1258" cy="1172"/>
            </a:xfrm>
          </p:grpSpPr>
          <p:sp>
            <p:nvSpPr>
              <p:cNvPr id="11321" name="Rectangle 20"/>
              <p:cNvSpPr>
                <a:spLocks/>
              </p:cNvSpPr>
              <p:nvPr/>
            </p:nvSpPr>
            <p:spPr bwMode="auto">
              <a:xfrm>
                <a:off x="0" y="0"/>
                <a:ext cx="1258" cy="1172"/>
              </a:xfrm>
              <a:prstGeom prst="rect">
                <a:avLst/>
              </a:prstGeom>
              <a:solidFill>
                <a:srgbClr val="FFFFFF"/>
              </a:solidFill>
              <a:ln w="12700">
                <a:solidFill>
                  <a:schemeClr val="tx1"/>
                </a:solidFill>
                <a:miter lim="800000"/>
                <a:headEnd/>
                <a:tailEnd/>
              </a:ln>
            </p:spPr>
            <p:txBody>
              <a:bodyPr lIns="0" tIns="0" rIns="0" bIns="0"/>
              <a:lstStyle/>
              <a:p>
                <a:endParaRPr lang="en-US">
                  <a:latin typeface="Calibri" pitchFamily="34" charset="0"/>
                </a:endParaRPr>
              </a:p>
            </p:txBody>
          </p:sp>
          <p:sp>
            <p:nvSpPr>
              <p:cNvPr id="11322" name="Rectangle 21"/>
              <p:cNvSpPr>
                <a:spLocks/>
              </p:cNvSpPr>
              <p:nvPr/>
            </p:nvSpPr>
            <p:spPr bwMode="auto">
              <a:xfrm>
                <a:off x="1" y="0"/>
                <a:ext cx="1256" cy="320"/>
              </a:xfrm>
              <a:prstGeom prst="rect">
                <a:avLst/>
              </a:prstGeom>
              <a:noFill/>
              <a:ln w="12700">
                <a:noFill/>
                <a:miter lim="800000"/>
                <a:headEnd/>
                <a:tailEnd/>
              </a:ln>
            </p:spPr>
            <p:txBody>
              <a:bodyPr lIns="0" tIns="0" rIns="40639" bIns="0"/>
              <a:lstStyle/>
              <a:p>
                <a:pPr marL="39688" algn="ctr"/>
                <a:r>
                  <a:rPr lang="en-US" sz="1400" b="1">
                    <a:latin typeface="Calibri" pitchFamily="34" charset="0"/>
                  </a:rPr>
                  <a:t>Thought Process</a:t>
                </a:r>
              </a:p>
              <a:p>
                <a:pPr marL="39688" algn="ctr"/>
                <a:r>
                  <a:rPr lang="en-US" sz="1400" b="1" i="1">
                    <a:latin typeface="Calibri" pitchFamily="34" charset="0"/>
                  </a:rPr>
                  <a:t>Expert</a:t>
                </a:r>
                <a:r>
                  <a:rPr lang="en-US" sz="1400" b="1">
                    <a:latin typeface="Calibri" pitchFamily="34" charset="0"/>
                  </a:rPr>
                  <a:t>    </a:t>
                </a:r>
                <a:r>
                  <a:rPr lang="en-US" sz="1400" b="1" i="1">
                    <a:latin typeface="Calibri" pitchFamily="34" charset="0"/>
                  </a:rPr>
                  <a:t>Novice</a:t>
                </a:r>
              </a:p>
            </p:txBody>
          </p:sp>
        </p:grpSp>
        <p:grpSp>
          <p:nvGrpSpPr>
            <p:cNvPr id="11273" name="Group 22"/>
            <p:cNvGrpSpPr>
              <a:grpSpLocks/>
            </p:cNvGrpSpPr>
            <p:nvPr/>
          </p:nvGrpSpPr>
          <p:grpSpPr bwMode="auto">
            <a:xfrm>
              <a:off x="2779" y="470"/>
              <a:ext cx="872" cy="1172"/>
              <a:chOff x="0" y="0"/>
              <a:chExt cx="872" cy="1172"/>
            </a:xfrm>
          </p:grpSpPr>
          <p:sp>
            <p:nvSpPr>
              <p:cNvPr id="11319" name="Rectangle 23"/>
              <p:cNvSpPr>
                <a:spLocks/>
              </p:cNvSpPr>
              <p:nvPr/>
            </p:nvSpPr>
            <p:spPr bwMode="auto">
              <a:xfrm>
                <a:off x="0" y="0"/>
                <a:ext cx="871" cy="1172"/>
              </a:xfrm>
              <a:prstGeom prst="rect">
                <a:avLst/>
              </a:prstGeom>
              <a:solidFill>
                <a:srgbClr val="FFFFFF"/>
              </a:solidFill>
              <a:ln w="12700">
                <a:solidFill>
                  <a:schemeClr val="tx1"/>
                </a:solidFill>
                <a:miter lim="800000"/>
                <a:headEnd/>
                <a:tailEnd/>
              </a:ln>
            </p:spPr>
            <p:txBody>
              <a:bodyPr lIns="0" tIns="0" rIns="0" bIns="0"/>
              <a:lstStyle/>
              <a:p>
                <a:endParaRPr lang="en-US">
                  <a:latin typeface="Calibri" pitchFamily="34" charset="0"/>
                </a:endParaRPr>
              </a:p>
            </p:txBody>
          </p:sp>
          <p:sp>
            <p:nvSpPr>
              <p:cNvPr id="11320" name="Rectangle 24"/>
              <p:cNvSpPr>
                <a:spLocks/>
              </p:cNvSpPr>
              <p:nvPr/>
            </p:nvSpPr>
            <p:spPr bwMode="auto">
              <a:xfrm>
                <a:off x="0" y="0"/>
                <a:ext cx="872" cy="320"/>
              </a:xfrm>
              <a:prstGeom prst="rect">
                <a:avLst/>
              </a:prstGeom>
              <a:noFill/>
              <a:ln w="12700">
                <a:noFill/>
                <a:miter lim="800000"/>
                <a:headEnd/>
                <a:tailEnd/>
              </a:ln>
            </p:spPr>
            <p:txBody>
              <a:bodyPr lIns="0" tIns="0" rIns="40639" bIns="0"/>
              <a:lstStyle/>
              <a:p>
                <a:pPr marL="39688" algn="ctr"/>
                <a:r>
                  <a:rPr lang="en-US" sz="1400" b="1">
                    <a:latin typeface="Calibri" pitchFamily="34" charset="0"/>
                  </a:rPr>
                  <a:t>Information sources</a:t>
                </a:r>
              </a:p>
            </p:txBody>
          </p:sp>
        </p:grpSp>
        <p:sp>
          <p:nvSpPr>
            <p:cNvPr id="11274" name="Line 25"/>
            <p:cNvSpPr>
              <a:spLocks noChangeShapeType="1"/>
            </p:cNvSpPr>
            <p:nvPr/>
          </p:nvSpPr>
          <p:spPr bwMode="auto">
            <a:xfrm>
              <a:off x="408" y="260"/>
              <a:ext cx="1" cy="218"/>
            </a:xfrm>
            <a:prstGeom prst="line">
              <a:avLst/>
            </a:prstGeom>
            <a:noFill/>
            <a:ln w="12700">
              <a:solidFill>
                <a:schemeClr val="tx1"/>
              </a:solidFill>
              <a:round/>
              <a:headEnd/>
              <a:tailEnd type="triangle" w="med" len="med"/>
            </a:ln>
          </p:spPr>
          <p:txBody>
            <a:bodyPr/>
            <a:lstStyle/>
            <a:p>
              <a:endParaRPr lang="en-US"/>
            </a:p>
          </p:txBody>
        </p:sp>
        <p:sp>
          <p:nvSpPr>
            <p:cNvPr id="11275" name="Line 26"/>
            <p:cNvSpPr>
              <a:spLocks noChangeShapeType="1"/>
            </p:cNvSpPr>
            <p:nvPr/>
          </p:nvSpPr>
          <p:spPr bwMode="auto">
            <a:xfrm flipH="1">
              <a:off x="1369" y="254"/>
              <a:ext cx="1" cy="224"/>
            </a:xfrm>
            <a:prstGeom prst="line">
              <a:avLst/>
            </a:prstGeom>
            <a:noFill/>
            <a:ln w="12700">
              <a:solidFill>
                <a:schemeClr val="tx1"/>
              </a:solidFill>
              <a:round/>
              <a:headEnd/>
              <a:tailEnd type="triangle" w="med" len="med"/>
            </a:ln>
          </p:spPr>
          <p:txBody>
            <a:bodyPr/>
            <a:lstStyle/>
            <a:p>
              <a:endParaRPr lang="en-US"/>
            </a:p>
          </p:txBody>
        </p:sp>
        <p:sp>
          <p:nvSpPr>
            <p:cNvPr id="11276" name="Line 27"/>
            <p:cNvSpPr>
              <a:spLocks noChangeShapeType="1"/>
            </p:cNvSpPr>
            <p:nvPr/>
          </p:nvSpPr>
          <p:spPr bwMode="auto">
            <a:xfrm flipH="1">
              <a:off x="2318" y="259"/>
              <a:ext cx="1" cy="214"/>
            </a:xfrm>
            <a:prstGeom prst="line">
              <a:avLst/>
            </a:prstGeom>
            <a:noFill/>
            <a:ln w="12700">
              <a:solidFill>
                <a:schemeClr val="tx1"/>
              </a:solidFill>
              <a:round/>
              <a:headEnd/>
              <a:tailEnd type="triangle" w="med" len="med"/>
            </a:ln>
          </p:spPr>
          <p:txBody>
            <a:bodyPr/>
            <a:lstStyle/>
            <a:p>
              <a:endParaRPr lang="en-US"/>
            </a:p>
          </p:txBody>
        </p:sp>
        <p:sp>
          <p:nvSpPr>
            <p:cNvPr id="11277" name="Line 28"/>
            <p:cNvSpPr>
              <a:spLocks noChangeShapeType="1"/>
            </p:cNvSpPr>
            <p:nvPr/>
          </p:nvSpPr>
          <p:spPr bwMode="auto">
            <a:xfrm>
              <a:off x="3215" y="254"/>
              <a:ext cx="1" cy="212"/>
            </a:xfrm>
            <a:prstGeom prst="line">
              <a:avLst/>
            </a:prstGeom>
            <a:noFill/>
            <a:ln w="12700">
              <a:solidFill>
                <a:schemeClr val="tx1"/>
              </a:solidFill>
              <a:round/>
              <a:headEnd/>
              <a:tailEnd type="triangle" w="med" len="med"/>
            </a:ln>
          </p:spPr>
          <p:txBody>
            <a:bodyPr/>
            <a:lstStyle/>
            <a:p>
              <a:endParaRPr lang="en-US"/>
            </a:p>
          </p:txBody>
        </p:sp>
        <p:pic>
          <p:nvPicPr>
            <p:cNvPr id="11278" name="Picture 29"/>
            <p:cNvPicPr>
              <a:picLocks noChangeArrowheads="1"/>
            </p:cNvPicPr>
            <p:nvPr/>
          </p:nvPicPr>
          <p:blipFill>
            <a:blip r:embed="rId3" cstate="print"/>
            <a:srcRect/>
            <a:stretch>
              <a:fillRect/>
            </a:stretch>
          </p:blipFill>
          <p:spPr bwMode="auto">
            <a:xfrm>
              <a:off x="3759" y="979"/>
              <a:ext cx="518" cy="650"/>
            </a:xfrm>
            <a:prstGeom prst="rect">
              <a:avLst/>
            </a:prstGeom>
            <a:noFill/>
            <a:ln w="12700">
              <a:noFill/>
              <a:miter lim="800000"/>
              <a:headEnd/>
              <a:tailEnd/>
            </a:ln>
          </p:spPr>
        </p:pic>
        <p:grpSp>
          <p:nvGrpSpPr>
            <p:cNvPr id="11279" name="Group 30"/>
            <p:cNvGrpSpPr>
              <a:grpSpLocks/>
            </p:cNvGrpSpPr>
            <p:nvPr/>
          </p:nvGrpSpPr>
          <p:grpSpPr bwMode="auto">
            <a:xfrm>
              <a:off x="1851" y="471"/>
              <a:ext cx="880" cy="1173"/>
              <a:chOff x="0" y="0"/>
              <a:chExt cx="880" cy="1172"/>
            </a:xfrm>
          </p:grpSpPr>
          <p:sp>
            <p:nvSpPr>
              <p:cNvPr id="11317" name="Rectangle 31"/>
              <p:cNvSpPr>
                <a:spLocks/>
              </p:cNvSpPr>
              <p:nvPr/>
            </p:nvSpPr>
            <p:spPr bwMode="auto">
              <a:xfrm>
                <a:off x="0" y="0"/>
                <a:ext cx="880" cy="1172"/>
              </a:xfrm>
              <a:prstGeom prst="rect">
                <a:avLst/>
              </a:prstGeom>
              <a:solidFill>
                <a:srgbClr val="FFFFFF"/>
              </a:solidFill>
              <a:ln w="12700">
                <a:solidFill>
                  <a:schemeClr val="tx1"/>
                </a:solidFill>
                <a:miter lim="800000"/>
                <a:headEnd/>
                <a:tailEnd/>
              </a:ln>
            </p:spPr>
            <p:txBody>
              <a:bodyPr lIns="0" tIns="0" rIns="0" bIns="0"/>
              <a:lstStyle/>
              <a:p>
                <a:endParaRPr lang="en-US">
                  <a:latin typeface="Calibri" pitchFamily="34" charset="0"/>
                </a:endParaRPr>
              </a:p>
            </p:txBody>
          </p:sp>
          <p:sp>
            <p:nvSpPr>
              <p:cNvPr id="11318" name="Rectangle 32"/>
              <p:cNvSpPr>
                <a:spLocks/>
              </p:cNvSpPr>
              <p:nvPr/>
            </p:nvSpPr>
            <p:spPr bwMode="auto">
              <a:xfrm>
                <a:off x="0" y="0"/>
                <a:ext cx="880" cy="192"/>
              </a:xfrm>
              <a:prstGeom prst="rect">
                <a:avLst/>
              </a:prstGeom>
              <a:noFill/>
              <a:ln w="12700">
                <a:noFill/>
                <a:miter lim="800000"/>
                <a:headEnd/>
                <a:tailEnd/>
              </a:ln>
            </p:spPr>
            <p:txBody>
              <a:bodyPr lIns="0" tIns="0" rIns="40639" bIns="0"/>
              <a:lstStyle/>
              <a:p>
                <a:pPr marL="39688" algn="ctr"/>
                <a:r>
                  <a:rPr lang="en-US" sz="1400" b="1">
                    <a:latin typeface="Calibri" pitchFamily="34" charset="0"/>
                  </a:rPr>
                  <a:t>Predictions</a:t>
                </a:r>
              </a:p>
            </p:txBody>
          </p:sp>
        </p:grpSp>
        <p:sp>
          <p:nvSpPr>
            <p:cNvPr id="11280" name="Line 33"/>
            <p:cNvSpPr>
              <a:spLocks noChangeShapeType="1"/>
            </p:cNvSpPr>
            <p:nvPr/>
          </p:nvSpPr>
          <p:spPr bwMode="auto">
            <a:xfrm flipH="1">
              <a:off x="4310" y="258"/>
              <a:ext cx="1" cy="213"/>
            </a:xfrm>
            <a:prstGeom prst="line">
              <a:avLst/>
            </a:prstGeom>
            <a:noFill/>
            <a:ln w="12700">
              <a:solidFill>
                <a:schemeClr val="tx1"/>
              </a:solidFill>
              <a:round/>
              <a:headEnd/>
              <a:tailEnd type="triangle" w="med" len="med"/>
            </a:ln>
          </p:spPr>
          <p:txBody>
            <a:bodyPr/>
            <a:lstStyle/>
            <a:p>
              <a:endParaRPr lang="en-US"/>
            </a:p>
          </p:txBody>
        </p:sp>
        <p:grpSp>
          <p:nvGrpSpPr>
            <p:cNvPr id="11281" name="Group 34"/>
            <p:cNvGrpSpPr>
              <a:grpSpLocks/>
            </p:cNvGrpSpPr>
            <p:nvPr/>
          </p:nvGrpSpPr>
          <p:grpSpPr bwMode="auto">
            <a:xfrm>
              <a:off x="65" y="1888"/>
              <a:ext cx="4811" cy="328"/>
              <a:chOff x="0" y="0"/>
              <a:chExt cx="4810" cy="328"/>
            </a:xfrm>
          </p:grpSpPr>
          <p:sp>
            <p:nvSpPr>
              <p:cNvPr id="11315" name="Rectangle 35"/>
              <p:cNvSpPr>
                <a:spLocks/>
              </p:cNvSpPr>
              <p:nvPr/>
            </p:nvSpPr>
            <p:spPr bwMode="auto">
              <a:xfrm>
                <a:off x="0" y="0"/>
                <a:ext cx="4810" cy="328"/>
              </a:xfrm>
              <a:prstGeom prst="rect">
                <a:avLst/>
              </a:prstGeom>
              <a:solidFill>
                <a:srgbClr val="FFFFFF"/>
              </a:solidFill>
              <a:ln w="12700">
                <a:solidFill>
                  <a:schemeClr val="tx1"/>
                </a:solidFill>
                <a:miter lim="800000"/>
                <a:headEnd/>
                <a:tailEnd/>
              </a:ln>
            </p:spPr>
            <p:txBody>
              <a:bodyPr lIns="0" tIns="0" rIns="0" bIns="0"/>
              <a:lstStyle/>
              <a:p>
                <a:endParaRPr lang="en-US">
                  <a:latin typeface="Calibri" pitchFamily="34" charset="0"/>
                </a:endParaRPr>
              </a:p>
            </p:txBody>
          </p:sp>
          <p:sp>
            <p:nvSpPr>
              <p:cNvPr id="11316" name="Rectangle 36"/>
              <p:cNvSpPr>
                <a:spLocks/>
              </p:cNvSpPr>
              <p:nvPr/>
            </p:nvSpPr>
            <p:spPr bwMode="auto">
              <a:xfrm>
                <a:off x="1" y="0"/>
                <a:ext cx="4808" cy="224"/>
              </a:xfrm>
              <a:prstGeom prst="rect">
                <a:avLst/>
              </a:prstGeom>
              <a:noFill/>
              <a:ln w="12700">
                <a:noFill/>
                <a:miter lim="800000"/>
                <a:headEnd/>
                <a:tailEnd/>
              </a:ln>
            </p:spPr>
            <p:txBody>
              <a:bodyPr lIns="0" tIns="0" rIns="40639" bIns="0"/>
              <a:lstStyle/>
              <a:p>
                <a:pPr marL="39688" algn="ctr"/>
                <a:r>
                  <a:rPr lang="en-US" b="1">
                    <a:latin typeface="Calibri" pitchFamily="34" charset="0"/>
                  </a:rPr>
                  <a:t> Select approach to knowledge elicitation and capture</a:t>
                </a:r>
              </a:p>
            </p:txBody>
          </p:sp>
        </p:grpSp>
        <p:sp>
          <p:nvSpPr>
            <p:cNvPr id="11282" name="Line 37"/>
            <p:cNvSpPr>
              <a:spLocks noChangeShapeType="1"/>
            </p:cNvSpPr>
            <p:nvPr/>
          </p:nvSpPr>
          <p:spPr bwMode="auto">
            <a:xfrm>
              <a:off x="432" y="1650"/>
              <a:ext cx="1" cy="237"/>
            </a:xfrm>
            <a:prstGeom prst="line">
              <a:avLst/>
            </a:prstGeom>
            <a:noFill/>
            <a:ln w="12700">
              <a:solidFill>
                <a:schemeClr val="tx1"/>
              </a:solidFill>
              <a:round/>
              <a:headEnd/>
              <a:tailEnd type="triangle" w="med" len="med"/>
            </a:ln>
          </p:spPr>
          <p:txBody>
            <a:bodyPr/>
            <a:lstStyle/>
            <a:p>
              <a:endParaRPr lang="en-US"/>
            </a:p>
          </p:txBody>
        </p:sp>
        <p:sp>
          <p:nvSpPr>
            <p:cNvPr id="11283" name="Line 38"/>
            <p:cNvSpPr>
              <a:spLocks noChangeShapeType="1"/>
            </p:cNvSpPr>
            <p:nvPr/>
          </p:nvSpPr>
          <p:spPr bwMode="auto">
            <a:xfrm>
              <a:off x="1358" y="1671"/>
              <a:ext cx="1" cy="223"/>
            </a:xfrm>
            <a:prstGeom prst="line">
              <a:avLst/>
            </a:prstGeom>
            <a:noFill/>
            <a:ln w="12700">
              <a:solidFill>
                <a:schemeClr val="tx1"/>
              </a:solidFill>
              <a:round/>
              <a:headEnd/>
              <a:tailEnd type="triangle" w="med" len="med"/>
            </a:ln>
          </p:spPr>
          <p:txBody>
            <a:bodyPr/>
            <a:lstStyle/>
            <a:p>
              <a:endParaRPr lang="en-US"/>
            </a:p>
          </p:txBody>
        </p:sp>
        <p:sp>
          <p:nvSpPr>
            <p:cNvPr id="11284" name="Line 39"/>
            <p:cNvSpPr>
              <a:spLocks noChangeShapeType="1"/>
            </p:cNvSpPr>
            <p:nvPr/>
          </p:nvSpPr>
          <p:spPr bwMode="auto">
            <a:xfrm flipH="1">
              <a:off x="2323" y="1656"/>
              <a:ext cx="1" cy="238"/>
            </a:xfrm>
            <a:prstGeom prst="line">
              <a:avLst/>
            </a:prstGeom>
            <a:noFill/>
            <a:ln w="12700">
              <a:solidFill>
                <a:schemeClr val="tx1"/>
              </a:solidFill>
              <a:round/>
              <a:headEnd/>
              <a:tailEnd type="triangle" w="med" len="med"/>
            </a:ln>
          </p:spPr>
          <p:txBody>
            <a:bodyPr/>
            <a:lstStyle/>
            <a:p>
              <a:endParaRPr lang="en-US"/>
            </a:p>
          </p:txBody>
        </p:sp>
        <p:sp>
          <p:nvSpPr>
            <p:cNvPr id="11285" name="Line 40"/>
            <p:cNvSpPr>
              <a:spLocks noChangeShapeType="1"/>
            </p:cNvSpPr>
            <p:nvPr/>
          </p:nvSpPr>
          <p:spPr bwMode="auto">
            <a:xfrm flipH="1">
              <a:off x="3224" y="1640"/>
              <a:ext cx="1" cy="240"/>
            </a:xfrm>
            <a:prstGeom prst="line">
              <a:avLst/>
            </a:prstGeom>
            <a:noFill/>
            <a:ln w="12700">
              <a:solidFill>
                <a:schemeClr val="tx1"/>
              </a:solidFill>
              <a:round/>
              <a:headEnd/>
              <a:tailEnd type="triangle" w="med" len="med"/>
            </a:ln>
          </p:spPr>
          <p:txBody>
            <a:bodyPr/>
            <a:lstStyle/>
            <a:p>
              <a:endParaRPr lang="en-US"/>
            </a:p>
          </p:txBody>
        </p:sp>
        <p:sp>
          <p:nvSpPr>
            <p:cNvPr id="11286" name="Line 41"/>
            <p:cNvSpPr>
              <a:spLocks noChangeShapeType="1"/>
            </p:cNvSpPr>
            <p:nvPr/>
          </p:nvSpPr>
          <p:spPr bwMode="auto">
            <a:xfrm flipH="1">
              <a:off x="4369" y="1636"/>
              <a:ext cx="1" cy="237"/>
            </a:xfrm>
            <a:prstGeom prst="line">
              <a:avLst/>
            </a:prstGeom>
            <a:noFill/>
            <a:ln w="12700">
              <a:solidFill>
                <a:schemeClr val="tx1"/>
              </a:solidFill>
              <a:round/>
              <a:headEnd/>
              <a:tailEnd type="triangle" w="med" len="med"/>
            </a:ln>
          </p:spPr>
          <p:txBody>
            <a:bodyPr/>
            <a:lstStyle/>
            <a:p>
              <a:endParaRPr lang="en-US"/>
            </a:p>
          </p:txBody>
        </p:sp>
        <p:grpSp>
          <p:nvGrpSpPr>
            <p:cNvPr id="11287" name="Group 42"/>
            <p:cNvGrpSpPr>
              <a:grpSpLocks/>
            </p:cNvGrpSpPr>
            <p:nvPr/>
          </p:nvGrpSpPr>
          <p:grpSpPr bwMode="auto">
            <a:xfrm>
              <a:off x="156" y="0"/>
              <a:ext cx="4556" cy="254"/>
              <a:chOff x="0" y="0"/>
              <a:chExt cx="4556" cy="254"/>
            </a:xfrm>
          </p:grpSpPr>
          <p:sp>
            <p:nvSpPr>
              <p:cNvPr id="11313" name="Rectangle 43"/>
              <p:cNvSpPr>
                <a:spLocks/>
              </p:cNvSpPr>
              <p:nvPr/>
            </p:nvSpPr>
            <p:spPr bwMode="auto">
              <a:xfrm>
                <a:off x="0" y="0"/>
                <a:ext cx="4556" cy="254"/>
              </a:xfrm>
              <a:prstGeom prst="rect">
                <a:avLst/>
              </a:prstGeom>
              <a:solidFill>
                <a:srgbClr val="FFFFFF"/>
              </a:solidFill>
              <a:ln w="12700">
                <a:solidFill>
                  <a:schemeClr val="tx1"/>
                </a:solidFill>
                <a:miter lim="800000"/>
                <a:headEnd/>
                <a:tailEnd/>
              </a:ln>
            </p:spPr>
            <p:txBody>
              <a:bodyPr lIns="0" tIns="0" rIns="0" bIns="0"/>
              <a:lstStyle/>
              <a:p>
                <a:endParaRPr lang="en-US">
                  <a:latin typeface="Calibri" pitchFamily="34" charset="0"/>
                </a:endParaRPr>
              </a:p>
            </p:txBody>
          </p:sp>
          <p:sp>
            <p:nvSpPr>
              <p:cNvPr id="11314" name="Rectangle 44"/>
              <p:cNvSpPr>
                <a:spLocks/>
              </p:cNvSpPr>
              <p:nvPr/>
            </p:nvSpPr>
            <p:spPr bwMode="auto">
              <a:xfrm>
                <a:off x="248" y="40"/>
                <a:ext cx="4059" cy="173"/>
              </a:xfrm>
              <a:prstGeom prst="rect">
                <a:avLst/>
              </a:prstGeom>
              <a:noFill/>
              <a:ln w="12700">
                <a:noFill/>
                <a:miter lim="800000"/>
                <a:headEnd/>
                <a:tailEnd/>
              </a:ln>
            </p:spPr>
            <p:txBody>
              <a:bodyPr wrap="none" lIns="0" tIns="0" rIns="40639" bIns="0" anchor="ctr">
                <a:spAutoFit/>
              </a:bodyPr>
              <a:lstStyle/>
              <a:p>
                <a:pPr marL="39688" algn="ctr">
                  <a:spcBef>
                    <a:spcPts val="1050"/>
                  </a:spcBef>
                </a:pPr>
                <a:r>
                  <a:rPr lang="en-US" b="1">
                    <a:latin typeface="Calibri" pitchFamily="34" charset="0"/>
                  </a:rPr>
                  <a:t>Identify types of knowledge to be elicited from each expert</a:t>
                </a:r>
              </a:p>
            </p:txBody>
          </p:sp>
        </p:grpSp>
        <p:grpSp>
          <p:nvGrpSpPr>
            <p:cNvPr id="11288" name="Group 45"/>
            <p:cNvGrpSpPr>
              <a:grpSpLocks/>
            </p:cNvGrpSpPr>
            <p:nvPr/>
          </p:nvGrpSpPr>
          <p:grpSpPr bwMode="auto">
            <a:xfrm>
              <a:off x="1600" y="2360"/>
              <a:ext cx="1496" cy="921"/>
              <a:chOff x="0" y="0"/>
              <a:chExt cx="1496" cy="920"/>
            </a:xfrm>
          </p:grpSpPr>
          <p:sp>
            <p:nvSpPr>
              <p:cNvPr id="11311" name="Rectangle 46"/>
              <p:cNvSpPr>
                <a:spLocks/>
              </p:cNvSpPr>
              <p:nvPr/>
            </p:nvSpPr>
            <p:spPr bwMode="auto">
              <a:xfrm>
                <a:off x="0" y="0"/>
                <a:ext cx="1496" cy="920"/>
              </a:xfrm>
              <a:prstGeom prst="rect">
                <a:avLst/>
              </a:prstGeom>
              <a:solidFill>
                <a:srgbClr val="FFFFFF"/>
              </a:solidFill>
              <a:ln w="12700">
                <a:solidFill>
                  <a:schemeClr val="tx1"/>
                </a:solidFill>
                <a:miter lim="800000"/>
                <a:headEnd/>
                <a:tailEnd/>
              </a:ln>
            </p:spPr>
            <p:txBody>
              <a:bodyPr lIns="0" tIns="0" rIns="0" bIns="0"/>
              <a:lstStyle/>
              <a:p>
                <a:endParaRPr lang="en-US">
                  <a:latin typeface="Calibri" pitchFamily="34" charset="0"/>
                </a:endParaRPr>
              </a:p>
            </p:txBody>
          </p:sp>
          <p:sp>
            <p:nvSpPr>
              <p:cNvPr id="11312" name="Rectangle 47"/>
              <p:cNvSpPr>
                <a:spLocks/>
              </p:cNvSpPr>
              <p:nvPr/>
            </p:nvSpPr>
            <p:spPr bwMode="auto">
              <a:xfrm>
                <a:off x="0" y="0"/>
                <a:ext cx="1496" cy="320"/>
              </a:xfrm>
              <a:prstGeom prst="rect">
                <a:avLst/>
              </a:prstGeom>
              <a:noFill/>
              <a:ln w="12700">
                <a:noFill/>
                <a:miter lim="800000"/>
                <a:headEnd/>
                <a:tailEnd/>
              </a:ln>
            </p:spPr>
            <p:txBody>
              <a:bodyPr lIns="0" tIns="0" rIns="40639" bIns="0"/>
              <a:lstStyle/>
              <a:p>
                <a:pPr marL="39688" algn="ctr"/>
                <a:r>
                  <a:rPr lang="en-US" sz="1400" b="1">
                    <a:latin typeface="Calibri" pitchFamily="34" charset="0"/>
                  </a:rPr>
                  <a:t>Self-elicitation and capture</a:t>
                </a:r>
              </a:p>
            </p:txBody>
          </p:sp>
        </p:grpSp>
        <p:grpSp>
          <p:nvGrpSpPr>
            <p:cNvPr id="11289" name="Group 48"/>
            <p:cNvGrpSpPr>
              <a:grpSpLocks/>
            </p:cNvGrpSpPr>
            <p:nvPr/>
          </p:nvGrpSpPr>
          <p:grpSpPr bwMode="auto">
            <a:xfrm>
              <a:off x="3267" y="2346"/>
              <a:ext cx="1552" cy="928"/>
              <a:chOff x="0" y="0"/>
              <a:chExt cx="1552" cy="927"/>
            </a:xfrm>
          </p:grpSpPr>
          <p:sp>
            <p:nvSpPr>
              <p:cNvPr id="11309" name="Rectangle 49"/>
              <p:cNvSpPr>
                <a:spLocks/>
              </p:cNvSpPr>
              <p:nvPr/>
            </p:nvSpPr>
            <p:spPr bwMode="auto">
              <a:xfrm>
                <a:off x="1" y="0"/>
                <a:ext cx="1549" cy="927"/>
              </a:xfrm>
              <a:prstGeom prst="rect">
                <a:avLst/>
              </a:prstGeom>
              <a:solidFill>
                <a:srgbClr val="FFFFFF"/>
              </a:solidFill>
              <a:ln w="12700">
                <a:solidFill>
                  <a:schemeClr val="tx1"/>
                </a:solidFill>
                <a:miter lim="800000"/>
                <a:headEnd/>
                <a:tailEnd/>
              </a:ln>
            </p:spPr>
            <p:txBody>
              <a:bodyPr lIns="0" tIns="0" rIns="0" bIns="0"/>
              <a:lstStyle/>
              <a:p>
                <a:endParaRPr lang="en-US">
                  <a:latin typeface="Calibri" pitchFamily="34" charset="0"/>
                </a:endParaRPr>
              </a:p>
            </p:txBody>
          </p:sp>
          <p:sp>
            <p:nvSpPr>
              <p:cNvPr id="11310" name="Rectangle 50"/>
              <p:cNvSpPr>
                <a:spLocks/>
              </p:cNvSpPr>
              <p:nvPr/>
            </p:nvSpPr>
            <p:spPr bwMode="auto">
              <a:xfrm>
                <a:off x="0" y="0"/>
                <a:ext cx="1552" cy="464"/>
              </a:xfrm>
              <a:prstGeom prst="rect">
                <a:avLst/>
              </a:prstGeom>
              <a:noFill/>
              <a:ln w="12700">
                <a:noFill/>
                <a:miter lim="800000"/>
                <a:headEnd/>
                <a:tailEnd/>
              </a:ln>
            </p:spPr>
            <p:txBody>
              <a:bodyPr lIns="0" tIns="0" rIns="40639" bIns="0"/>
              <a:lstStyle/>
              <a:p>
                <a:pPr marL="39688" algn="ctr"/>
                <a:r>
                  <a:rPr lang="en-US" sz="1400" b="1">
                    <a:latin typeface="Calibri" pitchFamily="34" charset="0"/>
                  </a:rPr>
                  <a:t>Advanced knowledge capture</a:t>
                </a:r>
              </a:p>
              <a:p>
                <a:pPr marL="39688"/>
                <a:r>
                  <a:rPr lang="en-US" sz="1400">
                    <a:latin typeface="Times" pitchFamily="18" charset="0"/>
                    <a:cs typeface="Times" pitchFamily="18" charset="0"/>
                    <a:sym typeface="Times" pitchFamily="18" charset="0"/>
                  </a:rPr>
                  <a:t> </a:t>
                </a:r>
              </a:p>
            </p:txBody>
          </p:sp>
        </p:grpSp>
        <p:grpSp>
          <p:nvGrpSpPr>
            <p:cNvPr id="11290" name="Group 51"/>
            <p:cNvGrpSpPr>
              <a:grpSpLocks/>
            </p:cNvGrpSpPr>
            <p:nvPr/>
          </p:nvGrpSpPr>
          <p:grpSpPr bwMode="auto">
            <a:xfrm>
              <a:off x="110" y="2346"/>
              <a:ext cx="1432" cy="928"/>
              <a:chOff x="0" y="0"/>
              <a:chExt cx="1432" cy="927"/>
            </a:xfrm>
          </p:grpSpPr>
          <p:sp>
            <p:nvSpPr>
              <p:cNvPr id="11307" name="Rectangle 52"/>
              <p:cNvSpPr>
                <a:spLocks/>
              </p:cNvSpPr>
              <p:nvPr/>
            </p:nvSpPr>
            <p:spPr bwMode="auto">
              <a:xfrm>
                <a:off x="1" y="0"/>
                <a:ext cx="1429" cy="927"/>
              </a:xfrm>
              <a:prstGeom prst="rect">
                <a:avLst/>
              </a:prstGeom>
              <a:solidFill>
                <a:srgbClr val="FFFFFF"/>
              </a:solidFill>
              <a:ln w="12700">
                <a:solidFill>
                  <a:schemeClr val="tx1"/>
                </a:solidFill>
                <a:miter lim="800000"/>
                <a:headEnd/>
                <a:tailEnd/>
              </a:ln>
            </p:spPr>
            <p:txBody>
              <a:bodyPr lIns="0" tIns="0" rIns="0" bIns="0"/>
              <a:lstStyle/>
              <a:p>
                <a:endParaRPr lang="en-US">
                  <a:latin typeface="Calibri" pitchFamily="34" charset="0"/>
                </a:endParaRPr>
              </a:p>
            </p:txBody>
          </p:sp>
          <p:sp>
            <p:nvSpPr>
              <p:cNvPr id="11308" name="Rectangle 53"/>
              <p:cNvSpPr>
                <a:spLocks/>
              </p:cNvSpPr>
              <p:nvPr/>
            </p:nvSpPr>
            <p:spPr bwMode="auto">
              <a:xfrm>
                <a:off x="0" y="0"/>
                <a:ext cx="1432" cy="320"/>
              </a:xfrm>
              <a:prstGeom prst="rect">
                <a:avLst/>
              </a:prstGeom>
              <a:noFill/>
              <a:ln w="12700">
                <a:noFill/>
                <a:miter lim="800000"/>
                <a:headEnd/>
                <a:tailEnd/>
              </a:ln>
            </p:spPr>
            <p:txBody>
              <a:bodyPr lIns="0" tIns="0" rIns="40639" bIns="0"/>
              <a:lstStyle/>
              <a:p>
                <a:pPr marL="39688" algn="ctr"/>
                <a:r>
                  <a:rPr lang="en-US" sz="1400" b="1">
                    <a:latin typeface="Calibri" pitchFamily="34" charset="0"/>
                  </a:rPr>
                  <a:t>Elicitor interacts with expert </a:t>
                </a:r>
              </a:p>
            </p:txBody>
          </p:sp>
        </p:grpSp>
        <p:sp>
          <p:nvSpPr>
            <p:cNvPr id="11291" name="Line 54"/>
            <p:cNvSpPr>
              <a:spLocks noChangeShapeType="1"/>
            </p:cNvSpPr>
            <p:nvPr/>
          </p:nvSpPr>
          <p:spPr bwMode="auto">
            <a:xfrm>
              <a:off x="773" y="2216"/>
              <a:ext cx="1" cy="127"/>
            </a:xfrm>
            <a:prstGeom prst="line">
              <a:avLst/>
            </a:prstGeom>
            <a:noFill/>
            <a:ln w="12700">
              <a:solidFill>
                <a:schemeClr val="tx1"/>
              </a:solidFill>
              <a:round/>
              <a:headEnd/>
              <a:tailEnd type="triangle" w="med" len="med"/>
            </a:ln>
          </p:spPr>
          <p:txBody>
            <a:bodyPr/>
            <a:lstStyle/>
            <a:p>
              <a:endParaRPr lang="en-US"/>
            </a:p>
          </p:txBody>
        </p:sp>
        <p:sp>
          <p:nvSpPr>
            <p:cNvPr id="11292" name="Line 55"/>
            <p:cNvSpPr>
              <a:spLocks noChangeShapeType="1"/>
            </p:cNvSpPr>
            <p:nvPr/>
          </p:nvSpPr>
          <p:spPr bwMode="auto">
            <a:xfrm>
              <a:off x="2284" y="2217"/>
              <a:ext cx="1" cy="147"/>
            </a:xfrm>
            <a:prstGeom prst="line">
              <a:avLst/>
            </a:prstGeom>
            <a:noFill/>
            <a:ln w="12700">
              <a:solidFill>
                <a:schemeClr val="tx1"/>
              </a:solidFill>
              <a:round/>
              <a:headEnd/>
              <a:tailEnd type="triangle" w="med" len="med"/>
            </a:ln>
          </p:spPr>
          <p:txBody>
            <a:bodyPr/>
            <a:lstStyle/>
            <a:p>
              <a:endParaRPr lang="en-US"/>
            </a:p>
          </p:txBody>
        </p:sp>
        <p:sp>
          <p:nvSpPr>
            <p:cNvPr id="11293" name="Line 56"/>
            <p:cNvSpPr>
              <a:spLocks noChangeShapeType="1"/>
            </p:cNvSpPr>
            <p:nvPr/>
          </p:nvSpPr>
          <p:spPr bwMode="auto">
            <a:xfrm>
              <a:off x="3931" y="2222"/>
              <a:ext cx="1" cy="127"/>
            </a:xfrm>
            <a:prstGeom prst="line">
              <a:avLst/>
            </a:prstGeom>
            <a:noFill/>
            <a:ln w="12700">
              <a:solidFill>
                <a:schemeClr val="tx1"/>
              </a:solidFill>
              <a:round/>
              <a:headEnd/>
              <a:tailEnd type="triangle" w="med" len="med"/>
            </a:ln>
          </p:spPr>
          <p:txBody>
            <a:bodyPr/>
            <a:lstStyle/>
            <a:p>
              <a:endParaRPr lang="en-US"/>
            </a:p>
          </p:txBody>
        </p:sp>
        <p:sp>
          <p:nvSpPr>
            <p:cNvPr id="11294" name="Oval 57"/>
            <p:cNvSpPr>
              <a:spLocks/>
            </p:cNvSpPr>
            <p:nvPr/>
          </p:nvSpPr>
          <p:spPr bwMode="auto">
            <a:xfrm>
              <a:off x="3316" y="2703"/>
              <a:ext cx="781" cy="533"/>
            </a:xfrm>
            <a:prstGeom prst="ellipse">
              <a:avLst/>
            </a:prstGeom>
            <a:solidFill>
              <a:srgbClr val="CE9E00"/>
            </a:solidFill>
            <a:ln w="12700">
              <a:solidFill>
                <a:schemeClr val="tx1"/>
              </a:solidFill>
              <a:round/>
              <a:headEnd/>
              <a:tailEnd/>
            </a:ln>
          </p:spPr>
          <p:txBody>
            <a:bodyPr lIns="0" tIns="0" rIns="0" bIns="0"/>
            <a:lstStyle/>
            <a:p>
              <a:endParaRPr lang="en-US">
                <a:latin typeface="Calibri" pitchFamily="34" charset="0"/>
              </a:endParaRPr>
            </a:p>
          </p:txBody>
        </p:sp>
        <p:sp>
          <p:nvSpPr>
            <p:cNvPr id="11295" name="Rectangle 58"/>
            <p:cNvSpPr>
              <a:spLocks/>
            </p:cNvSpPr>
            <p:nvPr/>
          </p:nvSpPr>
          <p:spPr bwMode="auto">
            <a:xfrm>
              <a:off x="3408" y="2827"/>
              <a:ext cx="608" cy="224"/>
            </a:xfrm>
            <a:prstGeom prst="rect">
              <a:avLst/>
            </a:prstGeom>
            <a:noFill/>
            <a:ln w="12700">
              <a:noFill/>
              <a:miter lim="800000"/>
              <a:headEnd/>
              <a:tailEnd/>
            </a:ln>
          </p:spPr>
          <p:txBody>
            <a:bodyPr lIns="0" tIns="0" rIns="0" bIns="0"/>
            <a:lstStyle/>
            <a:p>
              <a:pPr>
                <a:spcBef>
                  <a:spcPts val="700"/>
                </a:spcBef>
              </a:pPr>
              <a:r>
                <a:rPr lang="en-US" sz="1200" b="1">
                  <a:latin typeface="Calibri" pitchFamily="34" charset="0"/>
                </a:rPr>
                <a:t>Community of practice </a:t>
              </a:r>
            </a:p>
          </p:txBody>
        </p:sp>
        <p:pic>
          <p:nvPicPr>
            <p:cNvPr id="11296" name="Picture 59"/>
            <p:cNvPicPr>
              <a:picLocks noChangeArrowheads="1"/>
            </p:cNvPicPr>
            <p:nvPr/>
          </p:nvPicPr>
          <p:blipFill>
            <a:blip r:embed="rId4" cstate="print"/>
            <a:srcRect/>
            <a:stretch>
              <a:fillRect/>
            </a:stretch>
          </p:blipFill>
          <p:spPr bwMode="auto">
            <a:xfrm>
              <a:off x="4134" y="2733"/>
              <a:ext cx="661" cy="517"/>
            </a:xfrm>
            <a:prstGeom prst="rect">
              <a:avLst/>
            </a:prstGeom>
            <a:noFill/>
            <a:ln w="12700">
              <a:noFill/>
              <a:miter lim="800000"/>
              <a:headEnd/>
              <a:tailEnd/>
            </a:ln>
          </p:spPr>
        </p:pic>
        <p:sp>
          <p:nvSpPr>
            <p:cNvPr id="11297" name="Line 60"/>
            <p:cNvSpPr>
              <a:spLocks noChangeShapeType="1"/>
            </p:cNvSpPr>
            <p:nvPr/>
          </p:nvSpPr>
          <p:spPr bwMode="auto">
            <a:xfrm rot="10800000">
              <a:off x="3991" y="2984"/>
              <a:ext cx="308" cy="14"/>
            </a:xfrm>
            <a:prstGeom prst="line">
              <a:avLst/>
            </a:prstGeom>
            <a:noFill/>
            <a:ln w="12700">
              <a:solidFill>
                <a:schemeClr val="tx1"/>
              </a:solidFill>
              <a:round/>
              <a:headEnd/>
              <a:tailEnd type="triangle" w="med" len="med"/>
            </a:ln>
          </p:spPr>
          <p:txBody>
            <a:bodyPr/>
            <a:lstStyle/>
            <a:p>
              <a:endParaRPr lang="en-US"/>
            </a:p>
          </p:txBody>
        </p:sp>
        <p:sp>
          <p:nvSpPr>
            <p:cNvPr id="11298" name="Line 61"/>
            <p:cNvSpPr>
              <a:spLocks noChangeShapeType="1"/>
            </p:cNvSpPr>
            <p:nvPr/>
          </p:nvSpPr>
          <p:spPr bwMode="auto">
            <a:xfrm>
              <a:off x="4239" y="2991"/>
              <a:ext cx="22" cy="1"/>
            </a:xfrm>
            <a:prstGeom prst="line">
              <a:avLst/>
            </a:prstGeom>
            <a:noFill/>
            <a:ln w="12700">
              <a:solidFill>
                <a:schemeClr val="tx1"/>
              </a:solidFill>
              <a:round/>
              <a:headEnd/>
              <a:tailEnd type="triangle" w="med" len="med"/>
            </a:ln>
          </p:spPr>
          <p:txBody>
            <a:bodyPr/>
            <a:lstStyle/>
            <a:p>
              <a:endParaRPr lang="en-US"/>
            </a:p>
          </p:txBody>
        </p:sp>
        <p:pic>
          <p:nvPicPr>
            <p:cNvPr id="11299" name="Picture 62"/>
            <p:cNvPicPr>
              <a:picLocks noChangeArrowheads="1"/>
            </p:cNvPicPr>
            <p:nvPr/>
          </p:nvPicPr>
          <p:blipFill>
            <a:blip r:embed="rId5" cstate="print"/>
            <a:srcRect/>
            <a:stretch>
              <a:fillRect/>
            </a:stretch>
          </p:blipFill>
          <p:spPr bwMode="auto">
            <a:xfrm>
              <a:off x="292" y="2721"/>
              <a:ext cx="1090" cy="561"/>
            </a:xfrm>
            <a:prstGeom prst="rect">
              <a:avLst/>
            </a:prstGeom>
            <a:noFill/>
            <a:ln w="12700">
              <a:noFill/>
              <a:miter lim="800000"/>
              <a:headEnd/>
              <a:tailEnd/>
            </a:ln>
          </p:spPr>
        </p:pic>
        <p:pic>
          <p:nvPicPr>
            <p:cNvPr id="11300" name="Picture 63"/>
            <p:cNvPicPr>
              <a:picLocks noChangeArrowheads="1"/>
            </p:cNvPicPr>
            <p:nvPr/>
          </p:nvPicPr>
          <p:blipFill>
            <a:blip r:embed="rId6" cstate="print"/>
            <a:srcRect/>
            <a:stretch>
              <a:fillRect/>
            </a:stretch>
          </p:blipFill>
          <p:spPr bwMode="auto">
            <a:xfrm>
              <a:off x="4340" y="847"/>
              <a:ext cx="748" cy="699"/>
            </a:xfrm>
            <a:prstGeom prst="rect">
              <a:avLst/>
            </a:prstGeom>
            <a:noFill/>
            <a:ln w="12700">
              <a:noFill/>
              <a:miter lim="800000"/>
              <a:headEnd/>
              <a:tailEnd/>
            </a:ln>
          </p:spPr>
        </p:pic>
        <p:pic>
          <p:nvPicPr>
            <p:cNvPr id="11301" name="Picture 64"/>
            <p:cNvPicPr>
              <a:picLocks noChangeArrowheads="1"/>
            </p:cNvPicPr>
            <p:nvPr/>
          </p:nvPicPr>
          <p:blipFill>
            <a:blip r:embed="rId7" cstate="print"/>
            <a:srcRect/>
            <a:stretch>
              <a:fillRect/>
            </a:stretch>
          </p:blipFill>
          <p:spPr bwMode="auto">
            <a:xfrm>
              <a:off x="1815" y="2711"/>
              <a:ext cx="1048" cy="564"/>
            </a:xfrm>
            <a:prstGeom prst="rect">
              <a:avLst/>
            </a:prstGeom>
            <a:noFill/>
            <a:ln w="12700">
              <a:noFill/>
              <a:miter lim="800000"/>
              <a:headEnd/>
              <a:tailEnd/>
            </a:ln>
          </p:spPr>
        </p:pic>
        <p:pic>
          <p:nvPicPr>
            <p:cNvPr id="11302" name="Picture 65"/>
            <p:cNvPicPr>
              <a:picLocks noChangeArrowheads="1"/>
            </p:cNvPicPr>
            <p:nvPr/>
          </p:nvPicPr>
          <p:blipFill>
            <a:blip r:embed="rId8" cstate="print"/>
            <a:srcRect/>
            <a:stretch>
              <a:fillRect/>
            </a:stretch>
          </p:blipFill>
          <p:spPr bwMode="auto">
            <a:xfrm>
              <a:off x="0" y="868"/>
              <a:ext cx="761" cy="780"/>
            </a:xfrm>
            <a:prstGeom prst="rect">
              <a:avLst/>
            </a:prstGeom>
            <a:noFill/>
            <a:ln w="12700">
              <a:noFill/>
              <a:miter lim="800000"/>
              <a:headEnd/>
              <a:tailEnd/>
            </a:ln>
          </p:spPr>
        </p:pic>
        <p:pic>
          <p:nvPicPr>
            <p:cNvPr id="11303" name="Picture 66"/>
            <p:cNvPicPr>
              <a:picLocks noChangeArrowheads="1"/>
            </p:cNvPicPr>
            <p:nvPr/>
          </p:nvPicPr>
          <p:blipFill>
            <a:blip r:embed="rId9" cstate="print"/>
            <a:srcRect/>
            <a:stretch>
              <a:fillRect/>
            </a:stretch>
          </p:blipFill>
          <p:spPr bwMode="auto">
            <a:xfrm>
              <a:off x="2773" y="860"/>
              <a:ext cx="869" cy="780"/>
            </a:xfrm>
            <a:prstGeom prst="rect">
              <a:avLst/>
            </a:prstGeom>
            <a:noFill/>
            <a:ln w="12700">
              <a:noFill/>
              <a:miter lim="800000"/>
              <a:headEnd/>
              <a:tailEnd/>
            </a:ln>
          </p:spPr>
        </p:pic>
        <p:pic>
          <p:nvPicPr>
            <p:cNvPr id="11304" name="Picture 67"/>
            <p:cNvPicPr>
              <a:picLocks noChangeArrowheads="1"/>
            </p:cNvPicPr>
            <p:nvPr/>
          </p:nvPicPr>
          <p:blipFill>
            <a:blip r:embed="rId10" cstate="print"/>
            <a:srcRect/>
            <a:stretch>
              <a:fillRect/>
            </a:stretch>
          </p:blipFill>
          <p:spPr bwMode="auto">
            <a:xfrm>
              <a:off x="856" y="866"/>
              <a:ext cx="954" cy="780"/>
            </a:xfrm>
            <a:prstGeom prst="rect">
              <a:avLst/>
            </a:prstGeom>
            <a:noFill/>
            <a:ln w="12700">
              <a:noFill/>
              <a:miter lim="800000"/>
              <a:headEnd/>
              <a:tailEnd/>
            </a:ln>
          </p:spPr>
        </p:pic>
        <p:pic>
          <p:nvPicPr>
            <p:cNvPr id="11305" name="Picture 68"/>
            <p:cNvPicPr>
              <a:picLocks noChangeArrowheads="1"/>
            </p:cNvPicPr>
            <p:nvPr/>
          </p:nvPicPr>
          <p:blipFill>
            <a:blip r:embed="rId11" cstate="print"/>
            <a:srcRect/>
            <a:stretch>
              <a:fillRect/>
            </a:stretch>
          </p:blipFill>
          <p:spPr bwMode="auto">
            <a:xfrm>
              <a:off x="1856" y="865"/>
              <a:ext cx="873" cy="780"/>
            </a:xfrm>
            <a:prstGeom prst="rect">
              <a:avLst/>
            </a:prstGeom>
            <a:noFill/>
            <a:ln w="12700">
              <a:noFill/>
              <a:miter lim="800000"/>
              <a:headEnd/>
              <a:tailEnd/>
            </a:ln>
          </p:spPr>
        </p:pic>
        <p:pic>
          <p:nvPicPr>
            <p:cNvPr id="11306" name="Picture 69"/>
            <p:cNvPicPr>
              <a:picLocks noChangeArrowheads="1"/>
            </p:cNvPicPr>
            <p:nvPr/>
          </p:nvPicPr>
          <p:blipFill>
            <a:blip r:embed="rId12" cstate="print"/>
            <a:srcRect/>
            <a:stretch>
              <a:fillRect/>
            </a:stretch>
          </p:blipFill>
          <p:spPr bwMode="auto">
            <a:xfrm>
              <a:off x="3876" y="757"/>
              <a:ext cx="249" cy="123"/>
            </a:xfrm>
            <a:prstGeom prst="rect">
              <a:avLst/>
            </a:prstGeom>
            <a:noFill/>
            <a:ln w="12700">
              <a:noFill/>
              <a:miter lim="800000"/>
              <a:headEnd/>
              <a:tailEnd/>
            </a:ln>
          </p:spPr>
        </p:pic>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TextBox 1"/>
          <p:cNvSpPr txBox="1">
            <a:spLocks noChangeArrowheads="1"/>
          </p:cNvSpPr>
          <p:nvPr/>
        </p:nvSpPr>
        <p:spPr bwMode="auto">
          <a:xfrm>
            <a:off x="2438400" y="4038600"/>
            <a:ext cx="4267200" cy="954088"/>
          </a:xfrm>
          <a:prstGeom prst="rect">
            <a:avLst/>
          </a:prstGeom>
          <a:noFill/>
          <a:ln w="9525">
            <a:noFill/>
            <a:miter lim="800000"/>
            <a:headEnd/>
            <a:tailEnd/>
          </a:ln>
        </p:spPr>
        <p:txBody>
          <a:bodyPr>
            <a:spAutoFit/>
          </a:bodyPr>
          <a:lstStyle/>
          <a:p>
            <a:pPr algn="ctr"/>
            <a:r>
              <a:rPr lang="en-US" sz="2800" b="1" dirty="0">
                <a:solidFill>
                  <a:srgbClr val="002060"/>
                </a:solidFill>
                <a:latin typeface="Calibri" pitchFamily="34" charset="0"/>
              </a:rPr>
              <a:t>Because people are the repositories of Knowledge</a:t>
            </a:r>
          </a:p>
        </p:txBody>
      </p:sp>
      <p:pic>
        <p:nvPicPr>
          <p:cNvPr id="10244" name="Picture 11"/>
          <p:cNvPicPr>
            <a:picLocks noChangeArrowheads="1"/>
          </p:cNvPicPr>
          <p:nvPr/>
        </p:nvPicPr>
        <p:blipFill>
          <a:blip r:embed="rId3" cstate="print"/>
          <a:srcRect/>
          <a:stretch>
            <a:fillRect/>
          </a:stretch>
        </p:blipFill>
        <p:spPr bwMode="auto">
          <a:xfrm>
            <a:off x="2667000" y="838200"/>
            <a:ext cx="3679825" cy="2400300"/>
          </a:xfrm>
          <a:prstGeom prst="rect">
            <a:avLst/>
          </a:prstGeom>
          <a:noFill/>
          <a:ln w="12700">
            <a:noFill/>
            <a:miter lim="800000"/>
            <a:headEnd/>
            <a:tailEnd/>
          </a:ln>
        </p:spPr>
      </p:pic>
      <p:sp>
        <p:nvSpPr>
          <p:cNvPr id="12" name="Rectangle 11"/>
          <p:cNvSpPr/>
          <p:nvPr/>
        </p:nvSpPr>
        <p:spPr>
          <a:xfrm>
            <a:off x="871721" y="3429000"/>
            <a:ext cx="7808549" cy="461665"/>
          </a:xfrm>
          <a:prstGeom prst="rect">
            <a:avLst/>
          </a:prstGeom>
          <a:noFill/>
        </p:spPr>
        <p:txBody>
          <a:bodyPr wrap="none">
            <a:spAutoFit/>
          </a:bodyPr>
          <a:lstStyle/>
          <a:p>
            <a:pPr algn="ctr" fontAlgn="auto">
              <a:spcBef>
                <a:spcPts val="0"/>
              </a:spcBef>
              <a:spcAft>
                <a:spcPts val="0"/>
              </a:spcAft>
              <a:defRPr/>
            </a:pPr>
            <a:r>
              <a:rPr lang="en-US" sz="2400" b="1" dirty="0">
                <a:ln w="10541" cmpd="sng">
                  <a:solidFill>
                    <a:schemeClr val="accent1">
                      <a:shade val="88000"/>
                      <a:satMod val="110000"/>
                    </a:schemeClr>
                  </a:solidFill>
                  <a:prstDash val="solid"/>
                </a:ln>
                <a:solidFill>
                  <a:schemeClr val="tx2"/>
                </a:solidFill>
                <a:latin typeface="+mn-lt"/>
                <a:cs typeface="+mn-cs"/>
              </a:rPr>
              <a:t>Competency = Knowledge + Skill + Attitude</a:t>
            </a:r>
          </a:p>
        </p:txBody>
      </p:sp>
      <p:sp>
        <p:nvSpPr>
          <p:cNvPr id="13" name="Footer Placeholder 12"/>
          <p:cNvSpPr>
            <a:spLocks noGrp="1"/>
          </p:cNvSpPr>
          <p:nvPr>
            <p:ph type="ftr" sz="quarter" idx="11"/>
          </p:nvPr>
        </p:nvSpPr>
        <p:spPr>
          <a:xfrm>
            <a:off x="914400" y="6019800"/>
            <a:ext cx="6934200" cy="457200"/>
          </a:xfrm>
        </p:spPr>
        <p:txBody>
          <a:bodyPr/>
          <a:lstStyle/>
          <a:p>
            <a:pPr>
              <a:defRPr/>
            </a:pPr>
            <a:r>
              <a:rPr lang="en-US" smtClean="0"/>
              <a:t>School of Nuclear Knowledge Management</a:t>
            </a:r>
            <a:endParaRPr lang="en-US" dirty="0"/>
          </a:p>
        </p:txBody>
      </p:sp>
      <p:sp>
        <p:nvSpPr>
          <p:cNvPr id="7" name="Slide Number Placeholder 6"/>
          <p:cNvSpPr>
            <a:spLocks noGrp="1"/>
          </p:cNvSpPr>
          <p:nvPr>
            <p:ph type="sldNum" sz="quarter" idx="12"/>
          </p:nvPr>
        </p:nvSpPr>
        <p:spPr/>
        <p:txBody>
          <a:bodyPr/>
          <a:lstStyle/>
          <a:p>
            <a:pPr>
              <a:defRPr/>
            </a:pPr>
            <a:fld id="{2F770F2A-62D7-4064-AE54-2BCBAB58F6B9}" type="slidenum">
              <a:rPr lang="en-US"/>
              <a:pPr>
                <a:defRPr/>
              </a:pPr>
              <a:t>7</a:t>
            </a:fld>
            <a:endParaRPr lang="en-US"/>
          </a:p>
        </p:txBody>
      </p:sp>
      <p:sp>
        <p:nvSpPr>
          <p:cNvPr id="9" name="TextBox 8"/>
          <p:cNvSpPr txBox="1"/>
          <p:nvPr/>
        </p:nvSpPr>
        <p:spPr>
          <a:xfrm>
            <a:off x="0" y="533400"/>
            <a:ext cx="8839200" cy="707886"/>
          </a:xfrm>
          <a:prstGeom prst="rect">
            <a:avLst/>
          </a:prstGeom>
          <a:noFill/>
        </p:spPr>
        <p:txBody>
          <a:bodyPr wrap="square">
            <a:spAutoFit/>
          </a:bodyPr>
          <a:lstStyle/>
          <a:p>
            <a:pPr algn="ctr" fontAlgn="auto">
              <a:spcBef>
                <a:spcPts val="0"/>
              </a:spcBef>
              <a:spcAft>
                <a:spcPts val="0"/>
              </a:spcAft>
              <a:defRPr/>
            </a:pPr>
            <a:r>
              <a:rPr lang="en-US" sz="4000" b="1" dirty="0" smtClean="0">
                <a:effectLst>
                  <a:outerShdw blurRad="38100" dist="38100" dir="2700000" algn="tl">
                    <a:srgbClr val="000000">
                      <a:alpha val="43137"/>
                    </a:srgbClr>
                  </a:outerShdw>
                </a:effectLst>
                <a:latin typeface="+mn-lt"/>
                <a:cs typeface="+mn-cs"/>
              </a:rPr>
              <a:t>Approaches</a:t>
            </a:r>
            <a:endParaRPr lang="en-US" sz="4000" b="1" dirty="0">
              <a:effectLst>
                <a:outerShdw blurRad="38100" dist="38100" dir="2700000" algn="tl">
                  <a:srgbClr val="000000">
                    <a:alpha val="43137"/>
                  </a:srgbClr>
                </a:outerShdw>
              </a:effectLst>
              <a:latin typeface="+mn-lt"/>
              <a:cs typeface="+mn-cs"/>
            </a:endParaRPr>
          </a:p>
        </p:txBody>
      </p:sp>
      <p:graphicFrame>
        <p:nvGraphicFramePr>
          <p:cNvPr id="11" name="Diagram 10"/>
          <p:cNvGraphicFramePr/>
          <p:nvPr/>
        </p:nvGraphicFramePr>
        <p:xfrm>
          <a:off x="2362200" y="4876800"/>
          <a:ext cx="4495800" cy="990600"/>
        </p:xfrm>
        <a:graphic>
          <a:graphicData uri="http://schemas.openxmlformats.org/drawingml/2006/diagram">
            <a:relIds xmlns:dgm="http://schemas.openxmlformats.org/drawingml/2006/diagram" xmlns:r="http://schemas.openxmlformats.org/officeDocument/2006/relationships" r:dm="rId4" r:lo="rId5" r:qs="rId6" r:cs="rId7"/>
          </a:graphicData>
        </a:graphic>
      </p:graphicFrame>
      <p:sp>
        <p:nvSpPr>
          <p:cNvPr id="10250" name="Rectangle 12"/>
          <p:cNvSpPr>
            <a:spLocks noChangeArrowheads="1"/>
          </p:cNvSpPr>
          <p:nvPr/>
        </p:nvSpPr>
        <p:spPr bwMode="auto">
          <a:xfrm>
            <a:off x="6477000" y="1066800"/>
            <a:ext cx="2286000" cy="1477963"/>
          </a:xfrm>
          <a:prstGeom prst="rect">
            <a:avLst/>
          </a:prstGeom>
          <a:noFill/>
          <a:ln w="9525">
            <a:noFill/>
            <a:miter lim="800000"/>
            <a:headEnd/>
            <a:tailEnd/>
          </a:ln>
        </p:spPr>
        <p:txBody>
          <a:bodyPr>
            <a:spAutoFit/>
          </a:bodyPr>
          <a:lstStyle/>
          <a:p>
            <a:r>
              <a:rPr lang="en-US" b="1" i="1" dirty="0">
                <a:solidFill>
                  <a:schemeClr val="accent2"/>
                </a:solidFill>
                <a:latin typeface="Calibri" pitchFamily="34" charset="0"/>
              </a:rPr>
              <a:t>Our focus:</a:t>
            </a:r>
          </a:p>
          <a:p>
            <a:r>
              <a:rPr lang="en-US" b="1" i="1" dirty="0">
                <a:solidFill>
                  <a:schemeClr val="accent2"/>
                </a:solidFill>
                <a:latin typeface="Calibri" pitchFamily="34" charset="0"/>
              </a:rPr>
              <a:t>Practical ways to transfer, exchange and share knowledge among people</a:t>
            </a:r>
          </a:p>
        </p:txBody>
      </p:sp>
      <p:sp>
        <p:nvSpPr>
          <p:cNvPr id="14" name="Rectangle 13"/>
          <p:cNvSpPr/>
          <p:nvPr/>
        </p:nvSpPr>
        <p:spPr>
          <a:xfrm>
            <a:off x="304800" y="1828800"/>
            <a:ext cx="2057400" cy="1169551"/>
          </a:xfrm>
          <a:prstGeom prst="rect">
            <a:avLst/>
          </a:prstGeom>
        </p:spPr>
        <p:txBody>
          <a:bodyPr wrap="square">
            <a:spAutoFit/>
          </a:bodyPr>
          <a:lstStyle/>
          <a:p>
            <a:r>
              <a:rPr lang="en-US" sz="1400" dirty="0" smtClean="0"/>
              <a:t>"Wisdom is not a product of schooling but of the lifelong attempt to acquire it."</a:t>
            </a:r>
            <a:br>
              <a:rPr lang="en-US" sz="1400" dirty="0" smtClean="0"/>
            </a:br>
            <a:r>
              <a:rPr lang="en-US" sz="1400" dirty="0" smtClean="0"/>
              <a:t>Albert Einstein</a:t>
            </a:r>
            <a:endParaRPr lang="en-US" sz="1400" dirty="0"/>
          </a:p>
        </p:txBody>
      </p:sp>
      <p:sp>
        <p:nvSpPr>
          <p:cNvPr id="15" name="Rectangle 14"/>
          <p:cNvSpPr/>
          <p:nvPr/>
        </p:nvSpPr>
        <p:spPr>
          <a:xfrm>
            <a:off x="6781800" y="3886200"/>
            <a:ext cx="2133600" cy="2286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28600" y="4038600"/>
            <a:ext cx="2286000" cy="21336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3" name="Picture 3"/>
          <p:cNvPicPr>
            <a:picLocks noChangeAspect="1" noChangeArrowheads="1"/>
          </p:cNvPicPr>
          <p:nvPr/>
        </p:nvPicPr>
        <p:blipFill>
          <a:blip r:embed="rId9" cstate="print"/>
          <a:srcRect/>
          <a:stretch>
            <a:fillRect/>
          </a:stretch>
        </p:blipFill>
        <p:spPr bwMode="auto">
          <a:xfrm>
            <a:off x="381000" y="4191000"/>
            <a:ext cx="1981200" cy="1828800"/>
          </a:xfrm>
          <a:prstGeom prst="rect">
            <a:avLst/>
          </a:prstGeom>
          <a:noFill/>
          <a:ln w="9525">
            <a:noFill/>
            <a:miter lim="800000"/>
            <a:headEnd/>
            <a:tailEnd/>
          </a:ln>
        </p:spPr>
      </p:pic>
      <p:pic>
        <p:nvPicPr>
          <p:cNvPr id="10248" name="Picture 9" descr="001.pdf - Adobe Reader.bmp"/>
          <p:cNvPicPr>
            <a:picLocks noChangeAspect="1"/>
          </p:cNvPicPr>
          <p:nvPr/>
        </p:nvPicPr>
        <p:blipFill>
          <a:blip r:embed="rId10" cstate="print"/>
          <a:srcRect/>
          <a:stretch>
            <a:fillRect/>
          </a:stretch>
        </p:blipFill>
        <p:spPr bwMode="auto">
          <a:xfrm>
            <a:off x="6934200" y="4038600"/>
            <a:ext cx="1828800" cy="198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981201"/>
            <a:ext cx="8534400" cy="3962400"/>
          </a:xfrm>
        </p:spPr>
        <p:txBody>
          <a:bodyPr rtlCol="0">
            <a:normAutofit fontScale="92500"/>
          </a:bodyPr>
          <a:lstStyle/>
          <a:p>
            <a:pPr marL="342900" lvl="2" indent="-342900" eaLnBrk="1" fontAlgn="auto" hangingPunct="1">
              <a:spcAft>
                <a:spcPts val="0"/>
              </a:spcAft>
              <a:buNone/>
              <a:defRPr/>
            </a:pPr>
            <a:r>
              <a:rPr lang="en-US" sz="3400" dirty="0" smtClean="0">
                <a:latin typeface="Calibri"/>
                <a:cs typeface="Calibri"/>
              </a:rPr>
              <a:t>It is a question of…. </a:t>
            </a:r>
            <a:r>
              <a:rPr lang="en-US" sz="3600" b="1" dirty="0" smtClean="0">
                <a:latin typeface="Calibri"/>
                <a:cs typeface="Calibri"/>
              </a:rPr>
              <a:t>What? So What? Now What?</a:t>
            </a:r>
          </a:p>
          <a:p>
            <a:pPr marL="342900" lvl="2" indent="-342900">
              <a:defRPr/>
            </a:pPr>
            <a:r>
              <a:rPr lang="en-US" sz="3000" b="1" dirty="0" smtClean="0">
                <a:latin typeface="Calibri"/>
                <a:cs typeface="Calibri"/>
              </a:rPr>
              <a:t>What….is the specific knowledge?</a:t>
            </a:r>
          </a:p>
          <a:p>
            <a:pPr marL="342900" lvl="2" indent="-342900">
              <a:defRPr/>
            </a:pPr>
            <a:r>
              <a:rPr lang="en-US" sz="3000" b="1" dirty="0" smtClean="0">
                <a:latin typeface="Calibri"/>
                <a:cs typeface="Calibri"/>
              </a:rPr>
              <a:t>So what….are the consequences of loss?</a:t>
            </a:r>
          </a:p>
          <a:p>
            <a:pPr marL="342900" lvl="2" indent="-342900">
              <a:defRPr/>
            </a:pPr>
            <a:r>
              <a:rPr lang="en-US" sz="3000" b="1" dirty="0" smtClean="0">
                <a:latin typeface="Calibri"/>
                <a:cs typeface="Calibri"/>
              </a:rPr>
              <a:t>Now what….do we do about it?</a:t>
            </a:r>
          </a:p>
          <a:p>
            <a:pPr marL="342900" lvl="2" indent="-342900" eaLnBrk="1" fontAlgn="auto" hangingPunct="1">
              <a:spcAft>
                <a:spcPts val="0"/>
              </a:spcAft>
              <a:buNone/>
              <a:defRPr/>
            </a:pPr>
            <a:endParaRPr lang="en-US" sz="2900" b="1" dirty="0" smtClean="0">
              <a:latin typeface="Calibri"/>
              <a:cs typeface="Calibri"/>
            </a:endParaRPr>
          </a:p>
          <a:p>
            <a:pPr marL="342900" lvl="2" indent="-342900">
              <a:buNone/>
              <a:defRPr/>
            </a:pPr>
            <a:r>
              <a:rPr lang="en-US" sz="2600" dirty="0" smtClean="0">
                <a:latin typeface="Calibri"/>
                <a:cs typeface="Calibri"/>
              </a:rPr>
              <a:t>Critical Knowledge:  Knowledge that is important to the organization is covered in “Risk Management of Knowledge Loss” presentation</a:t>
            </a:r>
            <a:endParaRPr lang="en-US" sz="3400" dirty="0" smtClean="0">
              <a:latin typeface="Calibri"/>
              <a:cs typeface="Calibri"/>
            </a:endParaRPr>
          </a:p>
          <a:p>
            <a:pPr marL="342900" lvl="2" indent="-342900" eaLnBrk="1" fontAlgn="auto" hangingPunct="1">
              <a:spcAft>
                <a:spcPts val="0"/>
              </a:spcAft>
              <a:buFont typeface="Arial" pitchFamily="34" charset="0"/>
              <a:buChar char="•"/>
              <a:defRPr/>
            </a:pPr>
            <a:endParaRPr lang="en-US" sz="2800" b="1" dirty="0" smtClean="0"/>
          </a:p>
          <a:p>
            <a:pPr eaLnBrk="1" fontAlgn="auto" hangingPunct="1">
              <a:spcAft>
                <a:spcPts val="0"/>
              </a:spcAft>
              <a:buFont typeface="Arial" pitchFamily="34" charset="0"/>
              <a:buChar char="•"/>
              <a:defRPr/>
            </a:pPr>
            <a:endParaRPr lang="en-US" dirty="0"/>
          </a:p>
        </p:txBody>
      </p:sp>
      <p:sp>
        <p:nvSpPr>
          <p:cNvPr id="4" name="Footer Placeholder 3"/>
          <p:cNvSpPr>
            <a:spLocks noGrp="1"/>
          </p:cNvSpPr>
          <p:nvPr>
            <p:ph type="ftr" sz="quarter" idx="11"/>
          </p:nvPr>
        </p:nvSpPr>
        <p:spPr>
          <a:xfrm>
            <a:off x="914400" y="6019800"/>
            <a:ext cx="7848600" cy="457200"/>
          </a:xfrm>
        </p:spPr>
        <p:txBody>
          <a:bodyPr/>
          <a:lstStyle/>
          <a:p>
            <a:pPr>
              <a:defRPr/>
            </a:pPr>
            <a:r>
              <a:rPr lang="en-US" smtClean="0"/>
              <a:t>School of Nuclear Knowledge Management</a:t>
            </a:r>
            <a:endParaRPr lang="en-US" dirty="0"/>
          </a:p>
        </p:txBody>
      </p:sp>
      <p:sp>
        <p:nvSpPr>
          <p:cNvPr id="6" name="Slide Number Placeholder 5"/>
          <p:cNvSpPr>
            <a:spLocks noGrp="1"/>
          </p:cNvSpPr>
          <p:nvPr>
            <p:ph type="sldNum" sz="quarter" idx="12"/>
          </p:nvPr>
        </p:nvSpPr>
        <p:spPr/>
        <p:txBody>
          <a:bodyPr/>
          <a:lstStyle/>
          <a:p>
            <a:pPr>
              <a:defRPr/>
            </a:pPr>
            <a:fld id="{A4603796-4EB3-4670-A096-A915F1598B6E}" type="slidenum">
              <a:rPr lang="en-US"/>
              <a:pPr>
                <a:defRPr/>
              </a:pPr>
              <a:t>8</a:t>
            </a:fld>
            <a:endParaRPr lang="en-US"/>
          </a:p>
        </p:txBody>
      </p:sp>
      <p:sp>
        <p:nvSpPr>
          <p:cNvPr id="2" name="Title 1"/>
          <p:cNvSpPr>
            <a:spLocks noGrp="1"/>
          </p:cNvSpPr>
          <p:nvPr>
            <p:ph type="title"/>
          </p:nvPr>
        </p:nvSpPr>
        <p:spPr>
          <a:xfrm>
            <a:off x="381000" y="533400"/>
            <a:ext cx="8229600" cy="487362"/>
          </a:xfrm>
        </p:spPr>
        <p:txBody>
          <a:bodyPr rtlCol="0">
            <a:normAutofit fontScale="90000"/>
          </a:bodyPr>
          <a:lstStyle/>
          <a:p>
            <a:pPr eaLnBrk="1" fontAlgn="auto" hangingPunct="1">
              <a:spcAft>
                <a:spcPts val="0"/>
              </a:spcAft>
              <a:defRPr/>
            </a:pPr>
            <a:r>
              <a:rPr lang="en-US" sz="3600" dirty="0" smtClean="0"/>
              <a:t/>
            </a:r>
            <a:br>
              <a:rPr lang="en-US" sz="3600" dirty="0" smtClean="0"/>
            </a:br>
            <a:endParaRPr lang="en-US" sz="3600" dirty="0"/>
          </a:p>
        </p:txBody>
      </p:sp>
      <p:sp>
        <p:nvSpPr>
          <p:cNvPr id="7" name="Rectangle 6"/>
          <p:cNvSpPr/>
          <p:nvPr/>
        </p:nvSpPr>
        <p:spPr>
          <a:xfrm>
            <a:off x="304800" y="1143000"/>
            <a:ext cx="8081860" cy="584776"/>
          </a:xfrm>
          <a:prstGeom prst="rect">
            <a:avLst/>
          </a:prstGeom>
        </p:spPr>
        <p:txBody>
          <a:bodyPr wrap="none">
            <a:spAutoFit/>
          </a:bodyPr>
          <a:lstStyle/>
          <a:p>
            <a:pPr fontAlgn="auto">
              <a:spcBef>
                <a:spcPts val="0"/>
              </a:spcBef>
              <a:spcAft>
                <a:spcPts val="0"/>
              </a:spcAft>
              <a:defRPr/>
            </a:pPr>
            <a:r>
              <a:rPr lang="en-US" sz="3200" b="1" dirty="0" smtClean="0">
                <a:effectLst>
                  <a:outerShdw blurRad="38100" dist="38100" dir="2700000" algn="tl">
                    <a:srgbClr val="000000">
                      <a:alpha val="43137"/>
                    </a:srgbClr>
                  </a:outerShdw>
                </a:effectLst>
                <a:latin typeface="Calibri"/>
                <a:cs typeface="Calibri"/>
              </a:rPr>
              <a:t>Determine which knowledge is worth </a:t>
            </a:r>
            <a:r>
              <a:rPr lang="en-US" sz="3200" b="1" dirty="0">
                <a:effectLst>
                  <a:outerShdw blurRad="38100" dist="38100" dir="2700000" algn="tl">
                    <a:srgbClr val="000000">
                      <a:alpha val="43137"/>
                    </a:srgbClr>
                  </a:outerShdw>
                </a:effectLst>
                <a:latin typeface="Calibri"/>
                <a:cs typeface="Calibri"/>
              </a:rPr>
              <a:t>sharing? </a:t>
            </a:r>
          </a:p>
        </p:txBody>
      </p:sp>
      <p:sp>
        <p:nvSpPr>
          <p:cNvPr id="8" name="Rectangle 7"/>
          <p:cNvSpPr/>
          <p:nvPr/>
        </p:nvSpPr>
        <p:spPr>
          <a:xfrm>
            <a:off x="381000" y="304800"/>
            <a:ext cx="7162800" cy="707886"/>
          </a:xfrm>
          <a:prstGeom prst="rect">
            <a:avLst/>
          </a:prstGeom>
        </p:spPr>
        <p:txBody>
          <a:bodyPr wrap="square">
            <a:spAutoFit/>
          </a:bodyPr>
          <a:lstStyle/>
          <a:p>
            <a:pPr algn="ctr"/>
            <a:r>
              <a:rPr lang="en-US" sz="4000" b="1" dirty="0" smtClean="0">
                <a:effectLst>
                  <a:outerShdw blurRad="38100" dist="38100" dir="2700000" algn="tl">
                    <a:srgbClr val="000000">
                      <a:alpha val="43137"/>
                    </a:srgbClr>
                  </a:outerShdw>
                </a:effectLst>
              </a:rPr>
              <a:t>Approaches</a:t>
            </a:r>
            <a:endParaRPr lang="en-US" sz="4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2" descr="C:\Users\j\Pictures\Previous years and files\2008\Tirps_IAEA\Ukraine Visit April\Ukraine Edited\Ukraine Visit April_02.jpg"/>
          <p:cNvPicPr>
            <a:picLocks noGrp="1" noChangeAspect="1" noChangeArrowheads="1"/>
          </p:cNvPicPr>
          <p:nvPr>
            <p:ph idx="1"/>
          </p:nvPr>
        </p:nvPicPr>
        <p:blipFill>
          <a:blip r:embed="rId3" cstate="print"/>
          <a:stretch>
            <a:fillRect/>
          </a:stretch>
        </p:blipFill>
        <p:spPr bwMode="auto">
          <a:xfrm>
            <a:off x="2133600" y="838200"/>
            <a:ext cx="4876800" cy="3810000"/>
          </a:xfrm>
          <a:prstGeom prst="rect">
            <a:avLst/>
          </a:prstGeom>
          <a:noFill/>
          <a:ln w="9525">
            <a:noFill/>
            <a:miter lim="800000"/>
            <a:headEnd/>
            <a:tailEnd/>
          </a:ln>
        </p:spPr>
      </p:pic>
      <p:sp>
        <p:nvSpPr>
          <p:cNvPr id="4" name="Footer Placeholder 3"/>
          <p:cNvSpPr>
            <a:spLocks noGrp="1"/>
          </p:cNvSpPr>
          <p:nvPr>
            <p:ph type="ftr" sz="quarter" idx="11"/>
          </p:nvPr>
        </p:nvSpPr>
        <p:spPr>
          <a:xfrm>
            <a:off x="990600" y="6096000"/>
            <a:ext cx="7467600" cy="457200"/>
          </a:xfrm>
        </p:spPr>
        <p:txBody>
          <a:bodyPr/>
          <a:lstStyle/>
          <a:p>
            <a:pPr>
              <a:defRPr/>
            </a:pPr>
            <a:r>
              <a:rPr lang="en-US" smtClean="0"/>
              <a:t>School of Nuclear Knowledge Management</a:t>
            </a:r>
            <a:endParaRPr lang="en-US" dirty="0"/>
          </a:p>
        </p:txBody>
      </p:sp>
      <p:sp>
        <p:nvSpPr>
          <p:cNvPr id="5" name="Slide Number Placeholder 4"/>
          <p:cNvSpPr>
            <a:spLocks noGrp="1"/>
          </p:cNvSpPr>
          <p:nvPr>
            <p:ph type="sldNum" sz="quarter" idx="12"/>
          </p:nvPr>
        </p:nvSpPr>
        <p:spPr/>
        <p:txBody>
          <a:bodyPr/>
          <a:lstStyle/>
          <a:p>
            <a:pPr>
              <a:defRPr/>
            </a:pPr>
            <a:fld id="{9092A7CF-C911-434E-8597-41695D1D6C41}" type="slidenum">
              <a:rPr lang="en-US" smtClean="0"/>
              <a:pPr>
                <a:defRPr/>
              </a:pPr>
              <a:t>9</a:t>
            </a:fld>
            <a:endParaRPr lang="en-US"/>
          </a:p>
        </p:txBody>
      </p:sp>
      <p:sp>
        <p:nvSpPr>
          <p:cNvPr id="8" name="Title 7"/>
          <p:cNvSpPr>
            <a:spLocks noGrp="1"/>
          </p:cNvSpPr>
          <p:nvPr>
            <p:ph type="title"/>
          </p:nvPr>
        </p:nvSpPr>
        <p:spPr>
          <a:xfrm>
            <a:off x="502920" y="5334000"/>
            <a:ext cx="8183880" cy="701040"/>
          </a:xfrm>
        </p:spPr>
        <p:txBody>
          <a:bodyPr>
            <a:normAutofit fontScale="90000"/>
          </a:bodyPr>
          <a:lstStyle/>
          <a:p>
            <a:r>
              <a:rPr lang="en-US" dirty="0" smtClean="0"/>
              <a:t>Mockups:  Dynamic Learning</a:t>
            </a:r>
            <a:endParaRPr lang="en-US" dirty="0"/>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3.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1784</TotalTime>
  <Words>3201</Words>
  <Application>Microsoft Macintosh PowerPoint</Application>
  <PresentationFormat>On-screen Show (4:3)</PresentationFormat>
  <Paragraphs>397</Paragraphs>
  <Slides>31</Slides>
  <Notes>24</Notes>
  <HiddenSlides>0</HiddenSlides>
  <MMClips>0</MMClips>
  <ScaleCrop>false</ScaleCrop>
  <HeadingPairs>
    <vt:vector size="6" baseType="variant">
      <vt:variant>
        <vt:lpstr>Design Template</vt:lpstr>
      </vt:variant>
      <vt:variant>
        <vt:i4>3</vt:i4>
      </vt:variant>
      <vt:variant>
        <vt:lpstr>Embedded OLE Servers</vt:lpstr>
      </vt:variant>
      <vt:variant>
        <vt:i4>2</vt:i4>
      </vt:variant>
      <vt:variant>
        <vt:lpstr>Slide Titles</vt:lpstr>
      </vt:variant>
      <vt:variant>
        <vt:i4>31</vt:i4>
      </vt:variant>
    </vt:vector>
  </HeadingPairs>
  <TitlesOfParts>
    <vt:vector size="36" baseType="lpstr">
      <vt:lpstr>Office Theme</vt:lpstr>
      <vt:lpstr>1_Equity</vt:lpstr>
      <vt:lpstr>Concourse</vt:lpstr>
      <vt:lpstr>VISIO</vt:lpstr>
      <vt:lpstr>Document</vt:lpstr>
      <vt:lpstr>Knowledge Capture &amp; Sharing People to People</vt:lpstr>
      <vt:lpstr>The knowledge Iceberg</vt:lpstr>
      <vt:lpstr>Why is it important?</vt:lpstr>
      <vt:lpstr>Slide 4</vt:lpstr>
      <vt:lpstr>Slide 5</vt:lpstr>
      <vt:lpstr>Slide 6</vt:lpstr>
      <vt:lpstr>Slide 7</vt:lpstr>
      <vt:lpstr> </vt:lpstr>
      <vt:lpstr>Mockups:  Dynamic Learning</vt:lpstr>
      <vt:lpstr>Dynamic Learning</vt:lpstr>
      <vt:lpstr>Slide 11</vt:lpstr>
      <vt:lpstr>Slide 12</vt:lpstr>
      <vt:lpstr>Peer Teams</vt:lpstr>
      <vt:lpstr>Peer Teams</vt:lpstr>
      <vt:lpstr>Peer Team Governance</vt:lpstr>
      <vt:lpstr>Communities of Practice (CoP)</vt:lpstr>
      <vt:lpstr>Slide 17</vt:lpstr>
      <vt:lpstr>NEI CoP’s</vt:lpstr>
      <vt:lpstr>Slide 19</vt:lpstr>
      <vt:lpstr>Slide 20</vt:lpstr>
      <vt:lpstr>Mentoring and Coaching</vt:lpstr>
      <vt:lpstr>Mentoring and Coaching</vt:lpstr>
      <vt:lpstr>Mentoring and Coaching</vt:lpstr>
      <vt:lpstr>Mentoring and Coaching at Bellefonte NPP</vt:lpstr>
      <vt:lpstr>Mentoring and Coaching</vt:lpstr>
      <vt:lpstr>Mentoring and Coaching</vt:lpstr>
      <vt:lpstr>Employee Advisory Group</vt:lpstr>
      <vt:lpstr>Engineering Forum</vt:lpstr>
      <vt:lpstr>Lunch and Learn</vt:lpstr>
      <vt:lpstr>Summary</vt:lpstr>
      <vt:lpstr>Slide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Knowledge Transfer People to People</dc:title>
  <dc:creator>j</dc:creator>
  <cp:lastModifiedBy>James Boyles</cp:lastModifiedBy>
  <cp:revision>184</cp:revision>
  <dcterms:created xsi:type="dcterms:W3CDTF">2012-09-05T06:26:04Z</dcterms:created>
  <dcterms:modified xsi:type="dcterms:W3CDTF">2012-09-05T06:27:14Z</dcterms:modified>
</cp:coreProperties>
</file>