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435" r:id="rId2"/>
    <p:sldId id="257" r:id="rId3"/>
    <p:sldId id="451" r:id="rId4"/>
    <p:sldId id="466" r:id="rId5"/>
    <p:sldId id="453" r:id="rId6"/>
    <p:sldId id="454" r:id="rId7"/>
    <p:sldId id="406" r:id="rId8"/>
    <p:sldId id="456" r:id="rId9"/>
    <p:sldId id="465" r:id="rId10"/>
    <p:sldId id="469" r:id="rId11"/>
    <p:sldId id="428" r:id="rId12"/>
    <p:sldId id="457" r:id="rId13"/>
    <p:sldId id="458" r:id="rId14"/>
    <p:sldId id="459" r:id="rId15"/>
    <p:sldId id="460" r:id="rId16"/>
    <p:sldId id="462" r:id="rId17"/>
    <p:sldId id="463" r:id="rId18"/>
    <p:sldId id="464" r:id="rId19"/>
    <p:sldId id="455" r:id="rId20"/>
    <p:sldId id="468" r:id="rId21"/>
    <p:sldId id="470" r:id="rId22"/>
    <p:sldId id="471" r:id="rId23"/>
    <p:sldId id="472" r:id="rId24"/>
    <p:sldId id="467" r:id="rId25"/>
    <p:sldId id="275" r:id="rId26"/>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0000"/>
    <a:srgbClr val="ECF0FE"/>
    <a:srgbClr val="E8EDFE"/>
    <a:srgbClr val="E2E9FE"/>
    <a:srgbClr val="C4D1FC"/>
    <a:srgbClr val="BDDEFF"/>
    <a:srgbClr val="99CCFF"/>
    <a:srgbClr val="FAA9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28" autoAdjust="0"/>
    <p:restoredTop sz="70420" autoAdjust="0"/>
  </p:normalViewPr>
  <p:slideViewPr>
    <p:cSldViewPr showGuides="1">
      <p:cViewPr varScale="1">
        <p:scale>
          <a:sx n="53" d="100"/>
          <a:sy n="53" d="100"/>
        </p:scale>
        <p:origin x="-174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78275ACC-661C-4946-9203-1481A5649A0D}" type="datetimeFigureOut">
              <a:rPr lang="en-US" smtClean="0"/>
              <a:pPr/>
              <a:t>9/4/2012</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9ABC81F3-1947-445C-BE52-AC38648CDB6D}" type="slidenum">
              <a:rPr lang="en-US" smtClean="0"/>
              <a:pPr/>
              <a:t>‹#›</a:t>
            </a:fld>
            <a:endParaRPr lang="en-US"/>
          </a:p>
        </p:txBody>
      </p:sp>
    </p:spTree>
    <p:extLst>
      <p:ext uri="{BB962C8B-B14F-4D97-AF65-F5344CB8AC3E}">
        <p14:creationId xmlns:p14="http://schemas.microsoft.com/office/powerpoint/2010/main" val="173754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pPr>
              <a:defRPr/>
            </a:pPr>
            <a:fld id="{AC9CC6D7-0537-4AA7-938E-1C7A82269276}" type="datetimeFigureOut">
              <a:rPr lang="en-US"/>
              <a:pPr>
                <a:defRPr/>
              </a:pPr>
              <a:t>9/4/2012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pPr>
              <a:defRPr/>
            </a:pPr>
            <a:fld id="{E2CD94BA-9AC5-4B70-AF3B-72FF1A7AE403}" type="slidenum">
              <a:rPr lang="en-US"/>
              <a:pPr>
                <a:defRPr/>
              </a:pPr>
              <a:t>‹#›</a:t>
            </a:fld>
            <a:endParaRPr lang="en-US"/>
          </a:p>
        </p:txBody>
      </p:sp>
    </p:spTree>
    <p:extLst>
      <p:ext uri="{BB962C8B-B14F-4D97-AF65-F5344CB8AC3E}">
        <p14:creationId xmlns:p14="http://schemas.microsoft.com/office/powerpoint/2010/main" val="21331125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u-RU" dirty="0"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65D2993-18AD-471C-8ECA-0C882A1E49B2}" type="slidenum">
              <a:rPr lang="en-US" smtClean="0"/>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dirty="0"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11</a:t>
            </a:fld>
            <a:endParaRPr lang="en-GB" dirty="0"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While organizations should strive to embed knowledge-sharing in their culture in the ways discussed above this is, as we have noted, a long-term process.  In the short and medium term, much of a knowledge manager’s efforts therefore need to be focused on ways to promote knowledge-sharing </a:t>
            </a:r>
            <a:r>
              <a:rPr lang="en-US" sz="1200" i="1" kern="1200" dirty="0" smtClean="0">
                <a:solidFill>
                  <a:schemeClr val="tx1"/>
                </a:solidFill>
                <a:latin typeface="+mn-lt"/>
                <a:ea typeface="+mn-ea"/>
                <a:cs typeface="+mn-cs"/>
              </a:rPr>
              <a:t>behavior</a:t>
            </a:r>
            <a:r>
              <a:rPr lang="en-US" sz="1200" kern="1200" dirty="0" smtClean="0">
                <a:solidFill>
                  <a:schemeClr val="tx1"/>
                </a:solidFill>
                <a:latin typeface="+mn-lt"/>
                <a:ea typeface="+mn-ea"/>
                <a:cs typeface="+mn-cs"/>
              </a:rPr>
              <a:t>. While behavior is the most superficial aspect of culture, experts believe that effective transformation efforts should aim to produce a series of visible short-term impacts in a number of different parts of an organization.  This makes the benefits of change real for people and shows them how specific new behaviors and attitudes help performance (</a:t>
            </a:r>
            <a:r>
              <a:rPr lang="en-US" sz="1200" kern="1200" dirty="0" err="1" smtClean="0">
                <a:solidFill>
                  <a:schemeClr val="tx1"/>
                </a:solidFill>
                <a:latin typeface="+mn-lt"/>
                <a:ea typeface="+mn-ea"/>
                <a:cs typeface="+mn-cs"/>
              </a:rPr>
              <a:t>Kotter</a:t>
            </a:r>
            <a:r>
              <a:rPr lang="en-US" sz="1200" kern="1200" dirty="0" smtClean="0">
                <a:solidFill>
                  <a:schemeClr val="tx1"/>
                </a:solidFill>
                <a:latin typeface="+mn-lt"/>
                <a:ea typeface="+mn-ea"/>
                <a:cs typeface="+mn-cs"/>
              </a:rPr>
              <a:t>, 1996).  Many focus group members are using this approach to promote knowledge-sharing.  “The key is to build islands of sharing”, stated one member, “and then to build bridges between the islands.” Because cultural change is such a long-term, multi-step process, it is not unusual to find that knowledge-sharing efforts are incubated first in small niches in an organization before gaining widespread senior management attention and support. The experts agree with this approach, emphasizing that cultural transformation is a non-linear process and that culture will only change </a:t>
            </a:r>
            <a:r>
              <a:rPr lang="en-US" sz="1200" i="1" kern="1200" dirty="0" smtClean="0">
                <a:solidFill>
                  <a:schemeClr val="tx1"/>
                </a:solidFill>
                <a:latin typeface="+mn-lt"/>
                <a:ea typeface="+mn-ea"/>
                <a:cs typeface="+mn-cs"/>
              </a:rPr>
              <a:t>after </a:t>
            </a:r>
            <a:r>
              <a:rPr lang="en-US" sz="1200" kern="1200" dirty="0" smtClean="0">
                <a:solidFill>
                  <a:schemeClr val="tx1"/>
                </a:solidFill>
                <a:latin typeface="+mn-lt"/>
                <a:ea typeface="+mn-ea"/>
                <a:cs typeface="+mn-cs"/>
              </a:rPr>
              <a:t>people’s actions are altered, </a:t>
            </a:r>
            <a:r>
              <a:rPr lang="en-US" sz="1200" i="1" kern="1200" dirty="0" smtClean="0">
                <a:solidFill>
                  <a:schemeClr val="tx1"/>
                </a:solidFill>
                <a:latin typeface="+mn-lt"/>
                <a:ea typeface="+mn-ea"/>
                <a:cs typeface="+mn-cs"/>
              </a:rPr>
              <a:t>after</a:t>
            </a:r>
            <a:r>
              <a:rPr lang="en-US" sz="1200" kern="1200" dirty="0" smtClean="0">
                <a:solidFill>
                  <a:schemeClr val="tx1"/>
                </a:solidFill>
                <a:latin typeface="+mn-lt"/>
                <a:ea typeface="+mn-ea"/>
                <a:cs typeface="+mn-cs"/>
              </a:rPr>
              <a:t> benefits have been observed for some period of time and </a:t>
            </a:r>
            <a:r>
              <a:rPr lang="en-US" sz="1200" i="1" kern="1200" dirty="0" smtClean="0">
                <a:solidFill>
                  <a:schemeClr val="tx1"/>
                </a:solidFill>
                <a:latin typeface="+mn-lt"/>
                <a:ea typeface="+mn-ea"/>
                <a:cs typeface="+mn-cs"/>
              </a:rPr>
              <a:t>after </a:t>
            </a:r>
            <a:r>
              <a:rPr lang="en-US" sz="1200" kern="1200" dirty="0" smtClean="0">
                <a:solidFill>
                  <a:schemeClr val="tx1"/>
                </a:solidFill>
                <a:latin typeface="+mn-lt"/>
                <a:ea typeface="+mn-ea"/>
                <a:cs typeface="+mn-cs"/>
              </a:rPr>
              <a:t>people have seen the connection with the change (</a:t>
            </a:r>
            <a:r>
              <a:rPr lang="en-US" sz="1200" kern="1200" dirty="0" err="1" smtClean="0">
                <a:solidFill>
                  <a:schemeClr val="tx1"/>
                </a:solidFill>
                <a:latin typeface="+mn-lt"/>
                <a:ea typeface="+mn-ea"/>
                <a:cs typeface="+mn-cs"/>
              </a:rPr>
              <a:t>Kotter</a:t>
            </a:r>
            <a:r>
              <a:rPr lang="en-US" sz="1200" kern="1200" dirty="0" smtClean="0">
                <a:solidFill>
                  <a:schemeClr val="tx1"/>
                </a:solidFill>
                <a:latin typeface="+mn-lt"/>
                <a:ea typeface="+mn-ea"/>
                <a:cs typeface="+mn-cs"/>
              </a:rPr>
              <a:t>, 1996). Therefore, motivating knowledge-sharing behaviors is an important first step to instilling a full-blown knowledge-sharing culture. </a:t>
            </a:r>
            <a:endParaRPr lang="en-US" sz="1200" kern="1200" dirty="0">
              <a:solidFill>
                <a:schemeClr val="tx1"/>
              </a:solidFill>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12</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Most knowledge is shared socially. Research shows that managers get two-thirds of their information from face-to-face meetings or via the telephone and only one-third from documents (Davenport, 1994).  People are five times more likely to turn to friends and colleagues for answers to their problems rather than to other sources of information (Cross &amp; Baird, 2000).  Yet while we know that personal contact is a fundamental part of knowledge-sharing, “too often knowledge transfer has been confined to such concepts as improved access, electronic communication, and document repositories.  Practitioners know this well but although “no one says ‘document repositories’, that’s where we spend 100% of our resources.” </a:t>
            </a:r>
          </a:p>
          <a:p>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The social context in which individuals work appears to form the bedrock for all other types knowledge-sharing behaviors.  People will not share with those they don’t trust either by reputation or expertise.  They need to size up who is giving the information and assess their credibility . This is one key reason why technical knowledge-sharing solutions often work. </a:t>
            </a:r>
          </a:p>
          <a:p>
            <a:endParaRPr lang="en-US" sz="1200" kern="1200" dirty="0">
              <a:solidFill>
                <a:schemeClr val="tx1"/>
              </a:solidFill>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13</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Some of the factors which have been shown to increase knowledge-sharing between people include: introducing new staff members to key people in the organization; developing a team-based structure on which a sense of community can be built; rotating key staff through the organization to build networks; locating work areas so they intersect with others; and cultivating an atmosphere of informality where people feel comfortable asking others for help </a:t>
            </a:r>
            <a:endParaRPr lang="en-US" sz="1200" kern="1200" dirty="0">
              <a:solidFill>
                <a:schemeClr val="tx1"/>
              </a:solidFill>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14</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Organizational processes and practices form a second major category of factors which influence knowledge-sharing behaviors. These factors include:  recognition and incentives; the role of information in the organization; governance and accountability structures; where knowledge resources are spent; and how the organization’s processes integrate knowledge. Research has repeatedly shown that organizational demographics, particularly large size and formal status differentials, have a negative influence on knowledge-sharing .Focus group members identified many policies and practices which mitigated against knowledge-sharing.  For example, </a:t>
            </a:r>
            <a:r>
              <a:rPr lang="en-US" sz="1200" b="1" kern="1200" dirty="0" smtClean="0">
                <a:solidFill>
                  <a:schemeClr val="tx1"/>
                </a:solidFill>
                <a:latin typeface="+mn-lt"/>
                <a:ea typeface="+mn-ea"/>
                <a:cs typeface="+mn-cs"/>
              </a:rPr>
              <a:t>some firms reward individual achievement not group achievement or use metrics that do not track knowledge-sharing activity</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other organizations, </a:t>
            </a:r>
            <a:r>
              <a:rPr lang="en-US" sz="1200" b="1" kern="1200" dirty="0" smtClean="0">
                <a:solidFill>
                  <a:schemeClr val="tx1"/>
                </a:solidFill>
                <a:latin typeface="+mn-lt"/>
                <a:ea typeface="+mn-ea"/>
                <a:cs typeface="+mn-cs"/>
              </a:rPr>
              <a:t>concerns over keeping key information from falling into competitors’ hands have led to such restrictive security procedures that they also inhibit internal knowledge-sharing</a:t>
            </a:r>
            <a:r>
              <a:rPr lang="en-US" sz="1200" kern="1200" dirty="0" smtClean="0">
                <a:solidFill>
                  <a:schemeClr val="tx1"/>
                </a:solidFill>
                <a:latin typeface="+mn-lt"/>
                <a:ea typeface="+mn-ea"/>
                <a:cs typeface="+mn-cs"/>
              </a:rPr>
              <a:t>. Particularly endemic is a persistent industrial-culture belief that knowledge is power and money.  </a:t>
            </a:r>
          </a:p>
          <a:p>
            <a:r>
              <a:rPr lang="en-US" sz="1200" kern="1200" dirty="0" smtClean="0">
                <a:solidFill>
                  <a:schemeClr val="tx1"/>
                </a:solidFill>
                <a:latin typeface="+mn-lt"/>
                <a:ea typeface="+mn-ea"/>
                <a:cs typeface="+mn-cs"/>
              </a:rPr>
              <a:t>Until this belief is rooted out and destroyed in all processes and practices of the organization, knowledge-sharing will not occur, regardless of how well the organization promotes it.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Practices and processes embed what the organization values.  Two of the most important organizational practices which promote knowledge-sharing behavior are: rewards and recognition and monitoring.  As noted above, </a:t>
            </a:r>
            <a:r>
              <a:rPr lang="en-US" sz="1200" b="1" kern="1200" dirty="0" smtClean="0">
                <a:solidFill>
                  <a:schemeClr val="tx1"/>
                </a:solidFill>
                <a:latin typeface="+mn-lt"/>
                <a:ea typeface="+mn-ea"/>
                <a:cs typeface="+mn-cs"/>
              </a:rPr>
              <a:t>reward and recognition practices can either promote or inhibit sharing behaviors depending on how they are designed</a:t>
            </a:r>
            <a:r>
              <a:rPr lang="en-US" sz="1200" kern="1200" dirty="0" smtClean="0">
                <a:solidFill>
                  <a:schemeClr val="tx1"/>
                </a:solidFill>
                <a:latin typeface="+mn-lt"/>
                <a:ea typeface="+mn-ea"/>
                <a:cs typeface="+mn-cs"/>
              </a:rPr>
              <a:t>.  One focus group organization encourages sharing by allocating 25% of an individual’s performance evaluation to how well they share and use knowledge.  This not only rewards desired behavior, it provides a means for monitoring it as well.  Other organizations use more informal recognition practices, e.g., thank </a:t>
            </a:r>
            <a:r>
              <a:rPr lang="en-US" sz="1200" kern="1200" dirty="0" err="1" smtClean="0">
                <a:solidFill>
                  <a:schemeClr val="tx1"/>
                </a:solidFill>
                <a:latin typeface="+mn-lt"/>
                <a:ea typeface="+mn-ea"/>
                <a:cs typeface="+mn-cs"/>
              </a:rPr>
              <a:t>yous</a:t>
            </a:r>
            <a:r>
              <a:rPr lang="en-US" sz="1200" kern="1200" dirty="0" smtClean="0">
                <a:solidFill>
                  <a:schemeClr val="tx1"/>
                </a:solidFill>
                <a:latin typeface="+mn-lt"/>
                <a:ea typeface="+mn-ea"/>
                <a:cs typeface="+mn-cs"/>
              </a:rPr>
              <a:t> or awards, and find that these work as well as more formal means. </a:t>
            </a:r>
          </a:p>
          <a:p>
            <a:r>
              <a:rPr lang="en-US" sz="1200" kern="1200" dirty="0" smtClean="0">
                <a:solidFill>
                  <a:schemeClr val="tx1"/>
                </a:solidFill>
                <a:latin typeface="+mn-lt"/>
                <a:ea typeface="+mn-ea"/>
                <a:cs typeface="+mn-cs"/>
              </a:rPr>
              <a:t>Training is another process which can significantly influence knowledge-sharing and which is often under-emphasized. Often workers do not use knowledge-sharing technology and tools simply because they are not sure how they work or do not understand what behaviors they are expected to practice . </a:t>
            </a:r>
            <a:r>
              <a:rPr lang="en-US" sz="1200" kern="1200" dirty="0" err="1" smtClean="0">
                <a:solidFill>
                  <a:schemeClr val="tx1"/>
                </a:solidFill>
                <a:latin typeface="+mn-lt"/>
                <a:ea typeface="+mn-ea"/>
                <a:cs typeface="+mn-cs"/>
              </a:rPr>
              <a:t>CKOs</a:t>
            </a:r>
            <a:r>
              <a:rPr lang="en-US" sz="1200" kern="1200" dirty="0" smtClean="0">
                <a:solidFill>
                  <a:schemeClr val="tx1"/>
                </a:solidFill>
                <a:latin typeface="+mn-lt"/>
                <a:ea typeface="+mn-ea"/>
                <a:cs typeface="+mn-cs"/>
              </a:rPr>
              <a:t> in the focus group noted that in their experience the amount of  training needed to change behavior is always underestimated. Some firms have implemented formal mentoring and coaching programs to address this need.  </a:t>
            </a:r>
          </a:p>
          <a:p>
            <a:r>
              <a:rPr lang="en-US" sz="1200" kern="1200" dirty="0" smtClean="0">
                <a:solidFill>
                  <a:schemeClr val="tx1"/>
                </a:solidFill>
                <a:latin typeface="+mn-lt"/>
                <a:ea typeface="+mn-ea"/>
                <a:cs typeface="+mn-cs"/>
              </a:rPr>
              <a:t>Facilitation of knowledge-sharing work is also important.  Strategies for making information useful and accessible are all labor intensive and require knowledge and </a:t>
            </a:r>
            <a:r>
              <a:rPr lang="en-US" sz="1200" kern="1200" dirty="0" err="1" smtClean="0">
                <a:solidFill>
                  <a:schemeClr val="tx1"/>
                </a:solidFill>
                <a:latin typeface="+mn-lt"/>
                <a:ea typeface="+mn-ea"/>
                <a:cs typeface="+mn-cs"/>
              </a:rPr>
              <a:t>judgement</a:t>
            </a:r>
            <a:r>
              <a:rPr lang="en-US" sz="1200" kern="1200" dirty="0" smtClean="0">
                <a:solidFill>
                  <a:schemeClr val="tx1"/>
                </a:solidFill>
                <a:latin typeface="+mn-lt"/>
                <a:ea typeface="+mn-ea"/>
                <a:cs typeface="+mn-cs"/>
              </a:rPr>
              <a:t>. Organizations must be prepared to provide adequate resources to support the knowledge-sharing they desire (Davenport, 1994). One focus group firm has created the position of “knowledge steward”.  The steward is involved in all major projects, gathering relevant business intelligence and template documents at the beginning and capturing what was learned on a project at the end.  Another organization legitimizes time spent documenting knowledge and mentoring others, cycling specialists into knowledge management roles between assignments.  </a:t>
            </a:r>
          </a:p>
          <a:p>
            <a:r>
              <a:rPr lang="en-US" sz="1200" kern="1200" dirty="0" smtClean="0">
                <a:solidFill>
                  <a:schemeClr val="tx1"/>
                </a:solidFill>
                <a:latin typeface="+mn-lt"/>
                <a:ea typeface="+mn-ea"/>
                <a:cs typeface="+mn-cs"/>
              </a:rPr>
              <a:t>Care must be taken when designing knowledge-sharing procedures, documents and methods however, that they do not become too complicated. The more complex and detailed these are, the less likely they will be to change behavior (Davenport, 1998).  This is one reason why enterprise-wide information architectures have been a resounding failure.</a:t>
            </a:r>
            <a:endParaRPr lang="en-US" sz="1200" kern="1200" dirty="0">
              <a:solidFill>
                <a:schemeClr val="tx1"/>
              </a:solidFill>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15</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Organizational processes and practices form a second major category of factors which influence knowledge-sharing behaviors. These factors include:  recognition and incentives; the role of information in the organization; governance and accountability structures; where knowledge resources are spent; and how the organization’s processes integrate knowledge. Research has repeatedly shown that organizational demographics, particularly large size and formal status differentials, have a negative influence on knowledge-sharing .Focus group members identified many policies and practices which mitigated against knowledge-sharing.  For example, </a:t>
            </a:r>
            <a:r>
              <a:rPr lang="en-US" sz="1200" b="1" kern="1200" dirty="0" smtClean="0">
                <a:solidFill>
                  <a:schemeClr val="tx1"/>
                </a:solidFill>
                <a:latin typeface="+mn-lt"/>
                <a:ea typeface="+mn-ea"/>
                <a:cs typeface="+mn-cs"/>
              </a:rPr>
              <a:t>some firms reward individual achievement not group achievement or use metrics that do not track knowledge-sharing activity</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other organizations, </a:t>
            </a:r>
            <a:r>
              <a:rPr lang="en-US" sz="1200" b="1" kern="1200" dirty="0" smtClean="0">
                <a:solidFill>
                  <a:schemeClr val="tx1"/>
                </a:solidFill>
                <a:latin typeface="+mn-lt"/>
                <a:ea typeface="+mn-ea"/>
                <a:cs typeface="+mn-cs"/>
              </a:rPr>
              <a:t>concerns over keeping key information from falling into competitors’ hands have led to such restrictive security procedures that they also inhibit internal knowledge-sharing</a:t>
            </a:r>
            <a:r>
              <a:rPr lang="en-US" sz="1200" kern="1200" dirty="0" smtClean="0">
                <a:solidFill>
                  <a:schemeClr val="tx1"/>
                </a:solidFill>
                <a:latin typeface="+mn-lt"/>
                <a:ea typeface="+mn-ea"/>
                <a:cs typeface="+mn-cs"/>
              </a:rPr>
              <a:t>. Particularly endemic is a persistent industrial-culture belief that knowledge is power and money.  </a:t>
            </a:r>
          </a:p>
          <a:p>
            <a:r>
              <a:rPr lang="en-US" sz="1200" kern="1200" dirty="0" smtClean="0">
                <a:solidFill>
                  <a:schemeClr val="tx1"/>
                </a:solidFill>
                <a:latin typeface="+mn-lt"/>
                <a:ea typeface="+mn-ea"/>
                <a:cs typeface="+mn-cs"/>
              </a:rPr>
              <a:t>Until this belief is rooted out and destroyed in all processes and practices of the organization, knowledge-sharing will not occur, regardless of how well the organization promotes it.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Practices and processes embed what the organization values.  Two of the most important organizational practices which promote knowledge-sharing behavior are: rewards and recognition and monitoring.  As noted above, </a:t>
            </a:r>
            <a:r>
              <a:rPr lang="en-US" sz="1200" b="1" kern="1200" dirty="0" smtClean="0">
                <a:solidFill>
                  <a:schemeClr val="tx1"/>
                </a:solidFill>
                <a:latin typeface="+mn-lt"/>
                <a:ea typeface="+mn-ea"/>
                <a:cs typeface="+mn-cs"/>
              </a:rPr>
              <a:t>reward and recognition practices can either promote or inhibit sharing behaviors depending on how they are designed</a:t>
            </a:r>
            <a:r>
              <a:rPr lang="en-US" sz="1200" kern="1200" dirty="0" smtClean="0">
                <a:solidFill>
                  <a:schemeClr val="tx1"/>
                </a:solidFill>
                <a:latin typeface="+mn-lt"/>
                <a:ea typeface="+mn-ea"/>
                <a:cs typeface="+mn-cs"/>
              </a:rPr>
              <a:t>.  One focus group organization encourages sharing by allocating 25% of an individual’s performance evaluation to how well they share and use knowledge.  This not only rewards desired behavior, it provides a means for monitoring it as well.  Other organizations use more informal recognition practices, e.g., thank </a:t>
            </a:r>
            <a:r>
              <a:rPr lang="en-US" sz="1200" kern="1200" dirty="0" err="1" smtClean="0">
                <a:solidFill>
                  <a:schemeClr val="tx1"/>
                </a:solidFill>
                <a:latin typeface="+mn-lt"/>
                <a:ea typeface="+mn-ea"/>
                <a:cs typeface="+mn-cs"/>
              </a:rPr>
              <a:t>yous</a:t>
            </a:r>
            <a:r>
              <a:rPr lang="en-US" sz="1200" kern="1200" dirty="0" smtClean="0">
                <a:solidFill>
                  <a:schemeClr val="tx1"/>
                </a:solidFill>
                <a:latin typeface="+mn-lt"/>
                <a:ea typeface="+mn-ea"/>
                <a:cs typeface="+mn-cs"/>
              </a:rPr>
              <a:t> or awards, and find that these work as well as more formal means. </a:t>
            </a:r>
          </a:p>
          <a:p>
            <a:r>
              <a:rPr lang="en-US" sz="1200" kern="1200" dirty="0" smtClean="0">
                <a:solidFill>
                  <a:schemeClr val="tx1"/>
                </a:solidFill>
                <a:latin typeface="+mn-lt"/>
                <a:ea typeface="+mn-ea"/>
                <a:cs typeface="+mn-cs"/>
              </a:rPr>
              <a:t>Training is another process which can significantly influence knowledge-sharing and which is often under-emphasized. Often workers do not use knowledge-sharing technology and tools simply because they are not sure how they work or do not understand what behaviors they are expected to practice . </a:t>
            </a:r>
            <a:r>
              <a:rPr lang="en-US" sz="1200" kern="1200" dirty="0" err="1" smtClean="0">
                <a:solidFill>
                  <a:schemeClr val="tx1"/>
                </a:solidFill>
                <a:latin typeface="+mn-lt"/>
                <a:ea typeface="+mn-ea"/>
                <a:cs typeface="+mn-cs"/>
              </a:rPr>
              <a:t>CKOs</a:t>
            </a:r>
            <a:r>
              <a:rPr lang="en-US" sz="1200" kern="1200" dirty="0" smtClean="0">
                <a:solidFill>
                  <a:schemeClr val="tx1"/>
                </a:solidFill>
                <a:latin typeface="+mn-lt"/>
                <a:ea typeface="+mn-ea"/>
                <a:cs typeface="+mn-cs"/>
              </a:rPr>
              <a:t> in the focus group noted that in their experience the amount of  training needed to change behavior is always underestimated. Some firms have implemented formal mentoring and coaching programs to address this need.  </a:t>
            </a:r>
          </a:p>
          <a:p>
            <a:r>
              <a:rPr lang="en-US" sz="1200" kern="1200" dirty="0" smtClean="0">
                <a:solidFill>
                  <a:schemeClr val="tx1"/>
                </a:solidFill>
                <a:latin typeface="+mn-lt"/>
                <a:ea typeface="+mn-ea"/>
                <a:cs typeface="+mn-cs"/>
              </a:rPr>
              <a:t>Facilitation of knowledge-sharing work is also important.  Strategies for making information useful and accessible are all labor intensive and require knowledge and </a:t>
            </a:r>
            <a:r>
              <a:rPr lang="en-US" sz="1200" kern="1200" dirty="0" err="1" smtClean="0">
                <a:solidFill>
                  <a:schemeClr val="tx1"/>
                </a:solidFill>
                <a:latin typeface="+mn-lt"/>
                <a:ea typeface="+mn-ea"/>
                <a:cs typeface="+mn-cs"/>
              </a:rPr>
              <a:t>judgement</a:t>
            </a:r>
            <a:r>
              <a:rPr lang="en-US" sz="1200" kern="1200" dirty="0" smtClean="0">
                <a:solidFill>
                  <a:schemeClr val="tx1"/>
                </a:solidFill>
                <a:latin typeface="+mn-lt"/>
                <a:ea typeface="+mn-ea"/>
                <a:cs typeface="+mn-cs"/>
              </a:rPr>
              <a:t>. Organizations must be prepared to provide adequate resources to support the knowledge-sharing they desire (Davenport, 1994). One focus group firm has created the position of “knowledge steward”.  The steward is involved in all major projects, gathering relevant business intelligence and template documents at the beginning and capturing what was learned on a project at the end.  Another organization legitimizes time spent documenting knowledge and mentoring others, cycling specialists into knowledge management roles between assignments.  </a:t>
            </a:r>
          </a:p>
          <a:p>
            <a:r>
              <a:rPr lang="en-US" sz="1200" kern="1200" dirty="0" smtClean="0">
                <a:solidFill>
                  <a:schemeClr val="tx1"/>
                </a:solidFill>
                <a:latin typeface="+mn-lt"/>
                <a:ea typeface="+mn-ea"/>
                <a:cs typeface="+mn-cs"/>
              </a:rPr>
              <a:t>Care must be taken when designing knowledge-sharing procedures, documents and methods however, that they do not become too complicated. The more complex and detailed these are, the less likely they will be to change behavior (Davenport, 1998).  This is one reason why enterprise-wide information architectures have been a resounding failure.</a:t>
            </a:r>
            <a:endParaRPr lang="en-US" sz="1200" kern="1200" dirty="0">
              <a:solidFill>
                <a:schemeClr val="tx1"/>
              </a:solidFill>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16</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Practices and processes embed what the organization values.  Two of the most important organizational practices which promote knowledge-sharing behavior are: rewards and recognition and monitoring.  As noted above, </a:t>
            </a:r>
            <a:r>
              <a:rPr lang="en-US" sz="1200" b="1" kern="1200" dirty="0" smtClean="0">
                <a:solidFill>
                  <a:schemeClr val="tx1"/>
                </a:solidFill>
                <a:latin typeface="+mn-lt"/>
                <a:ea typeface="+mn-ea"/>
                <a:cs typeface="+mn-cs"/>
              </a:rPr>
              <a:t>reward and recognition practices can either promote or inhibit sharing behaviors depending on how they are designed</a:t>
            </a:r>
            <a:r>
              <a:rPr lang="en-US" sz="1200" kern="1200" dirty="0" smtClean="0">
                <a:solidFill>
                  <a:schemeClr val="tx1"/>
                </a:solidFill>
                <a:latin typeface="+mn-lt"/>
                <a:ea typeface="+mn-ea"/>
                <a:cs typeface="+mn-cs"/>
              </a:rPr>
              <a:t>.  One focus group organization encourages sharing by allocating 25% of an individual’s performance evaluation to how well they share and use knowledge.  This not only rewards desired behavior, it provides a means for monitoring it as well.  Other organizations use more informal recognition practices, e.g., thank </a:t>
            </a:r>
            <a:r>
              <a:rPr lang="en-US" sz="1200" kern="1200" dirty="0" err="1" smtClean="0">
                <a:solidFill>
                  <a:schemeClr val="tx1"/>
                </a:solidFill>
                <a:latin typeface="+mn-lt"/>
                <a:ea typeface="+mn-ea"/>
                <a:cs typeface="+mn-cs"/>
              </a:rPr>
              <a:t>yous</a:t>
            </a:r>
            <a:r>
              <a:rPr lang="en-US" sz="1200" kern="1200" dirty="0" smtClean="0">
                <a:solidFill>
                  <a:schemeClr val="tx1"/>
                </a:solidFill>
                <a:latin typeface="+mn-lt"/>
                <a:ea typeface="+mn-ea"/>
                <a:cs typeface="+mn-cs"/>
              </a:rPr>
              <a:t> or awards, and find that these work as well as more formal means. </a:t>
            </a:r>
          </a:p>
          <a:p>
            <a:r>
              <a:rPr lang="en-US" sz="1200" kern="1200" dirty="0" smtClean="0">
                <a:solidFill>
                  <a:schemeClr val="tx1"/>
                </a:solidFill>
                <a:latin typeface="+mn-lt"/>
                <a:ea typeface="+mn-ea"/>
                <a:cs typeface="+mn-cs"/>
              </a:rPr>
              <a:t>Training is another process which can significantly influence knowledge-sharing and which is often under-emphasized. Often workers do not use knowledge-sharing technology and tools simply because they are not sure how they work or do not understand what behaviors they are expected to practice . </a:t>
            </a:r>
            <a:r>
              <a:rPr lang="en-US" sz="1200" kern="1200" dirty="0" err="1" smtClean="0">
                <a:solidFill>
                  <a:schemeClr val="tx1"/>
                </a:solidFill>
                <a:latin typeface="+mn-lt"/>
                <a:ea typeface="+mn-ea"/>
                <a:cs typeface="+mn-cs"/>
              </a:rPr>
              <a:t>CKOs</a:t>
            </a:r>
            <a:r>
              <a:rPr lang="en-US" sz="1200" kern="1200" dirty="0" smtClean="0">
                <a:solidFill>
                  <a:schemeClr val="tx1"/>
                </a:solidFill>
                <a:latin typeface="+mn-lt"/>
                <a:ea typeface="+mn-ea"/>
                <a:cs typeface="+mn-cs"/>
              </a:rPr>
              <a:t> in the focus group noted that in their experience the amount of  training needed to change behavior is always underestimated. Some firms have implemented formal mentoring and coaching programs to address this need.  </a:t>
            </a:r>
          </a:p>
          <a:p>
            <a:r>
              <a:rPr lang="en-US" sz="1200" kern="1200" dirty="0" smtClean="0">
                <a:solidFill>
                  <a:schemeClr val="tx1"/>
                </a:solidFill>
                <a:latin typeface="+mn-lt"/>
                <a:ea typeface="+mn-ea"/>
                <a:cs typeface="+mn-cs"/>
              </a:rPr>
              <a:t>Facilitation of knowledge-sharing work is also important.  Strategies for making information useful and accessible are all labor intensive and require knowledge and </a:t>
            </a:r>
            <a:r>
              <a:rPr lang="en-US" sz="1200" kern="1200" dirty="0" err="1" smtClean="0">
                <a:solidFill>
                  <a:schemeClr val="tx1"/>
                </a:solidFill>
                <a:latin typeface="+mn-lt"/>
                <a:ea typeface="+mn-ea"/>
                <a:cs typeface="+mn-cs"/>
              </a:rPr>
              <a:t>judgement</a:t>
            </a:r>
            <a:r>
              <a:rPr lang="en-US" sz="1200" kern="1200" dirty="0" smtClean="0">
                <a:solidFill>
                  <a:schemeClr val="tx1"/>
                </a:solidFill>
                <a:latin typeface="+mn-lt"/>
                <a:ea typeface="+mn-ea"/>
                <a:cs typeface="+mn-cs"/>
              </a:rPr>
              <a:t>. Organizations must be prepared to provide adequate resources to support the knowledge-sharing they desire (Davenport, 1994). One focus group firm has created the position of “knowledge steward”.  The steward is involved in all major projects, gathering relevant business intelligence and template documents at the beginning and capturing what was learned on a project at the end.  Another organization legitimizes time spent documenting knowledge and mentoring others, cycling specialists into knowledge management roles between assignments.  </a:t>
            </a:r>
          </a:p>
          <a:p>
            <a:r>
              <a:rPr lang="en-US" sz="1200" kern="1200" dirty="0" smtClean="0">
                <a:solidFill>
                  <a:schemeClr val="tx1"/>
                </a:solidFill>
                <a:latin typeface="+mn-lt"/>
                <a:ea typeface="+mn-ea"/>
                <a:cs typeface="+mn-cs"/>
              </a:rPr>
              <a:t>Care must be taken when designing knowledge-sharing procedures, documents and methods however, that they do not become too complicated. The more complex and detailed these are, the less likely they will be to change behavior (Davenport, 1998).  This is one reason why enterprise-wide information architectures have been a resounding failure.</a:t>
            </a:r>
            <a:endParaRPr lang="en-US" sz="1200" kern="1200" dirty="0">
              <a:solidFill>
                <a:schemeClr val="tx1"/>
              </a:solidFill>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17</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Motivating cooperative behavior in staff has been called one of the key managerial issues of the next few decades.  This is because “creating and sharing knowledge are intangible activities that can neither be supervised nor forced out of people. They happen only when people cooperate voluntarily” </a:t>
            </a:r>
          </a:p>
          <a:p>
            <a:r>
              <a:rPr lang="en-US" sz="1200" kern="1200" dirty="0" smtClean="0">
                <a:solidFill>
                  <a:schemeClr val="tx1"/>
                </a:solidFill>
                <a:latin typeface="+mn-lt"/>
                <a:ea typeface="+mn-ea"/>
                <a:cs typeface="+mn-cs"/>
              </a:rPr>
              <a:t>Middle and line managers have a great deal of influence on how organizational processes are carried out (i.e., how fairly they are perceived) and on how well sociability and solidarity are promoted within their area of influence </a:t>
            </a:r>
          </a:p>
          <a:p>
            <a:r>
              <a:rPr lang="en-US" sz="1200" kern="1200" dirty="0" smtClean="0">
                <a:solidFill>
                  <a:schemeClr val="tx1"/>
                </a:solidFill>
                <a:latin typeface="+mn-lt"/>
                <a:ea typeface="+mn-ea"/>
                <a:cs typeface="+mn-cs"/>
              </a:rPr>
              <a:t>Management plays an especially critical role in leading knowledge-sharing efforts by example. Focus group members consistently stressed the importance of leaders in communicating the importance of knowledge-sharing and of practicing what they preach.  Furthermore, it is managers who must sanction the time for training and sharing, who determine job assignments which can optimize or stunt learning, who must recognize and reward the sharing behaviors the organization wishes to inculcate, and who decide who to hire and promote.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They also have special responsibilities for delivering value.  As we have noted, delivering visible value is a key aspect of motivation. Managers must focus knowledge management initiatives on the things that matter most to people, tailoring them to how people do their jobs and to the social dynamics of their organizational unit </a:t>
            </a:r>
          </a:p>
          <a:p>
            <a:r>
              <a:rPr lang="en-US" sz="1200" kern="1200" dirty="0" smtClean="0">
                <a:solidFill>
                  <a:schemeClr val="tx1"/>
                </a:solidFill>
                <a:latin typeface="+mn-lt"/>
                <a:ea typeface="+mn-ea"/>
                <a:cs typeface="+mn-cs"/>
              </a:rPr>
              <a:t>Communication includes not only speaking and writing but also what management pays attention to.</a:t>
            </a:r>
          </a:p>
          <a:p>
            <a:r>
              <a:rPr lang="en-US" sz="1200" kern="1200" dirty="0" smtClean="0">
                <a:solidFill>
                  <a:schemeClr val="tx1"/>
                </a:solidFill>
                <a:latin typeface="+mn-lt"/>
                <a:ea typeface="+mn-ea"/>
                <a:cs typeface="+mn-cs"/>
              </a:rPr>
              <a:t>“There is no substitute for someone who really believes”, stated one focus group member.  Continuous communication by management about the importance of knowledge-sharing is essential to the development of this behavior</a:t>
            </a:r>
          </a:p>
          <a:p>
            <a:endParaRPr lang="en-US" sz="1200" kern="1200" dirty="0">
              <a:solidFill>
                <a:schemeClr val="tx1"/>
              </a:solidFill>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18</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The last, and probably least important motivator of knowledge-sharing behavior is technology. </a:t>
            </a:r>
          </a:p>
          <a:p>
            <a:r>
              <a:rPr lang="en-US" sz="1200" kern="1200" dirty="0" smtClean="0">
                <a:solidFill>
                  <a:schemeClr val="tx1"/>
                </a:solidFill>
                <a:latin typeface="+mn-lt"/>
                <a:ea typeface="+mn-ea"/>
                <a:cs typeface="+mn-cs"/>
              </a:rPr>
              <a:t>There is an important and synergistic relationship between IT and knowledge management. IT makes the connections possible that enable sharing, but in and of itself does not motivate it.  In fact, implementing technology while disregarding the other factors which motivate knowledge-sharing will only reinforce existing behavior </a:t>
            </a:r>
          </a:p>
          <a:p>
            <a:r>
              <a:rPr lang="en-US" sz="1200" kern="1200" dirty="0" smtClean="0">
                <a:solidFill>
                  <a:schemeClr val="tx1"/>
                </a:solidFill>
                <a:latin typeface="+mn-lt"/>
                <a:ea typeface="+mn-ea"/>
                <a:cs typeface="+mn-cs"/>
              </a:rPr>
              <a:t>At best, technology should be seen as complementing other knowledge management activities;</a:t>
            </a:r>
          </a:p>
          <a:p>
            <a:r>
              <a:rPr lang="en-US" sz="1200" kern="1200" dirty="0" smtClean="0">
                <a:solidFill>
                  <a:schemeClr val="tx1"/>
                </a:solidFill>
                <a:latin typeface="+mn-lt"/>
                <a:ea typeface="+mn-ea"/>
                <a:cs typeface="+mn-cs"/>
              </a:rPr>
              <a:t>In spite of these facts, it is knowledge-sharing technology which gets the lion’s share of attention and resources, possibly because it is IT people who are more likely to understand the importance of knowledge management – even if they have an overly mechanistic view of how it is done</a:t>
            </a:r>
          </a:p>
          <a:p>
            <a:r>
              <a:rPr lang="en-US" sz="1200" kern="1200" dirty="0" smtClean="0">
                <a:solidFill>
                  <a:schemeClr val="tx1"/>
                </a:solidFill>
                <a:latin typeface="+mn-lt"/>
                <a:ea typeface="+mn-ea"/>
                <a:cs typeface="+mn-cs"/>
              </a:rPr>
              <a:t>However, all too often its intended users are unaware of a technology’s existence or don’t know how to use it effectively .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Some people will argue that you do not need technology to implement a Knowledge Management </a:t>
            </a:r>
            <a:r>
              <a:rPr lang="en-US" sz="1200" kern="1200" dirty="0" err="1" smtClean="0">
                <a:solidFill>
                  <a:schemeClr val="tx1"/>
                </a:solidFill>
                <a:latin typeface="+mn-lt"/>
                <a:ea typeface="+mn-ea"/>
                <a:cs typeface="+mn-cs"/>
              </a:rPr>
              <a:t>programme</a:t>
            </a:r>
            <a:r>
              <a:rPr lang="en-US" sz="1200" kern="1200" dirty="0" smtClean="0">
                <a:solidFill>
                  <a:schemeClr val="tx1"/>
                </a:solidFill>
                <a:latin typeface="+mn-lt"/>
                <a:ea typeface="+mn-ea"/>
                <a:cs typeface="+mn-cs"/>
              </a:rPr>
              <a:t>. To some extent they are right - Knowledge Management is fundamentally about people – not technology. But to my mind there is absolutely no way that you can share knowledge effectively within an </a:t>
            </a:r>
            <a:r>
              <a:rPr lang="en-US" sz="1200" kern="1200" dirty="0" err="1" smtClean="0">
                <a:solidFill>
                  <a:schemeClr val="tx1"/>
                </a:solidFill>
                <a:latin typeface="+mn-lt"/>
                <a:ea typeface="+mn-ea"/>
                <a:cs typeface="+mn-cs"/>
              </a:rPr>
              <a:t>organisation</a:t>
            </a:r>
            <a:r>
              <a:rPr lang="en-US" sz="1200" kern="1200" dirty="0" smtClean="0">
                <a:solidFill>
                  <a:schemeClr val="tx1"/>
                </a:solidFill>
                <a:latin typeface="+mn-lt"/>
                <a:ea typeface="+mn-ea"/>
                <a:cs typeface="+mn-cs"/>
              </a:rPr>
              <a:t> – even a small one, never mind a large geographically dispersed one without using technology.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Technology plays a crucial transformational role and is a key part of changing the corporate culture to knowledge sharing one. In many ways it is technology that has made knowledge sharing a reality – in the past it was impossible to share knowledge or work collaboratively with co-workers around the globe. Today it is a reality.</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Technology is not all good however. There are many pitfalls to its effective use. Information overload is one that comes readily to mind. Flaming wars (destructive heated electronic arguments) is another. Time wasting - browsing irrelevant stuff is yet another.</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If implemented well and if people are trained and educated in its use, knowledge sharing technology is good. Not only can you find the information and knowledge you need quickly and effectively but you can post your knowledge on the system for access by others in the </a:t>
            </a:r>
            <a:r>
              <a:rPr lang="en-US" sz="1200" kern="1200" dirty="0" err="1" smtClean="0">
                <a:solidFill>
                  <a:schemeClr val="tx1"/>
                </a:solidFill>
                <a:latin typeface="+mn-lt"/>
                <a:ea typeface="+mn-ea"/>
                <a:cs typeface="+mn-cs"/>
              </a:rPr>
              <a:t>organisation</a:t>
            </a:r>
            <a:r>
              <a:rPr lang="en-US" sz="1200" kern="1200" dirty="0" smtClean="0">
                <a:solidFill>
                  <a:schemeClr val="tx1"/>
                </a:solidFill>
                <a:latin typeface="+mn-lt"/>
                <a:ea typeface="+mn-ea"/>
                <a:cs typeface="+mn-cs"/>
              </a:rPr>
              <a:t> - be they at the next desk or on the other side of the world. But more than just this, groupware technology such as Lotus Notes/Domino working over the Internet, your </a:t>
            </a:r>
            <a:r>
              <a:rPr lang="en-US" sz="1200" kern="1200" dirty="0" err="1" smtClean="0">
                <a:solidFill>
                  <a:schemeClr val="tx1"/>
                </a:solidFill>
                <a:latin typeface="+mn-lt"/>
                <a:ea typeface="+mn-ea"/>
                <a:cs typeface="+mn-cs"/>
              </a:rPr>
              <a:t>organisational</a:t>
            </a:r>
            <a:r>
              <a:rPr lang="en-US" sz="1200" kern="1200" dirty="0" smtClean="0">
                <a:solidFill>
                  <a:schemeClr val="tx1"/>
                </a:solidFill>
                <a:latin typeface="+mn-lt"/>
                <a:ea typeface="+mn-ea"/>
                <a:cs typeface="+mn-cs"/>
              </a:rPr>
              <a:t> Intranet or Extranet allows you to work collaboratively with anyone anywhere in the world to achieve your objectives.</a:t>
            </a:r>
            <a:br>
              <a:rPr lang="en-US" sz="1200" kern="1200" dirty="0" smtClean="0">
                <a:solidFill>
                  <a:schemeClr val="tx1"/>
                </a:solidFill>
                <a:latin typeface="+mn-lt"/>
                <a:ea typeface="+mn-ea"/>
                <a:cs typeface="+mn-cs"/>
              </a:rPr>
            </a:b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Other problems with technology include: </a:t>
            </a:r>
          </a:p>
          <a:p>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Poor design. </a:t>
            </a:r>
            <a:r>
              <a:rPr lang="en-US" sz="1200" kern="1200" dirty="0" smtClean="0">
                <a:solidFill>
                  <a:schemeClr val="tx1"/>
                </a:solidFill>
                <a:latin typeface="+mn-lt"/>
                <a:ea typeface="+mn-ea"/>
                <a:cs typeface="+mn-cs"/>
              </a:rPr>
              <a:t>Frequently, technology is not designed for the work people actually do but rather for the work technologists </a:t>
            </a:r>
            <a:r>
              <a:rPr lang="en-US" sz="1200" i="1" kern="1200" dirty="0" smtClean="0">
                <a:solidFill>
                  <a:schemeClr val="tx1"/>
                </a:solidFill>
                <a:latin typeface="+mn-lt"/>
                <a:ea typeface="+mn-ea"/>
                <a:cs typeface="+mn-cs"/>
              </a:rPr>
              <a:t>think </a:t>
            </a:r>
            <a:r>
              <a:rPr lang="en-US" sz="1200" kern="1200" dirty="0" smtClean="0">
                <a:solidFill>
                  <a:schemeClr val="tx1"/>
                </a:solidFill>
                <a:latin typeface="+mn-lt"/>
                <a:ea typeface="+mn-ea"/>
                <a:cs typeface="+mn-cs"/>
              </a:rPr>
              <a:t>they should do </a:t>
            </a:r>
          </a:p>
          <a:p>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Poor usability.  </a:t>
            </a:r>
            <a:r>
              <a:rPr lang="en-US" sz="1200" kern="1200" dirty="0" smtClean="0">
                <a:solidFill>
                  <a:schemeClr val="tx1"/>
                </a:solidFill>
                <a:latin typeface="+mn-lt"/>
                <a:ea typeface="+mn-ea"/>
                <a:cs typeface="+mn-cs"/>
              </a:rPr>
              <a:t>People will only use technology if it provides:  an easy way to locate the information they need; effective interfaces; and quality service delivery </a:t>
            </a:r>
          </a:p>
          <a:p>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Failure to match the medium with the message. </a:t>
            </a:r>
            <a:r>
              <a:rPr lang="en-US" sz="1200" kern="1200" dirty="0" smtClean="0">
                <a:solidFill>
                  <a:schemeClr val="tx1"/>
                </a:solidFill>
                <a:latin typeface="+mn-lt"/>
                <a:ea typeface="+mn-ea"/>
                <a:cs typeface="+mn-cs"/>
              </a:rPr>
              <a:t>Technology can be an effective way to speed information around an organization – especially if it is geographically dispersed.  However, it is not a very rich medium.  For deeply contextual, tacit information, the best way to share can be using technology to connect people to experts and then let them exchange information offline (</a:t>
            </a:r>
            <a:r>
              <a:rPr lang="en-US" sz="1200" kern="1200" dirty="0" err="1" smtClean="0">
                <a:solidFill>
                  <a:schemeClr val="tx1"/>
                </a:solidFill>
                <a:latin typeface="+mn-lt"/>
                <a:ea typeface="+mn-ea"/>
                <a:cs typeface="+mn-cs"/>
              </a:rPr>
              <a:t>Drucker</a:t>
            </a:r>
            <a:r>
              <a:rPr lang="en-US" sz="1200" kern="1200" dirty="0" smtClean="0">
                <a:solidFill>
                  <a:schemeClr val="tx1"/>
                </a:solidFill>
                <a:latin typeface="+mn-lt"/>
                <a:ea typeface="+mn-ea"/>
                <a:cs typeface="+mn-cs"/>
              </a:rPr>
              <a:t>, 2001). </a:t>
            </a:r>
          </a:p>
          <a:p>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Lack of segmentation. </a:t>
            </a:r>
            <a:r>
              <a:rPr lang="en-US" sz="1200" kern="1200" dirty="0" smtClean="0">
                <a:solidFill>
                  <a:schemeClr val="tx1"/>
                </a:solidFill>
                <a:latin typeface="+mn-lt"/>
                <a:ea typeface="+mn-ea"/>
                <a:cs typeface="+mn-cs"/>
              </a:rPr>
              <a:t>Not all users of knowledge resources have the same needs.  Recognizing this, one of the focus group companies created a “killer app” by developing “</a:t>
            </a:r>
            <a:r>
              <a:rPr lang="en-US" sz="1200" kern="1200" dirty="0" err="1" smtClean="0">
                <a:solidFill>
                  <a:schemeClr val="tx1"/>
                </a:solidFill>
                <a:latin typeface="+mn-lt"/>
                <a:ea typeface="+mn-ea"/>
                <a:cs typeface="+mn-cs"/>
              </a:rPr>
              <a:t>PowerPacks</a:t>
            </a:r>
            <a:r>
              <a:rPr lang="en-US" sz="1200" kern="1200" dirty="0" smtClean="0">
                <a:solidFill>
                  <a:schemeClr val="tx1"/>
                </a:solidFill>
                <a:latin typeface="+mn-lt"/>
                <a:ea typeface="+mn-ea"/>
                <a:cs typeface="+mn-cs"/>
              </a:rPr>
              <a:t>” of information, specifically designed for particular groups in the company. </a:t>
            </a:r>
          </a:p>
          <a:p>
            <a:r>
              <a:rPr lang="en-US" sz="1200" kern="1200" dirty="0" smtClean="0">
                <a:solidFill>
                  <a:schemeClr val="tx1"/>
                </a:solidFill>
                <a:latin typeface="+mn-lt"/>
                <a:ea typeface="+mn-ea"/>
                <a:cs typeface="+mn-cs"/>
              </a:rPr>
              <a:t>In short, technology design for knowledge-sharing requires careful attention to the social, organizational and managerial factors which drive behaviors.  Only then, can technology be effectively implemented to support and enhance those parts of knowledge-sharing behavior which are amenable to technical facilitation. </a:t>
            </a:r>
            <a:endParaRPr lang="en-US" sz="1200" kern="1200" dirty="0">
              <a:solidFill>
                <a:schemeClr val="tx1"/>
              </a:solidFill>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19</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solidFill>
                  <a:srgbClr val="820000"/>
                </a:solidFill>
              </a:rPr>
              <a:t>While it is not always possible to translate best practices from one organization to another, there are some ideas which can worked well:</a:t>
            </a:r>
            <a:endParaRPr lang="en-US" sz="1200" b="1"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1"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latin typeface="+mn-lt"/>
                <a:ea typeface="+mn-ea"/>
                <a:cs typeface="+mn-cs"/>
              </a:rPr>
              <a:t>The most effective way to create a knowledge sharing culture – is first to start to practice it at your level. The higher up the </a:t>
            </a:r>
            <a:r>
              <a:rPr lang="en-US" sz="1200" b="1" kern="1200" dirty="0" err="1" smtClean="0">
                <a:solidFill>
                  <a:schemeClr val="tx1"/>
                </a:solidFill>
                <a:latin typeface="+mn-lt"/>
                <a:ea typeface="+mn-ea"/>
                <a:cs typeface="+mn-cs"/>
              </a:rPr>
              <a:t>organisation</a:t>
            </a:r>
            <a:r>
              <a:rPr lang="en-US" sz="1200" b="1" kern="1200" dirty="0" smtClean="0">
                <a:solidFill>
                  <a:schemeClr val="tx1"/>
                </a:solidFill>
                <a:latin typeface="+mn-lt"/>
                <a:ea typeface="+mn-ea"/>
                <a:cs typeface="+mn-cs"/>
              </a:rPr>
              <a:t> the more effective you will be in changing the culture but even if you are low down the hierarchy – you have an influence.</a:t>
            </a:r>
            <a:r>
              <a:rPr lang="en-US" sz="1200" kern="1200" dirty="0" smtClean="0">
                <a:solidFill>
                  <a:schemeClr val="tx1"/>
                </a:solidFill>
                <a:latin typeface="+mn-lt"/>
                <a:ea typeface="+mn-ea"/>
                <a:cs typeface="+mn-cs"/>
              </a:rPr>
              <a:t> Second, put in place the knowledge sharing technology and train and educate people in its effective use. The two together – people with the appropriate knowledge sharing mindset and the appropriate knowledge sharing technology to support them will rapidly bring about a knowledge sharing culture that helps you better meet your business objectives. </a:t>
            </a:r>
            <a:br>
              <a:rPr lang="en-US" sz="1200" kern="1200" dirty="0" smtClean="0">
                <a:solidFill>
                  <a:schemeClr val="tx1"/>
                </a:solidFill>
                <a:latin typeface="+mn-lt"/>
                <a:ea typeface="+mn-ea"/>
                <a:cs typeface="+mn-cs"/>
              </a:rPr>
            </a:br>
            <a:endParaRPr lang="en-US"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latin typeface="+mn-lt"/>
                <a:ea typeface="+mn-ea"/>
                <a:cs typeface="+mn-cs"/>
              </a:rPr>
              <a:t>Recognize the stages of knowledge-sharing. </a:t>
            </a:r>
            <a:r>
              <a:rPr lang="en-US" sz="1200" kern="1200" dirty="0" smtClean="0">
                <a:solidFill>
                  <a:schemeClr val="tx1"/>
                </a:solidFill>
                <a:latin typeface="+mn-lt"/>
                <a:ea typeface="+mn-ea"/>
                <a:cs typeface="+mn-cs"/>
              </a:rPr>
              <a:t>As we have noted above, instilling a knowledge-sharing culture is a multi-step process and firms need to recognize when they are ready to move on from one stage to the next.  The first stage is when knowledge-sharing is still a new concept.  At this level, sharing must be tactical </a:t>
            </a:r>
            <a:r>
              <a:rPr lang="en-US" sz="1200" kern="1200" dirty="0" err="1" smtClean="0">
                <a:solidFill>
                  <a:schemeClr val="tx1"/>
                </a:solidFill>
                <a:latin typeface="+mn-lt"/>
                <a:ea typeface="+mn-ea"/>
                <a:cs typeface="+mn-cs"/>
              </a:rPr>
              <a:t>focussing</a:t>
            </a:r>
            <a:r>
              <a:rPr lang="en-US" sz="1200" kern="1200" dirty="0" smtClean="0">
                <a:solidFill>
                  <a:schemeClr val="tx1"/>
                </a:solidFill>
                <a:latin typeface="+mn-lt"/>
                <a:ea typeface="+mn-ea"/>
                <a:cs typeface="+mn-cs"/>
              </a:rPr>
              <a:t> on ensuring that front line workers have the information and contacts necessary to do their jobs well. Instilling knowledge-sharing at this level could include: producing contact lists, providing more accessible standard information online, and encouraging inter-group communication and feedback.  When a firm recognizes that it needs to do more and is ready to invest further, then more emphasis should be placed on ensuring that both organizational processes and managers support knowledge-sharing behavior through such things as, training, incentives, infrastructure, usability, and focusing on value-adding activities such as integrating knowledge management tools and techniques into business processes and practices. Finally, when knowledge becomes a true corporate competency, organizations can focus on the more strategic, enterprise-wide sharing of knowledge. This involves embedding knowledge into every aspect of the company’s work and culture. It is only at this level that the organization will truly be exploiting what it knows and will be considered to have a mature knowledge-sharing culture.  At </a:t>
            </a:r>
            <a:r>
              <a:rPr lang="en-US" sz="1200" i="1" kern="1200" dirty="0" smtClean="0">
                <a:solidFill>
                  <a:schemeClr val="tx1"/>
                </a:solidFill>
                <a:latin typeface="+mn-lt"/>
                <a:ea typeface="+mn-ea"/>
                <a:cs typeface="+mn-cs"/>
              </a:rPr>
              <a:t>minimum</a:t>
            </a:r>
            <a:r>
              <a:rPr lang="en-US" sz="1200" kern="1200" dirty="0" smtClean="0">
                <a:solidFill>
                  <a:schemeClr val="tx1"/>
                </a:solidFill>
                <a:latin typeface="+mn-lt"/>
                <a:ea typeface="+mn-ea"/>
                <a:cs typeface="+mn-cs"/>
              </a:rPr>
              <a:t>, focus group members stated, this progression is a three to five year process which cannot be rushed and which must be constantly monitored.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dirty="0" smtClean="0">
                <a:solidFill>
                  <a:schemeClr val="tx2">
                    <a:lumMod val="75000"/>
                  </a:schemeClr>
                </a:solidFill>
              </a:rPr>
              <a:t>Start to practice it at your level</a:t>
            </a:r>
            <a:r>
              <a:rPr lang="en-US" sz="1200" dirty="0" smtClean="0">
                <a:solidFill>
                  <a:schemeClr val="tx2">
                    <a:lumMod val="75000"/>
                  </a:schemeClr>
                </a:solidFill>
              </a:rPr>
              <a:t>. </a:t>
            </a:r>
            <a:r>
              <a:rPr lang="en-US" sz="1200" kern="1200" dirty="0" smtClean="0">
                <a:solidFill>
                  <a:schemeClr val="tx1"/>
                </a:solidFill>
                <a:latin typeface="+mn-lt"/>
                <a:ea typeface="+mn-ea"/>
                <a:cs typeface="+mn-cs"/>
              </a:rPr>
              <a:t>Often, people see knowledge management as a time-consuming add-on and don’t see the benefits for themselves of doing the extra work required.  The sales-pitch will be different in different organizations.  Some firms need to appeal to individuals’ self-interest; others sell the organizational benefits; some don’t even call it knowledge-sharing – they call it “working smarter”.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900" dirty="0" smtClean="0">
              <a:solidFill>
                <a:schemeClr val="tx2"/>
              </a:solidFill>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latin typeface="+mn-lt"/>
                <a:ea typeface="+mn-ea"/>
                <a:cs typeface="+mn-cs"/>
              </a:rPr>
              <a:t>Incorporate Testimonials.  </a:t>
            </a:r>
            <a:r>
              <a:rPr lang="en-US" sz="1200" kern="1200" dirty="0" smtClean="0">
                <a:solidFill>
                  <a:schemeClr val="tx1"/>
                </a:solidFill>
                <a:latin typeface="+mn-lt"/>
                <a:ea typeface="+mn-ea"/>
                <a:cs typeface="+mn-cs"/>
              </a:rPr>
              <a:t>Stories of the success of knowledge initiatives have long been considered important ways to focus attention on knowledge-sharing. Focus group members strongly encourage users who have seen the value of sharing to speak about it with others. Many also include testimonials in the rollout of any knowledge management initiative.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latin typeface="+mn-lt"/>
                <a:ea typeface="+mn-ea"/>
                <a:cs typeface="+mn-cs"/>
              </a:rPr>
              <a:t>Measure Sharing</a:t>
            </a:r>
            <a:r>
              <a:rPr lang="en-US" sz="1200" kern="1200" dirty="0" smtClean="0">
                <a:solidFill>
                  <a:schemeClr val="tx1"/>
                </a:solidFill>
                <a:latin typeface="+mn-lt"/>
                <a:ea typeface="+mn-ea"/>
                <a:cs typeface="+mn-cs"/>
              </a:rPr>
              <a:t>. As with  all changes, measuring knowledge-sharing shows that management believes it is important.  Companies need to identify these types of metrics in addition to traditional outcome metrics.  Some of the aspects of knowledge-sharing success which focus group companies are measured include:  rate of contribution to knowledge data bases; rate of knowledge reuse; quality of knowledge available; and external recognition of the firm’s knowledge leadership</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900" dirty="0" smtClean="0">
              <a:solidFill>
                <a:schemeClr val="tx2"/>
              </a:solidFill>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ru-RU" sz="900" dirty="0" smtClean="0">
              <a:solidFill>
                <a:schemeClr val="tx2"/>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20</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latin typeface="+mn-lt"/>
                <a:ea typeface="+mn-ea"/>
                <a:cs typeface="+mn-cs"/>
              </a:rPr>
              <a:t>Measure Sharing</a:t>
            </a:r>
            <a:r>
              <a:rPr lang="en-US" sz="1200" kern="1200" dirty="0" smtClean="0">
                <a:solidFill>
                  <a:schemeClr val="tx1"/>
                </a:solidFill>
                <a:latin typeface="+mn-lt"/>
                <a:ea typeface="+mn-ea"/>
                <a:cs typeface="+mn-cs"/>
              </a:rPr>
              <a:t>. As with  all changes, measuring knowledge-sharing shows that management believes it is important.  Companies need to identify these types of metrics in addition to traditional outcome metrics.  Some of the aspects of knowledge-sharing success which focus group companies are measured include:  rate of contribution to knowledge data bases; rate of knowledge reuse; quality of knowledge available; and external recognition of the firm’s knowledge leadership</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900" dirty="0" smtClean="0">
              <a:solidFill>
                <a:schemeClr val="tx2"/>
              </a:solidFill>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latin typeface="+mn-lt"/>
                <a:ea typeface="+mn-ea"/>
                <a:cs typeface="+mn-cs"/>
              </a:rPr>
              <a:t>Use a Knowledge Leadership Cue Card. </a:t>
            </a:r>
            <a:r>
              <a:rPr lang="en-US" sz="1200" kern="1200" dirty="0" smtClean="0">
                <a:solidFill>
                  <a:schemeClr val="tx1"/>
                </a:solidFill>
                <a:latin typeface="+mn-lt"/>
                <a:ea typeface="+mn-ea"/>
                <a:cs typeface="+mn-cs"/>
              </a:rPr>
              <a:t>To remind its managers about the importance of their own behavior in stimulating knowledge-sharing, one firm created a cue card listing ways they can promote it in their day-to-day jobs. This card includes such reminders as:  “what have you learned from this project?” and “who else have you shared this with?”.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Leaders can model desired behaviors by sharing information and knowledge with others inside and outside of the leader’s immediate organization and by: </a:t>
            </a:r>
          </a:p>
          <a:p>
            <a:r>
              <a:rPr lang="en-US" sz="1200" kern="1200" dirty="0" smtClean="0">
                <a:solidFill>
                  <a:schemeClr val="tx1"/>
                </a:solidFill>
                <a:latin typeface="+mn-lt"/>
                <a:ea typeface="+mn-ea"/>
                <a:cs typeface="+mn-cs"/>
              </a:rPr>
              <a:t> Asking colleagues, “Who else have you shared this with?” </a:t>
            </a:r>
          </a:p>
          <a:p>
            <a:r>
              <a:rPr lang="en-US" sz="1200" kern="1200" dirty="0" smtClean="0">
                <a:solidFill>
                  <a:schemeClr val="tx1"/>
                </a:solidFill>
                <a:latin typeface="+mn-lt"/>
                <a:ea typeface="+mn-ea"/>
                <a:cs typeface="+mn-cs"/>
              </a:rPr>
              <a:t> Asking colleagues,  “Who else could make use of this information?” </a:t>
            </a:r>
          </a:p>
          <a:p>
            <a:r>
              <a:rPr lang="en-US" sz="1200" kern="1200" dirty="0" smtClean="0">
                <a:solidFill>
                  <a:schemeClr val="tx1"/>
                </a:solidFill>
                <a:latin typeface="+mn-lt"/>
                <a:ea typeface="+mn-ea"/>
                <a:cs typeface="+mn-cs"/>
              </a:rPr>
              <a:t> Asking colleagues, “What have you learned from this project or activity?” and “Who have you shared these </a:t>
            </a:r>
            <a:r>
              <a:rPr lang="en-US" sz="1200" kern="1200" dirty="0" err="1" smtClean="0">
                <a:solidFill>
                  <a:schemeClr val="tx1"/>
                </a:solidFill>
                <a:latin typeface="+mn-lt"/>
                <a:ea typeface="+mn-ea"/>
                <a:cs typeface="+mn-cs"/>
              </a:rPr>
              <a:t>learnings</a:t>
            </a:r>
            <a:r>
              <a:rPr lang="en-US" sz="1200" kern="1200" dirty="0" smtClean="0">
                <a:solidFill>
                  <a:schemeClr val="tx1"/>
                </a:solidFill>
                <a:latin typeface="+mn-lt"/>
                <a:ea typeface="+mn-ea"/>
                <a:cs typeface="+mn-cs"/>
              </a:rPr>
              <a:t> with?” </a:t>
            </a:r>
          </a:p>
          <a:p>
            <a:r>
              <a:rPr lang="en-US" sz="1200" kern="1200" dirty="0" smtClean="0">
                <a:solidFill>
                  <a:schemeClr val="tx1"/>
                </a:solidFill>
                <a:latin typeface="+mn-lt"/>
                <a:ea typeface="+mn-ea"/>
                <a:cs typeface="+mn-cs"/>
              </a:rPr>
              <a:t> Prior to approving a new project or initiative, asking the project leader, “What have you learned about what the organization has done in this area in the past?  In other parts of the business?” “How are you leveraging these </a:t>
            </a:r>
            <a:r>
              <a:rPr lang="en-US" sz="1200" kern="1200" dirty="0" err="1" smtClean="0">
                <a:solidFill>
                  <a:schemeClr val="tx1"/>
                </a:solidFill>
                <a:latin typeface="+mn-lt"/>
                <a:ea typeface="+mn-ea"/>
                <a:cs typeface="+mn-cs"/>
              </a:rPr>
              <a:t>learnings</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Asking colleagues and project teams, “Have you checked our knowledge bases to see what we know about this topic?” “What have you learned as a result of checking our knowledge base, and how do you plan on building on this knowledge in your project?” </a:t>
            </a:r>
          </a:p>
          <a:p>
            <a:r>
              <a:rPr lang="en-US" sz="1200" kern="1200" dirty="0" smtClean="0">
                <a:solidFill>
                  <a:schemeClr val="tx1"/>
                </a:solidFill>
                <a:latin typeface="+mn-lt"/>
                <a:ea typeface="+mn-ea"/>
                <a:cs typeface="+mn-cs"/>
              </a:rPr>
              <a:t> Asking colleagues and project teams, “Who are the experts in this topic inside or outside the company?” “Have you discussed this with those experts? If so, what have you learned? If not, why not?” </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Get the value proposition right. </a:t>
            </a:r>
            <a:r>
              <a:rPr lang="en-US" sz="1200" kern="1200" dirty="0" smtClean="0">
                <a:solidFill>
                  <a:schemeClr val="tx1"/>
                </a:solidFill>
                <a:latin typeface="+mn-lt"/>
                <a:ea typeface="+mn-ea"/>
                <a:cs typeface="+mn-cs"/>
              </a:rPr>
              <a:t>Understanding and articulating the ways that knowledge-sharing links to value is absolutely critical. Often, this does not have to be at an enterprise level but in smaller areas where knowledge can have an immediate impact.  In one company, sharing efforts were focused on providing added value to its customers; another on making its customer service operators more effective; and another on its office workers.  A “focused and pragmatic” effort is the best place to start stimulating knowledge-sharing. </a:t>
            </a:r>
            <a:endParaRPr lang="ru-RU" sz="900" dirty="0" smtClean="0">
              <a:solidFill>
                <a:schemeClr val="tx2"/>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 is often said that it is essential to create a "Knowledge Sharing Culture" as part of a Knowledge Management initiative. An isolated knowledge management </a:t>
            </a:r>
            <a:r>
              <a:rPr lang="en-US" sz="1200" kern="1200" dirty="0" err="1" smtClean="0">
                <a:solidFill>
                  <a:schemeClr val="tx1"/>
                </a:solidFill>
                <a:latin typeface="+mn-lt"/>
                <a:ea typeface="+mn-ea"/>
                <a:cs typeface="+mn-cs"/>
              </a:rPr>
              <a:t>programme</a:t>
            </a:r>
            <a:r>
              <a:rPr lang="en-US" sz="1200" kern="1200" dirty="0" smtClean="0">
                <a:solidFill>
                  <a:schemeClr val="tx1"/>
                </a:solidFill>
                <a:latin typeface="+mn-lt"/>
                <a:ea typeface="+mn-ea"/>
                <a:cs typeface="+mn-cs"/>
              </a:rPr>
              <a:t> looked after by a privileged few is a paradox in itself and will not survive for long. Only effective collaboration and communication which spans across the whole company structure will give knowledge management the boost it really needs. </a:t>
            </a:r>
            <a:endParaRPr lang="en-US" dirty="0"/>
          </a:p>
        </p:txBody>
      </p:sp>
      <p:sp>
        <p:nvSpPr>
          <p:cNvPr id="4" name="Slide Number Placeholder 3"/>
          <p:cNvSpPr>
            <a:spLocks noGrp="1"/>
          </p:cNvSpPr>
          <p:nvPr>
            <p:ph type="sldNum" sz="quarter" idx="10"/>
          </p:nvPr>
        </p:nvSpPr>
        <p:spPr/>
        <p:txBody>
          <a:bodyPr/>
          <a:lstStyle/>
          <a:p>
            <a:pPr>
              <a:defRPr/>
            </a:pPr>
            <a:fld id="{E2CD94BA-9AC5-4B70-AF3B-72FF1A7AE403}" type="slidenum">
              <a:rPr lang="en-US" smtClean="0"/>
              <a:pPr>
                <a:def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21</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ru-RU" sz="900" dirty="0" smtClean="0">
              <a:solidFill>
                <a:schemeClr val="tx2"/>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22</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ru-RU" sz="900" dirty="0" smtClean="0">
              <a:solidFill>
                <a:schemeClr val="tx2"/>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23</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ru-RU" sz="900" dirty="0" smtClean="0">
              <a:solidFill>
                <a:schemeClr val="tx2"/>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6FE3C0-9D2C-44C3-B39B-078E957CA800}" type="datetime1">
              <a:rPr lang="en-GB" smtClean="0"/>
              <a:pPr/>
              <a:t>04/09/2012</a:t>
            </a:fld>
            <a:endParaRPr lang="en-GB" smtClean="0"/>
          </a:p>
        </p:txBody>
      </p:sp>
      <p:sp>
        <p:nvSpPr>
          <p:cNvPr id="634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B00DF07-0942-423B-A921-494EAC422456}" type="slidenum">
              <a:rPr lang="en-GB" smtClean="0"/>
              <a:pPr/>
              <a:t>24</a:t>
            </a:fld>
            <a:endParaRPr lang="en-GB" smtClean="0"/>
          </a:p>
        </p:txBody>
      </p:sp>
      <p:sp>
        <p:nvSpPr>
          <p:cNvPr id="634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1" name="Rectangle 3"/>
          <p:cNvSpPr>
            <a:spLocks noGrp="1" noChangeArrowheads="1"/>
          </p:cNvSpPr>
          <p:nvPr>
            <p:ph type="body" idx="1"/>
          </p:nvPr>
        </p:nvSpPr>
        <p:spPr bwMode="auto">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Instilling a knowledge-sharing culture is a challenge for even the most knowledge-savvy organizations.  Because culture is difficult to pin down, it is often underestimated in efforts to change how firms work.  This is a mistake. Developing a culture which values and practices knowledge-sharing is a multi-year effort involving attention to the social, organizational, managerial, and technical components of this behavior. Past efforts have often assumed that implementing technology alone will be enough to promote knowledge-sharing. While this has been consistently demonstrated as an ineffective practice, frequently the majority of an organization’s knowledge resources are devoted to technology and not to the other factors which stimulate knowledge-sharing.  Until organizations make a concerted effort to refocus their efforts on these, they will find it extremely difficult, if not impossible to grow a true knowledge-sharing culture. </a:t>
            </a:r>
          </a:p>
          <a:p>
            <a:pPr eaLnBrk="1" hangingPunct="1">
              <a:defRPr/>
            </a:pPr>
            <a:endParaRPr lang="en-US" sz="900" dirty="0" smtClean="0">
              <a:solidFill>
                <a:schemeClr val="tx2"/>
              </a:solidFill>
            </a:endParaRPr>
          </a:p>
          <a:p>
            <a:pPr eaLnBrk="1" hangingPunct="1">
              <a:defRPr/>
            </a:pPr>
            <a:r>
              <a:rPr lang="en-US" sz="900" dirty="0" smtClean="0">
                <a:solidFill>
                  <a:schemeClr val="tx2"/>
                </a:solidFill>
              </a:rPr>
              <a:t>Knowledge management is mostly managing people,</a:t>
            </a:r>
            <a:r>
              <a:rPr lang="en-US" sz="900" baseline="0" dirty="0" smtClean="0">
                <a:solidFill>
                  <a:schemeClr val="tx2"/>
                </a:solidFill>
              </a:rPr>
              <a:t> not technologies</a:t>
            </a:r>
            <a:endParaRPr lang="ru-RU" sz="900" dirty="0" smtClean="0">
              <a:solidFill>
                <a:schemeClr val="tx2"/>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DF5FD27-7F1D-41D1-A93D-41D092BF80C5}" type="datetime1">
              <a:rPr lang="en-GB" smtClean="0"/>
              <a:pPr/>
              <a:t>04/09/2012</a:t>
            </a:fld>
            <a:endParaRPr lang="en-GB" smtClean="0"/>
          </a:p>
        </p:txBody>
      </p:sp>
      <p:sp>
        <p:nvSpPr>
          <p:cNvPr id="378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79C753B-523D-42B3-B7A0-04BFAB6D91D4}" type="slidenum">
              <a:rPr lang="en-GB" smtClean="0"/>
              <a:pPr/>
              <a:t>4</a:t>
            </a:fld>
            <a:endParaRPr lang="en-GB" smtClean="0"/>
          </a:p>
        </p:txBody>
      </p:sp>
      <p:sp>
        <p:nvSpPr>
          <p:cNvPr id="378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200" kern="1200" dirty="0" smtClean="0">
                <a:solidFill>
                  <a:schemeClr val="tx1"/>
                </a:solidFill>
                <a:latin typeface="+mn-lt"/>
                <a:ea typeface="+mn-ea"/>
                <a:cs typeface="+mn-cs"/>
              </a:rPr>
              <a:t>All organizations have cultures i.e., the sets of norms and values which collectively guide the behavior of their employees. Culture varies considerably between organizations and is a significant differentiating factor between firms.  Within an organization, culture is a powerful force as well, obviating the need for many rules since it encourages employees to behave in certain ways.  Culture is neither good nor bad but may foster values and behaviors which support or impede certain organizational objectives. </a:t>
            </a:r>
          </a:p>
          <a:p>
            <a:pPr eaLnBrk="1" hangingPunct="1"/>
            <a:r>
              <a:rPr lang="en-US" sz="1200" kern="1200" dirty="0" smtClean="0">
                <a:solidFill>
                  <a:schemeClr val="tx1"/>
                </a:solidFill>
                <a:latin typeface="+mn-lt"/>
                <a:ea typeface="+mn-ea"/>
                <a:cs typeface="+mn-cs"/>
              </a:rPr>
              <a:t>In other words, “culture is how we do things around here”. </a:t>
            </a:r>
            <a:endParaRPr lang="en-US" sz="900" dirty="0" smtClean="0">
              <a:solidFill>
                <a:schemeClr val="tx2"/>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DF5FD27-7F1D-41D1-A93D-41D092BF80C5}" type="datetime1">
              <a:rPr lang="en-GB" smtClean="0"/>
              <a:pPr/>
              <a:t>04/09/2012</a:t>
            </a:fld>
            <a:endParaRPr lang="en-GB" smtClean="0"/>
          </a:p>
        </p:txBody>
      </p:sp>
      <p:sp>
        <p:nvSpPr>
          <p:cNvPr id="378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79C753B-523D-42B3-B7A0-04BFAB6D91D4}" type="slidenum">
              <a:rPr lang="en-GB" smtClean="0"/>
              <a:pPr/>
              <a:t>5</a:t>
            </a:fld>
            <a:endParaRPr lang="en-GB" smtClean="0"/>
          </a:p>
        </p:txBody>
      </p:sp>
      <p:sp>
        <p:nvSpPr>
          <p:cNvPr id="378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200" kern="1200" dirty="0" smtClean="0">
                <a:solidFill>
                  <a:schemeClr val="tx1"/>
                </a:solidFill>
                <a:latin typeface="+mn-lt"/>
                <a:ea typeface="+mn-ea"/>
                <a:cs typeface="+mn-cs"/>
              </a:rPr>
              <a:t>It is unfortunate that very little attention has been paid to date to understanding organizational culture and its role in organizational change.  Many organizational leaders have had little or no education in the dynamics of culture and their mechanistic view of how organizations function has left them with a significant “blind spot” where culture is concerned (</a:t>
            </a:r>
            <a:r>
              <a:rPr lang="en-US" sz="1200" kern="1200" dirty="0" err="1" smtClean="0">
                <a:solidFill>
                  <a:schemeClr val="tx1"/>
                </a:solidFill>
                <a:latin typeface="+mn-lt"/>
                <a:ea typeface="+mn-ea"/>
                <a:cs typeface="+mn-cs"/>
              </a:rPr>
              <a:t>Kotter</a:t>
            </a:r>
            <a:r>
              <a:rPr lang="en-US" sz="1200" kern="1200" dirty="0" smtClean="0">
                <a:solidFill>
                  <a:schemeClr val="tx1"/>
                </a:solidFill>
                <a:latin typeface="+mn-lt"/>
                <a:ea typeface="+mn-ea"/>
                <a:cs typeface="+mn-cs"/>
              </a:rPr>
              <a:t>, 1996). </a:t>
            </a:r>
            <a:endParaRPr lang="en-US" sz="900" dirty="0" smtClean="0">
              <a:solidFill>
                <a:schemeClr val="tx2"/>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DF5FD27-7F1D-41D1-A93D-41D092BF80C5}" type="datetime1">
              <a:rPr lang="en-GB" smtClean="0"/>
              <a:pPr/>
              <a:t>04/09/2012</a:t>
            </a:fld>
            <a:endParaRPr lang="en-GB" smtClean="0"/>
          </a:p>
        </p:txBody>
      </p:sp>
      <p:sp>
        <p:nvSpPr>
          <p:cNvPr id="378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79C753B-523D-42B3-B7A0-04BFAB6D91D4}" type="slidenum">
              <a:rPr lang="en-GB" smtClean="0"/>
              <a:pPr/>
              <a:t>6</a:t>
            </a:fld>
            <a:endParaRPr lang="en-GB" smtClean="0"/>
          </a:p>
        </p:txBody>
      </p:sp>
      <p:sp>
        <p:nvSpPr>
          <p:cNvPr id="378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200" kern="1200" dirty="0" smtClean="0">
                <a:solidFill>
                  <a:schemeClr val="tx1"/>
                </a:solidFill>
                <a:latin typeface="+mn-lt"/>
                <a:ea typeface="+mn-ea"/>
                <a:cs typeface="+mn-cs"/>
              </a:rPr>
              <a:t>Organizational culture does not exist in a vacuum. It is shaped by the social culture in which the organization resides. Thus, a multinational organization’s culture may vary somewhat from country to country. Similarly, while it shapes them, organizational culture does not completely define the cultures of different business units or functional units. Furthermore, culture is dynamic. It changes over the life of an organization as it moves from start-up to maturity and it changes over time (although not always in ways leaders understand or can manipulate), much as our societal culture does.</a:t>
            </a:r>
          </a:p>
          <a:p>
            <a:pPr eaLnBrk="1" hangingPunct="1"/>
            <a:endParaRPr lang="en-US" sz="1200" kern="1200" dirty="0" smtClean="0">
              <a:solidFill>
                <a:schemeClr val="tx1"/>
              </a:solidFill>
              <a:latin typeface="+mn-lt"/>
              <a:ea typeface="+mn-ea"/>
              <a:cs typeface="+mn-cs"/>
            </a:endParaRPr>
          </a:p>
          <a:p>
            <a:pPr eaLnBrk="1" hangingPunct="1"/>
            <a:r>
              <a:rPr lang="en-US" sz="1200" kern="1200" dirty="0" smtClean="0">
                <a:solidFill>
                  <a:schemeClr val="tx1"/>
                </a:solidFill>
                <a:latin typeface="+mn-lt"/>
                <a:ea typeface="+mn-ea"/>
                <a:cs typeface="+mn-cs"/>
              </a:rPr>
              <a:t>Before a cultural change such as knowledge-sharing, can be effected, an organization’s current culture must be understood. </a:t>
            </a:r>
            <a:endParaRPr lang="en-US" sz="900" dirty="0" smtClean="0">
              <a:solidFill>
                <a:schemeClr val="tx2"/>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DF5FD27-7F1D-41D1-A93D-41D092BF80C5}" type="datetime1">
              <a:rPr lang="en-GB" smtClean="0"/>
              <a:pPr/>
              <a:t>04/09/2012</a:t>
            </a:fld>
            <a:endParaRPr lang="en-GB" smtClean="0"/>
          </a:p>
        </p:txBody>
      </p:sp>
      <p:sp>
        <p:nvSpPr>
          <p:cNvPr id="3789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79C753B-523D-42B3-B7A0-04BFAB6D91D4}" type="slidenum">
              <a:rPr lang="en-GB" smtClean="0"/>
              <a:pPr/>
              <a:t>7</a:t>
            </a:fld>
            <a:endParaRPr lang="en-GB" smtClean="0"/>
          </a:p>
        </p:txBody>
      </p:sp>
      <p:sp>
        <p:nvSpPr>
          <p:cNvPr id="378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0"/>
            <a:r>
              <a:rPr lang="en-US" sz="1200" kern="1200" dirty="0" smtClean="0">
                <a:solidFill>
                  <a:schemeClr val="tx1"/>
                </a:solidFill>
                <a:latin typeface="+mn-lt"/>
                <a:ea typeface="+mn-ea"/>
                <a:cs typeface="+mn-cs"/>
              </a:rPr>
              <a:t>Trust</a:t>
            </a:r>
          </a:p>
          <a:p>
            <a:r>
              <a:rPr lang="en-US" sz="1200" kern="1200" dirty="0" smtClean="0">
                <a:solidFill>
                  <a:schemeClr val="tx1"/>
                </a:solidFill>
                <a:latin typeface="+mn-lt"/>
                <a:ea typeface="+mn-ea"/>
                <a:cs typeface="+mn-cs"/>
              </a:rPr>
              <a:t>To exchange ideas and create something with others, we must develop trust.  Ideas often get better as more people kick them around</a:t>
            </a:r>
          </a:p>
          <a:p>
            <a:pPr lvl="0"/>
            <a:r>
              <a:rPr lang="en-US" sz="1200" kern="1200" dirty="0" smtClean="0">
                <a:solidFill>
                  <a:schemeClr val="tx1"/>
                </a:solidFill>
                <a:latin typeface="+mn-lt"/>
                <a:ea typeface="+mn-ea"/>
                <a:cs typeface="+mn-cs"/>
              </a:rPr>
              <a:t>Sharing</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Collaboration requires sharing. Many people carefully guard their “stuff” (</a:t>
            </a:r>
            <a:r>
              <a:rPr lang="en-US" sz="1200" i="1" kern="1200" dirty="0" smtClean="0">
                <a:solidFill>
                  <a:schemeClr val="tx1"/>
                </a:solidFill>
                <a:latin typeface="+mn-lt"/>
                <a:ea typeface="+mn-ea"/>
                <a:cs typeface="+mn-cs"/>
              </a:rPr>
              <a:t>sabotage collaboration)</a:t>
            </a:r>
            <a:r>
              <a:rPr lang="en-US" sz="1200" kern="1200" dirty="0" smtClean="0">
                <a:solidFill>
                  <a:schemeClr val="tx1"/>
                </a:solidFill>
                <a:latin typeface="+mn-lt"/>
                <a:ea typeface="+mn-ea"/>
                <a:cs typeface="+mn-cs"/>
              </a:rPr>
              <a:t>. Sharing what we know improves collective creation and therefore makes everybody more valuable </a:t>
            </a:r>
          </a:p>
          <a:p>
            <a:pPr lvl="0"/>
            <a:r>
              <a:rPr lang="en-US" sz="1200" kern="1200" dirty="0" smtClean="0">
                <a:solidFill>
                  <a:schemeClr val="tx1"/>
                </a:solidFill>
                <a:latin typeface="+mn-lt"/>
                <a:ea typeface="+mn-ea"/>
                <a:cs typeface="+mn-cs"/>
              </a:rPr>
              <a:t>Goals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Collaboration requires common goals or/and </a:t>
            </a:r>
            <a:r>
              <a:rPr lang="en-US" sz="1200" i="1" kern="1200" dirty="0" smtClean="0">
                <a:solidFill>
                  <a:schemeClr val="tx1"/>
                </a:solidFill>
                <a:latin typeface="+mn-lt"/>
                <a:ea typeface="+mn-ea"/>
                <a:cs typeface="+mn-cs"/>
              </a:rPr>
              <a:t>objectives</a:t>
            </a:r>
            <a:r>
              <a:rPr lang="en-US" sz="1200" kern="1200" dirty="0" smtClean="0">
                <a:solidFill>
                  <a:schemeClr val="tx1"/>
                </a:solidFill>
                <a:latin typeface="+mn-lt"/>
                <a:ea typeface="+mn-ea"/>
                <a:cs typeface="+mn-cs"/>
              </a:rPr>
              <a:t>. These common goals create clarity, encourage brainstorming and spark innovation and collaboration</a:t>
            </a:r>
          </a:p>
          <a:p>
            <a:pPr lvl="0"/>
            <a:r>
              <a:rPr lang="en-US" sz="1200" kern="1200" dirty="0" smtClean="0">
                <a:solidFill>
                  <a:schemeClr val="tx1"/>
                </a:solidFill>
                <a:latin typeface="+mn-lt"/>
                <a:ea typeface="+mn-ea"/>
                <a:cs typeface="+mn-cs"/>
              </a:rPr>
              <a:t>Innovation</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DESIRE TO INNOVATE FUELS COLLABORATION. But there is a difference between talking the talk and walking to walk.</a:t>
            </a:r>
          </a:p>
          <a:p>
            <a:pPr lvl="0"/>
            <a:r>
              <a:rPr lang="en-US" sz="1200" kern="1200" dirty="0" smtClean="0">
                <a:solidFill>
                  <a:schemeClr val="tx1"/>
                </a:solidFill>
                <a:latin typeface="+mn-lt"/>
                <a:ea typeface="+mn-ea"/>
                <a:cs typeface="+mn-cs"/>
              </a:rPr>
              <a:t>Environment</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design of both physical space and virtual environments impacts innovation and collaboration (</a:t>
            </a:r>
            <a:r>
              <a:rPr lang="en-US" sz="1200" i="1" kern="1200" dirty="0" smtClean="0">
                <a:solidFill>
                  <a:schemeClr val="tx1"/>
                </a:solidFill>
                <a:latin typeface="+mn-lt"/>
                <a:ea typeface="+mn-ea"/>
                <a:cs typeface="+mn-cs"/>
              </a:rPr>
              <a:t>encouraging free flow of ideas; collaborators are often geographically dispersed) </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Collaboration chaos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word chaos often suggests anarchy or disorganization. Here it means unstructured exchange of ideas to create value. </a:t>
            </a:r>
            <a:r>
              <a:rPr lang="en-US" sz="1200" i="1" kern="1200" dirty="0" smtClean="0">
                <a:solidFill>
                  <a:schemeClr val="tx1"/>
                </a:solidFill>
                <a:latin typeface="+mn-lt"/>
                <a:ea typeface="+mn-ea"/>
                <a:cs typeface="+mn-cs"/>
              </a:rPr>
              <a:t>Allows unexpected generation of new ideas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Constructive confrontation</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Great collaboration requires exchanging viewpoints and sometimes that means constructive confrontation. The idea is to confront concepts rather than people.</a:t>
            </a:r>
          </a:p>
          <a:p>
            <a:pPr lvl="0"/>
            <a:r>
              <a:rPr lang="en-US" sz="1200" kern="1200" dirty="0" smtClean="0">
                <a:solidFill>
                  <a:schemeClr val="tx1"/>
                </a:solidFill>
                <a:latin typeface="+mn-lt"/>
                <a:ea typeface="+mn-ea"/>
                <a:cs typeface="+mn-cs"/>
              </a:rPr>
              <a:t>Communication</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Collaboration is inextricably linked with communication. It includes interpersonal and organizational. Channels of communication must remain open for collaboration to occur.  </a:t>
            </a:r>
          </a:p>
          <a:p>
            <a:pPr lvl="0"/>
            <a:r>
              <a:rPr lang="en-US" sz="1200" kern="1200" dirty="0" smtClean="0">
                <a:solidFill>
                  <a:schemeClr val="tx1"/>
                </a:solidFill>
                <a:latin typeface="+mn-lt"/>
                <a:ea typeface="+mn-ea"/>
                <a:cs typeface="+mn-cs"/>
              </a:rPr>
              <a:t>Community</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Community is the sense of belonging (</a:t>
            </a:r>
            <a:r>
              <a:rPr lang="en-US" sz="1200" i="1" kern="1200" dirty="0" smtClean="0">
                <a:solidFill>
                  <a:schemeClr val="tx1"/>
                </a:solidFill>
                <a:latin typeface="+mn-lt"/>
                <a:ea typeface="+mn-ea"/>
                <a:cs typeface="+mn-cs"/>
              </a:rPr>
              <a:t>work teams, </a:t>
            </a:r>
            <a:r>
              <a:rPr lang="en-US" sz="1200" i="1" kern="1200" dirty="0" err="1" smtClean="0">
                <a:solidFill>
                  <a:schemeClr val="tx1"/>
                </a:solidFill>
                <a:latin typeface="+mn-lt"/>
                <a:ea typeface="+mn-ea"/>
                <a:cs typeface="+mn-cs"/>
              </a:rPr>
              <a:t>CoP</a:t>
            </a:r>
            <a:r>
              <a:rPr lang="en-US" sz="1200" i="1" kern="1200" dirty="0" smtClean="0">
                <a:solidFill>
                  <a:schemeClr val="tx1"/>
                </a:solidFill>
                <a:latin typeface="+mn-lt"/>
                <a:ea typeface="+mn-ea"/>
                <a:cs typeface="+mn-cs"/>
              </a:rPr>
              <a:t>, </a:t>
            </a:r>
            <a:r>
              <a:rPr lang="en-US" sz="1200" i="1" kern="1200" dirty="0" err="1" smtClean="0">
                <a:solidFill>
                  <a:schemeClr val="tx1"/>
                </a:solidFill>
                <a:latin typeface="+mn-lt"/>
                <a:ea typeface="+mn-ea"/>
                <a:cs typeface="+mn-cs"/>
              </a:rPr>
              <a:t>classromms</a:t>
            </a:r>
            <a:r>
              <a:rPr lang="en-US" sz="1200" i="1" kern="1200" dirty="0" smtClean="0">
                <a:solidFill>
                  <a:schemeClr val="tx1"/>
                </a:solidFill>
                <a:latin typeface="+mn-lt"/>
                <a:ea typeface="+mn-ea"/>
                <a:cs typeface="+mn-cs"/>
              </a:rPr>
              <a:t> … sharing interests defines a community</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Value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10 cultural elements of collaboration culminate in value. </a:t>
            </a:r>
            <a:r>
              <a:rPr lang="en-US" sz="1200" i="1" kern="1200" dirty="0" smtClean="0">
                <a:solidFill>
                  <a:schemeClr val="tx1"/>
                </a:solidFill>
                <a:latin typeface="+mn-lt"/>
                <a:ea typeface="+mn-ea"/>
                <a:cs typeface="+mn-cs"/>
              </a:rPr>
              <a:t>We can measure value in different ways. </a:t>
            </a:r>
            <a:r>
              <a:rPr lang="en-US" sz="1200" kern="1200" dirty="0" smtClean="0">
                <a:solidFill>
                  <a:schemeClr val="tx1"/>
                </a:solidFill>
                <a:latin typeface="+mn-lt"/>
                <a:ea typeface="+mn-ea"/>
                <a:cs typeface="+mn-cs"/>
              </a:rPr>
              <a:t>Value is reducing cycle or product development time, creating a new market, solving problems faster, designing a more marketable product or service, or increasing sales. </a:t>
            </a:r>
            <a:r>
              <a:rPr lang="en-US" sz="1200" i="1" kern="1200" dirty="0" smtClean="0">
                <a:solidFill>
                  <a:schemeClr val="tx1"/>
                </a:solidFill>
                <a:latin typeface="+mn-lt"/>
                <a:ea typeface="+mn-ea"/>
                <a:cs typeface="+mn-cs"/>
              </a:rPr>
              <a:t>What does collaboration mean then – work together to create value while sharing physical or virtual space.</a:t>
            </a:r>
            <a:endParaRPr lang="en-US" sz="1200" kern="1200" dirty="0">
              <a:solidFill>
                <a:schemeClr val="tx1"/>
              </a:solidFill>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3D68C4-0DC3-44CE-BFF8-2CC928FFE58A}" type="slidenum">
              <a:rPr lang="en-GB"/>
              <a:pPr/>
              <a:t>8</a:t>
            </a:fld>
            <a:endParaRPr lang="en-GB"/>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pPr>
              <a:spcBef>
                <a:spcPct val="0"/>
              </a:spcBef>
            </a:pPr>
            <a:r>
              <a:rPr lang="en-GB" dirty="0"/>
              <a:t>People don't take a job for life any more. When someone leaves an organisation their knowledge walks out of the door with them. </a:t>
            </a:r>
          </a:p>
          <a:p>
            <a:endParaRPr lang="ru-RU" dirty="0" smtClean="0"/>
          </a:p>
          <a:p>
            <a:r>
              <a:rPr lang="en-US" sz="1200" kern="1200" dirty="0" smtClean="0">
                <a:solidFill>
                  <a:schemeClr val="tx1"/>
                </a:solidFill>
                <a:latin typeface="+mn-lt"/>
                <a:ea typeface="+mn-ea"/>
                <a:cs typeface="+mn-cs"/>
              </a:rPr>
              <a:t>are intangible activities that can neither be supervised nor forced out of people</a:t>
            </a:r>
            <a:endParaRPr lang="ru-RU" sz="1200" kern="1200" dirty="0" smtClean="0">
              <a:solidFill>
                <a:schemeClr val="tx1"/>
              </a:solidFill>
              <a:latin typeface="+mn-lt"/>
              <a:ea typeface="+mn-ea"/>
              <a:cs typeface="+mn-cs"/>
            </a:endParaRPr>
          </a:p>
          <a:p>
            <a:endParaRPr lang="en-GB" dirty="0" smtClean="0"/>
          </a:p>
          <a:p>
            <a:r>
              <a:rPr lang="en-US" sz="1200" kern="1200" dirty="0" smtClean="0">
                <a:solidFill>
                  <a:schemeClr val="tx1"/>
                </a:solidFill>
                <a:latin typeface="+mn-lt"/>
                <a:ea typeface="+mn-ea"/>
                <a:cs typeface="+mn-cs"/>
              </a:rPr>
              <a:t>a struggle continues between the control paradigm and the Culture of Collaboration. These extremes, rooted in human nature, clash in many organizations.</a:t>
            </a:r>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C32C84-9FBA-4A4C-B913-1DC7F4F1E5C4}" type="slidenum">
              <a:rPr lang="en-GB"/>
              <a:pPr/>
              <a:t>9</a:t>
            </a:fld>
            <a:endParaRPr lang="en-GB"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pPr>
              <a:spcBef>
                <a:spcPct val="0"/>
              </a:spcBef>
            </a:pPr>
            <a:r>
              <a:rPr lang="en-GB" b="1" dirty="0"/>
              <a:t>Some people object to sharing as they feel that others will steal their ideas and reap the rewards rightly theirs. This is a fallacy. Knowledge sharing isn't about blindly sharing everything; giving away your ideas; being politically naïve; or being open about absolutely everything. You still need to exercise judgement. </a:t>
            </a:r>
            <a:r>
              <a:rPr lang="en-GB" dirty="0"/>
              <a:t>If you have a great idea – don't share it with a competitor – external or internal but on the other hand don't try to develop it on your own and don't sit on it for fear of it being stolen from you. Figure out how you can bring it to fruition by collaborating with other people. There is also another fallacy embedded in this thinking – knowledge sharing is not just about sharing great ideas – its about improving the way that things get done by sharing the little things. You have lots of knowledge of little use to you – share it with others who can make use of it and in return they will share relevant knowledge with you. </a:t>
            </a:r>
          </a:p>
          <a:p>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C32C84-9FBA-4A4C-B913-1DC7F4F1E5C4}" type="slidenum">
              <a:rPr lang="en-GB"/>
              <a:pPr/>
              <a:t>10</a:t>
            </a:fld>
            <a:endParaRPr lang="en-GB"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pPr>
              <a:spcBef>
                <a:spcPct val="0"/>
              </a:spcBef>
            </a:pPr>
            <a:r>
              <a:rPr lang="en-US" sz="1200" b="1" kern="1200" dirty="0" smtClean="0">
                <a:solidFill>
                  <a:schemeClr val="tx1"/>
                </a:solidFill>
                <a:latin typeface="+mn-lt"/>
                <a:ea typeface="+mn-ea"/>
                <a:cs typeface="+mn-cs"/>
              </a:rPr>
              <a:t>Creating a Knowledge Sharing Culture</a:t>
            </a: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What then does it mean to create a Knowledge Sharing Culture?” Well it’s about making knowledge sharing the norm. To create a knowledge sharing culture you need to encourage people to work together more effectively, to collaborate and to share - ultimately to make </a:t>
            </a:r>
            <a:r>
              <a:rPr lang="en-US" sz="1200" kern="1200" dirty="0" err="1" smtClean="0">
                <a:solidFill>
                  <a:schemeClr val="tx1"/>
                </a:solidFill>
                <a:latin typeface="+mn-lt"/>
                <a:ea typeface="+mn-ea"/>
                <a:cs typeface="+mn-cs"/>
              </a:rPr>
              <a:t>organisational</a:t>
            </a:r>
            <a:r>
              <a:rPr lang="en-US" sz="1200" kern="1200" dirty="0" smtClean="0">
                <a:solidFill>
                  <a:schemeClr val="tx1"/>
                </a:solidFill>
                <a:latin typeface="+mn-lt"/>
                <a:ea typeface="+mn-ea"/>
                <a:cs typeface="+mn-cs"/>
              </a:rPr>
              <a:t> knowledge more productive. But we need to remember a few things: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We are talking about sharing knowledge and information – not just information.</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The purpose of knowledge sharing is to help an </a:t>
            </a:r>
            <a:r>
              <a:rPr lang="en-US" sz="1200" kern="1200" dirty="0" err="1" smtClean="0">
                <a:solidFill>
                  <a:schemeClr val="tx1"/>
                </a:solidFill>
                <a:latin typeface="+mn-lt"/>
                <a:ea typeface="+mn-ea"/>
                <a:cs typeface="+mn-cs"/>
              </a:rPr>
              <a:t>organisation</a:t>
            </a:r>
            <a:r>
              <a:rPr lang="en-US" sz="1200" kern="1200" dirty="0" smtClean="0">
                <a:solidFill>
                  <a:schemeClr val="tx1"/>
                </a:solidFill>
                <a:latin typeface="+mn-lt"/>
                <a:ea typeface="+mn-ea"/>
                <a:cs typeface="+mn-cs"/>
              </a:rPr>
              <a:t> as a whole to meet its business objectives. We are not doing it for its own sake.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Learning to make knowledge productive is as important if not more important than sharing knowledge. Michael Schrage in a recent interview said that he thinks, “knowledge management is a bullshit issue” as “most people in most </a:t>
            </a:r>
            <a:r>
              <a:rPr lang="en-US" sz="1200" kern="1200" dirty="0" err="1" smtClean="0">
                <a:solidFill>
                  <a:schemeClr val="tx1"/>
                </a:solidFill>
                <a:latin typeface="+mn-lt"/>
                <a:ea typeface="+mn-ea"/>
                <a:cs typeface="+mn-cs"/>
              </a:rPr>
              <a:t>organisations</a:t>
            </a:r>
            <a:r>
              <a:rPr lang="en-US" sz="1200" kern="1200" dirty="0" smtClean="0">
                <a:solidFill>
                  <a:schemeClr val="tx1"/>
                </a:solidFill>
                <a:latin typeface="+mn-lt"/>
                <a:ea typeface="+mn-ea"/>
                <a:cs typeface="+mn-cs"/>
              </a:rPr>
              <a:t> do not have the ability to act on the knowledge they possess”.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Changing a culture is tough. Not only does it mean change – which has always been tough – it means seeing the world in a different way. It means revealing our hidden paradigms like the tacit acceptance that “knowledge is power”.</a:t>
            </a:r>
            <a:br>
              <a:rPr lang="en-US" sz="1200" kern="1200" dirty="0" smtClean="0">
                <a:solidFill>
                  <a:schemeClr val="tx1"/>
                </a:solidFill>
                <a:latin typeface="+mn-lt"/>
                <a:ea typeface="+mn-ea"/>
                <a:cs typeface="+mn-cs"/>
              </a:rPr>
            </a:br>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32" descr="06"/>
          <p:cNvSpPr>
            <a:spLocks noChangeArrowheads="1"/>
          </p:cNvSpPr>
          <p:nvPr/>
        </p:nvSpPr>
        <p:spPr bwMode="gray">
          <a:xfrm rot="20584390">
            <a:off x="-141288" y="5310188"/>
            <a:ext cx="2541588" cy="573087"/>
          </a:xfrm>
          <a:prstGeom prst="parallelogram">
            <a:avLst>
              <a:gd name="adj" fmla="val 30059"/>
            </a:avLst>
          </a:prstGeom>
          <a:blipFill dpi="0" rotWithShape="1">
            <a:blip r:embed="rId2" cstate="print"/>
            <a:srcRect/>
            <a:stretch>
              <a:fillRect/>
            </a:stretch>
          </a:blipFill>
          <a:ln w="9525">
            <a:noFill/>
            <a:miter lim="800000"/>
            <a:headEnd/>
            <a:tailEnd/>
          </a:ln>
        </p:spPr>
        <p:txBody>
          <a:bodyPr wrap="none" anchor="ctr"/>
          <a:lstStyle/>
          <a:p>
            <a:endParaRPr lang="ru-RU"/>
          </a:p>
        </p:txBody>
      </p:sp>
      <p:sp>
        <p:nvSpPr>
          <p:cNvPr id="5" name="AutoShape 33" descr="05"/>
          <p:cNvSpPr>
            <a:spLocks noChangeArrowheads="1"/>
          </p:cNvSpPr>
          <p:nvPr/>
        </p:nvSpPr>
        <p:spPr bwMode="gray">
          <a:xfrm rot="20584390">
            <a:off x="2154238" y="4610100"/>
            <a:ext cx="2546350" cy="573088"/>
          </a:xfrm>
          <a:prstGeom prst="parallelogram">
            <a:avLst>
              <a:gd name="adj" fmla="val 30115"/>
            </a:avLst>
          </a:prstGeom>
          <a:blipFill dpi="0" rotWithShape="1">
            <a:blip r:embed="rId3" cstate="print"/>
            <a:srcRect/>
            <a:stretch>
              <a:fillRect/>
            </a:stretch>
          </a:blipFill>
          <a:ln w="9525">
            <a:noFill/>
            <a:miter lim="800000"/>
            <a:headEnd/>
            <a:tailEnd/>
          </a:ln>
        </p:spPr>
        <p:txBody>
          <a:bodyPr wrap="none" anchor="ctr"/>
          <a:lstStyle/>
          <a:p>
            <a:endParaRPr lang="ru-RU"/>
          </a:p>
        </p:txBody>
      </p:sp>
      <p:sp>
        <p:nvSpPr>
          <p:cNvPr id="6" name="AutoShape 34" descr="03"/>
          <p:cNvSpPr>
            <a:spLocks noChangeArrowheads="1"/>
          </p:cNvSpPr>
          <p:nvPr/>
        </p:nvSpPr>
        <p:spPr bwMode="gray">
          <a:xfrm rot="20584390">
            <a:off x="4448175" y="3908425"/>
            <a:ext cx="2552700" cy="573088"/>
          </a:xfrm>
          <a:prstGeom prst="parallelogram">
            <a:avLst>
              <a:gd name="adj" fmla="val 30190"/>
            </a:avLst>
          </a:prstGeom>
          <a:blipFill dpi="0" rotWithShape="1">
            <a:blip r:embed="rId4" cstate="print"/>
            <a:srcRect/>
            <a:stretch>
              <a:fillRect/>
            </a:stretch>
          </a:blipFill>
          <a:ln w="9525">
            <a:noFill/>
            <a:miter lim="800000"/>
            <a:headEnd/>
            <a:tailEnd/>
          </a:ln>
        </p:spPr>
        <p:txBody>
          <a:bodyPr wrap="none" anchor="ctr"/>
          <a:lstStyle/>
          <a:p>
            <a:endParaRPr lang="ru-RU"/>
          </a:p>
        </p:txBody>
      </p:sp>
      <p:sp>
        <p:nvSpPr>
          <p:cNvPr id="7" name="AutoShape 35" descr="02"/>
          <p:cNvSpPr>
            <a:spLocks noChangeArrowheads="1"/>
          </p:cNvSpPr>
          <p:nvPr/>
        </p:nvSpPr>
        <p:spPr bwMode="gray">
          <a:xfrm rot="20584390">
            <a:off x="6751638" y="3206750"/>
            <a:ext cx="2533650" cy="573088"/>
          </a:xfrm>
          <a:prstGeom prst="parallelogram">
            <a:avLst>
              <a:gd name="adj" fmla="val 29965"/>
            </a:avLst>
          </a:prstGeom>
          <a:blipFill dpi="0" rotWithShape="1">
            <a:blip r:embed="rId5" cstate="print"/>
            <a:srcRect/>
            <a:stretch>
              <a:fillRect/>
            </a:stretch>
          </a:blipFill>
          <a:ln w="9525">
            <a:noFill/>
            <a:miter lim="800000"/>
            <a:headEnd/>
            <a:tailEnd/>
          </a:ln>
        </p:spPr>
        <p:txBody>
          <a:bodyPr wrap="none" anchor="ctr"/>
          <a:lstStyle/>
          <a:p>
            <a:endParaRPr lang="ru-RU"/>
          </a:p>
        </p:txBody>
      </p:sp>
      <p:sp>
        <p:nvSpPr>
          <p:cNvPr id="3075" name="Rectangle 3"/>
          <p:cNvSpPr>
            <a:spLocks noGrp="1" noChangeArrowheads="1"/>
          </p:cNvSpPr>
          <p:nvPr>
            <p:ph type="subTitle" idx="1"/>
          </p:nvPr>
        </p:nvSpPr>
        <p:spPr bwMode="gray">
          <a:xfrm>
            <a:off x="457200" y="2133600"/>
            <a:ext cx="5475288" cy="381000"/>
          </a:xfrm>
        </p:spPr>
        <p:txBody>
          <a:bodyPr/>
          <a:lstStyle>
            <a:lvl1pPr marL="0" indent="0">
              <a:buFont typeface="Wingdings" pitchFamily="2" charset="2"/>
              <a:buNone/>
              <a:defRPr sz="2400"/>
            </a:lvl1pPr>
          </a:lstStyle>
          <a:p>
            <a:r>
              <a:rPr lang="en-US" smtClean="0"/>
              <a:t>Click to edit Master subtitle style</a:t>
            </a:r>
            <a:endParaRPr lang="en-US"/>
          </a:p>
        </p:txBody>
      </p:sp>
      <p:sp>
        <p:nvSpPr>
          <p:cNvPr id="3074" name="Rectangle 2"/>
          <p:cNvSpPr>
            <a:spLocks noGrp="1" noChangeArrowheads="1"/>
          </p:cNvSpPr>
          <p:nvPr>
            <p:ph type="ctrTitle"/>
          </p:nvPr>
        </p:nvSpPr>
        <p:spPr>
          <a:xfrm>
            <a:off x="457200" y="1371600"/>
            <a:ext cx="8077200" cy="682625"/>
          </a:xfrm>
        </p:spPr>
        <p:txBody>
          <a:bodyPr/>
          <a:lstStyle>
            <a:lvl1pPr algn="l">
              <a:defRPr sz="4400">
                <a:solidFill>
                  <a:schemeClr val="accent1"/>
                </a:solidFill>
              </a:defRPr>
            </a:lvl1pPr>
          </a:lstStyle>
          <a:p>
            <a:r>
              <a:rPr lang="en-US" smtClean="0"/>
              <a:t>Click to edit Master title style</a:t>
            </a:r>
            <a:endParaRPr lang="en-US"/>
          </a:p>
        </p:txBody>
      </p:sp>
      <p:sp>
        <p:nvSpPr>
          <p:cNvPr id="8" name="Rectangle 4"/>
          <p:cNvSpPr>
            <a:spLocks noGrp="1" noChangeArrowheads="1"/>
          </p:cNvSpPr>
          <p:nvPr>
            <p:ph type="dt" sz="half" idx="10"/>
          </p:nvPr>
        </p:nvSpPr>
        <p:spPr bwMode="white">
          <a:xfrm>
            <a:off x="457200" y="6477000"/>
            <a:ext cx="2133600" cy="244475"/>
          </a:xfrm>
        </p:spPr>
        <p:txBody>
          <a:bodyPr/>
          <a:lstStyle>
            <a:lvl1pPr>
              <a:defRPr sz="1200"/>
            </a:lvl1pPr>
          </a:lstStyle>
          <a:p>
            <a:pPr>
              <a:defRPr/>
            </a:pPr>
            <a:endParaRPr lang="en-US"/>
          </a:p>
        </p:txBody>
      </p:sp>
      <p:sp>
        <p:nvSpPr>
          <p:cNvPr id="9" name="Rectangle 5"/>
          <p:cNvSpPr>
            <a:spLocks noGrp="1" noChangeArrowheads="1"/>
          </p:cNvSpPr>
          <p:nvPr>
            <p:ph type="ftr" sz="quarter" idx="11"/>
          </p:nvPr>
        </p:nvSpPr>
        <p:spPr bwMode="white">
          <a:xfrm>
            <a:off x="3124200" y="6477000"/>
            <a:ext cx="2895600" cy="244475"/>
          </a:xfrm>
        </p:spPr>
        <p:txBody>
          <a:bodyPr/>
          <a:lstStyle>
            <a:lvl1pPr>
              <a:defRPr sz="1200"/>
            </a:lvl1pPr>
          </a:lstStyle>
          <a:p>
            <a:pPr>
              <a:defRPr/>
            </a:pPr>
            <a:endParaRPr lang="en-US"/>
          </a:p>
        </p:txBody>
      </p:sp>
      <p:sp>
        <p:nvSpPr>
          <p:cNvPr id="10" name="Rectangle 6"/>
          <p:cNvSpPr>
            <a:spLocks noGrp="1" noChangeArrowheads="1"/>
          </p:cNvSpPr>
          <p:nvPr>
            <p:ph type="sldNum" sz="quarter" idx="12"/>
          </p:nvPr>
        </p:nvSpPr>
        <p:spPr bwMode="white">
          <a:xfrm>
            <a:off x="6553200" y="6477000"/>
            <a:ext cx="2133600" cy="244475"/>
          </a:xfrm>
        </p:spPr>
        <p:txBody>
          <a:bodyPr/>
          <a:lstStyle>
            <a:lvl1pPr>
              <a:defRPr sz="1200"/>
            </a:lvl1pPr>
          </a:lstStyle>
          <a:p>
            <a:pPr>
              <a:defRPr/>
            </a:pPr>
            <a:fld id="{6819BA2D-4211-4222-AF94-DCB7CFE9235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6D3488F-48BA-4DA9-AE4D-9C45649224C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28600"/>
            <a:ext cx="207645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28600"/>
            <a:ext cx="607695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264AA1-A56D-4A67-841A-C2D6D56349A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635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1295400"/>
            <a:ext cx="8305800" cy="4953000"/>
          </a:xfrm>
        </p:spPr>
        <p:txBody>
          <a:bodyPr/>
          <a:lstStyle/>
          <a:p>
            <a:pPr lvl="0"/>
            <a:r>
              <a:rPr lang="en-US" noProof="0" smtClean="0"/>
              <a:t>Click icon to add table</a:t>
            </a:r>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C11C6CF-7D3B-499A-86CC-6CC51B96C42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295400" y="152400"/>
            <a:ext cx="7620000" cy="563563"/>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066800"/>
            <a:ext cx="40386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066800"/>
            <a:ext cx="40386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3400" y="3771900"/>
            <a:ext cx="40386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24400" y="3771900"/>
            <a:ext cx="40386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586538"/>
            <a:ext cx="2133600" cy="228600"/>
          </a:xfrm>
        </p:spPr>
        <p:txBody>
          <a:bodyPr/>
          <a:lstStyle>
            <a:lvl1pPr>
              <a:defRPr/>
            </a:lvl1pPr>
          </a:lstStyle>
          <a:p>
            <a:endParaRPr lang="en-GB"/>
          </a:p>
        </p:txBody>
      </p:sp>
      <p:sp>
        <p:nvSpPr>
          <p:cNvPr id="8" name="Footer Placeholder 7"/>
          <p:cNvSpPr>
            <a:spLocks noGrp="1"/>
          </p:cNvSpPr>
          <p:nvPr>
            <p:ph type="ftr" sz="quarter" idx="11"/>
          </p:nvPr>
        </p:nvSpPr>
        <p:spPr>
          <a:xfrm>
            <a:off x="3124200" y="6586538"/>
            <a:ext cx="2895600" cy="228600"/>
          </a:xfrm>
        </p:spPr>
        <p:txBody>
          <a:bodyPr/>
          <a:lstStyle>
            <a:lvl1pPr>
              <a:defRPr/>
            </a:lvl1pPr>
          </a:lstStyle>
          <a:p>
            <a:endParaRPr lang="en-GB"/>
          </a:p>
        </p:txBody>
      </p:sp>
      <p:sp>
        <p:nvSpPr>
          <p:cNvPr id="9" name="Slide Number Placeholder 8"/>
          <p:cNvSpPr>
            <a:spLocks noGrp="1"/>
          </p:cNvSpPr>
          <p:nvPr>
            <p:ph type="sldNum" sz="quarter" idx="12"/>
          </p:nvPr>
        </p:nvSpPr>
        <p:spPr>
          <a:xfrm>
            <a:off x="6553200" y="6586538"/>
            <a:ext cx="2133600" cy="228600"/>
          </a:xfrm>
        </p:spPr>
        <p:txBody>
          <a:bodyPr/>
          <a:lstStyle>
            <a:lvl1pPr>
              <a:defRPr/>
            </a:lvl1pPr>
          </a:lstStyle>
          <a:p>
            <a:fld id="{57650408-08C8-4FCA-A2B2-EF2350BB19B9}" type="slidenum">
              <a:rPr lang="en-GB"/>
              <a:pPr/>
              <a:t>‹#›</a:t>
            </a:fld>
            <a:endParaRPr lang="en-GB"/>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BD176C1-717B-4234-BB66-AB6029EA222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6E5CE01-01FF-4EEE-85F8-12DD320D1E9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2954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954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8F1ACA2-D215-4E3F-8A61-40E16A8991A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E2A9FDA-E14A-40B2-B8C8-BD714A554D5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9F018BB-B0B3-49AF-B4C3-22FEB9FFAD0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455FE01-6A51-49BD-BC3A-0C95EC3318D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D7BC886-96D2-4F1D-8BF1-C1947783FAE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9E5B3CC-4C1F-4D5E-9965-C383E6648B9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image" Target="../media/image5.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oleObject" Target="../embeddings/oleObject1.bin"/><Relationship Id="rId20"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35"/>
          <p:cNvGraphicFramePr>
            <a:graphicFrameLocks noChangeAspect="1"/>
          </p:cNvGraphicFramePr>
          <p:nvPr/>
        </p:nvGraphicFramePr>
        <p:xfrm>
          <a:off x="0" y="0"/>
          <a:ext cx="9144000" cy="1066800"/>
        </p:xfrm>
        <a:graphic>
          <a:graphicData uri="http://schemas.openxmlformats.org/presentationml/2006/ole">
            <mc:AlternateContent xmlns:mc="http://schemas.openxmlformats.org/markup-compatibility/2006">
              <mc:Choice xmlns:v="urn:schemas-microsoft-com:vml" Requires="v">
                <p:oleObj spid="_x0000_s1054" name="Image" r:id="rId16" imgW="13003175" imgH="1612698" progId="">
                  <p:embed/>
                </p:oleObj>
              </mc:Choice>
              <mc:Fallback>
                <p:oleObj name="Image" r:id="rId16" imgW="13003175" imgH="1612698" progId="">
                  <p:embed/>
                  <p:pic>
                    <p:nvPicPr>
                      <p:cNvPr id="0" name="Picture 2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9144000" cy="1066800"/>
                      </a:xfrm>
                      <a:prstGeom prst="rect">
                        <a:avLst/>
                      </a:prstGeom>
                      <a:noFill/>
                      <a:ln>
                        <a:noFill/>
                      </a:ln>
                      <a:effectLst/>
                      <a:extLst>
                        <a:ext uri="{909E8E84-426E-40DD-AFC4-6F175D3DCCD1}">
                          <a14:hiddenFill xmlns:a14="http://schemas.microsoft.com/office/drawing/2010/main">
                            <a:solidFill>
                              <a:srgbClr val="699DE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C0C0C0"/>
                              </a:outerShdw>
                            </a:effectLst>
                          </a14:hiddenEffects>
                        </a:ext>
                      </a:extLst>
                    </p:spPr>
                  </p:pic>
                </p:oleObj>
              </mc:Fallback>
            </mc:AlternateContent>
          </a:graphicData>
        </a:graphic>
      </p:graphicFrame>
      <p:sp>
        <p:nvSpPr>
          <p:cNvPr id="1060" name="Freeform 36"/>
          <p:cNvSpPr>
            <a:spLocks/>
          </p:cNvSpPr>
          <p:nvPr/>
        </p:nvSpPr>
        <p:spPr bwMode="ltGray">
          <a:xfrm>
            <a:off x="0" y="0"/>
            <a:ext cx="9144000" cy="6858000"/>
          </a:xfrm>
          <a:custGeom>
            <a:avLst/>
            <a:gdLst/>
            <a:ahLst/>
            <a:cxnLst>
              <a:cxn ang="0">
                <a:pos x="1488" y="0"/>
              </a:cxn>
              <a:cxn ang="0">
                <a:pos x="564" y="617"/>
              </a:cxn>
              <a:cxn ang="0">
                <a:pos x="0" y="1734"/>
              </a:cxn>
              <a:cxn ang="0">
                <a:pos x="0" y="4320"/>
              </a:cxn>
              <a:cxn ang="0">
                <a:pos x="5760" y="4320"/>
              </a:cxn>
              <a:cxn ang="0">
                <a:pos x="5760" y="0"/>
              </a:cxn>
              <a:cxn ang="0">
                <a:pos x="1488" y="0"/>
              </a:cxn>
            </a:cxnLst>
            <a:rect l="0" t="0" r="r" b="b"/>
            <a:pathLst>
              <a:path w="5760" h="4320">
                <a:moveTo>
                  <a:pt x="1488" y="0"/>
                </a:moveTo>
                <a:cubicBezTo>
                  <a:pt x="1093" y="94"/>
                  <a:pt x="670" y="476"/>
                  <a:pt x="564" y="617"/>
                </a:cubicBezTo>
                <a:cubicBezTo>
                  <a:pt x="458" y="758"/>
                  <a:pt x="94" y="1117"/>
                  <a:pt x="0" y="1734"/>
                </a:cubicBezTo>
                <a:lnTo>
                  <a:pt x="0" y="4320"/>
                </a:lnTo>
                <a:lnTo>
                  <a:pt x="5760" y="4320"/>
                </a:lnTo>
                <a:lnTo>
                  <a:pt x="5760" y="0"/>
                </a:lnTo>
                <a:lnTo>
                  <a:pt x="1488" y="0"/>
                </a:lnTo>
                <a:close/>
              </a:path>
            </a:pathLst>
          </a:custGeom>
          <a:gradFill rotWithShape="1">
            <a:gsLst>
              <a:gs pos="0">
                <a:schemeClr val="accent1">
                  <a:alpha val="39000"/>
                </a:schemeClr>
              </a:gs>
              <a:gs pos="100000">
                <a:schemeClr val="accent1">
                  <a:gamma/>
                  <a:tint val="0"/>
                  <a:invGamma/>
                </a:schemeClr>
              </a:gs>
            </a:gsLst>
            <a:lin ang="2700000" scaled="1"/>
          </a:gradFill>
          <a:ln w="9525">
            <a:noFill/>
            <a:round/>
            <a:headEnd/>
            <a:tailEnd/>
          </a:ln>
          <a:effectLst/>
        </p:spPr>
        <p:txBody>
          <a:bodyPr/>
          <a:lstStyle/>
          <a:p>
            <a:pPr>
              <a:defRPr/>
            </a:pPr>
            <a:endParaRPr lang="en-US"/>
          </a:p>
        </p:txBody>
      </p:sp>
      <p:grpSp>
        <p:nvGrpSpPr>
          <p:cNvPr id="1028" name="Group 37"/>
          <p:cNvGrpSpPr>
            <a:grpSpLocks/>
          </p:cNvGrpSpPr>
          <p:nvPr/>
        </p:nvGrpSpPr>
        <p:grpSpPr bwMode="auto">
          <a:xfrm>
            <a:off x="0" y="914400"/>
            <a:ext cx="9144000" cy="350838"/>
            <a:chOff x="0" y="672"/>
            <a:chExt cx="5760" cy="221"/>
          </a:xfrm>
        </p:grpSpPr>
        <p:sp>
          <p:nvSpPr>
            <p:cNvPr id="1034" name="AutoShape 38" descr="06"/>
            <p:cNvSpPr>
              <a:spLocks noChangeArrowheads="1"/>
            </p:cNvSpPr>
            <p:nvPr userDrawn="1"/>
          </p:nvSpPr>
          <p:spPr bwMode="gray">
            <a:xfrm>
              <a:off x="0" y="674"/>
              <a:ext cx="1443" cy="219"/>
            </a:xfrm>
            <a:prstGeom prst="parallelogram">
              <a:avLst>
                <a:gd name="adj" fmla="val 0"/>
              </a:avLst>
            </a:prstGeom>
            <a:blipFill dpi="0" rotWithShape="1">
              <a:blip r:embed="rId18" cstate="print"/>
              <a:srcRect/>
              <a:stretch>
                <a:fillRect/>
              </a:stretch>
            </a:blipFill>
            <a:ln w="9525">
              <a:noFill/>
              <a:miter lim="800000"/>
              <a:headEnd/>
              <a:tailEnd/>
            </a:ln>
          </p:spPr>
          <p:txBody>
            <a:bodyPr wrap="none" anchor="ctr"/>
            <a:lstStyle/>
            <a:p>
              <a:endParaRPr lang="ru-RU"/>
            </a:p>
          </p:txBody>
        </p:sp>
        <p:sp>
          <p:nvSpPr>
            <p:cNvPr id="1035" name="AutoShape 39" descr="05"/>
            <p:cNvSpPr>
              <a:spLocks noChangeArrowheads="1"/>
            </p:cNvSpPr>
            <p:nvPr userDrawn="1"/>
          </p:nvSpPr>
          <p:spPr bwMode="gray">
            <a:xfrm>
              <a:off x="1434" y="674"/>
              <a:ext cx="1446" cy="219"/>
            </a:xfrm>
            <a:prstGeom prst="parallelogram">
              <a:avLst>
                <a:gd name="adj" fmla="val 0"/>
              </a:avLst>
            </a:prstGeom>
            <a:blipFill dpi="0" rotWithShape="1">
              <a:blip r:embed="rId19" cstate="print"/>
              <a:srcRect/>
              <a:stretch>
                <a:fillRect/>
              </a:stretch>
            </a:blipFill>
            <a:ln w="9525">
              <a:noFill/>
              <a:miter lim="800000"/>
              <a:headEnd/>
              <a:tailEnd/>
            </a:ln>
          </p:spPr>
          <p:txBody>
            <a:bodyPr wrap="none" anchor="ctr"/>
            <a:lstStyle/>
            <a:p>
              <a:endParaRPr lang="ru-RU"/>
            </a:p>
          </p:txBody>
        </p:sp>
        <p:sp>
          <p:nvSpPr>
            <p:cNvPr id="1036" name="AutoShape 40" descr="03"/>
            <p:cNvSpPr>
              <a:spLocks noChangeArrowheads="1"/>
            </p:cNvSpPr>
            <p:nvPr userDrawn="1"/>
          </p:nvSpPr>
          <p:spPr bwMode="gray">
            <a:xfrm>
              <a:off x="2876" y="674"/>
              <a:ext cx="1449" cy="219"/>
            </a:xfrm>
            <a:prstGeom prst="parallelogram">
              <a:avLst>
                <a:gd name="adj" fmla="val 0"/>
              </a:avLst>
            </a:prstGeom>
            <a:blipFill dpi="0" rotWithShape="1">
              <a:blip r:embed="rId20" cstate="print"/>
              <a:srcRect/>
              <a:stretch>
                <a:fillRect/>
              </a:stretch>
            </a:blipFill>
            <a:ln w="9525">
              <a:noFill/>
              <a:miter lim="800000"/>
              <a:headEnd/>
              <a:tailEnd/>
            </a:ln>
          </p:spPr>
          <p:txBody>
            <a:bodyPr wrap="none" anchor="ctr"/>
            <a:lstStyle/>
            <a:p>
              <a:endParaRPr lang="ru-RU"/>
            </a:p>
          </p:txBody>
        </p:sp>
        <p:sp>
          <p:nvSpPr>
            <p:cNvPr id="1037" name="AutoShape 41" descr="02"/>
            <p:cNvSpPr>
              <a:spLocks noChangeArrowheads="1"/>
            </p:cNvSpPr>
            <p:nvPr userDrawn="1"/>
          </p:nvSpPr>
          <p:spPr bwMode="gray">
            <a:xfrm>
              <a:off x="4322" y="672"/>
              <a:ext cx="1438" cy="219"/>
            </a:xfrm>
            <a:prstGeom prst="parallelogram">
              <a:avLst>
                <a:gd name="adj" fmla="val 0"/>
              </a:avLst>
            </a:prstGeom>
            <a:blipFill dpi="0" rotWithShape="1">
              <a:blip r:embed="rId21" cstate="print"/>
              <a:srcRect/>
              <a:stretch>
                <a:fillRect/>
              </a:stretch>
            </a:blipFill>
            <a:ln w="9525">
              <a:noFill/>
              <a:miter lim="800000"/>
              <a:headEnd/>
              <a:tailEnd/>
            </a:ln>
          </p:spPr>
          <p:txBody>
            <a:bodyPr wrap="none" anchor="ctr"/>
            <a:lstStyle/>
            <a:p>
              <a:endParaRPr lang="ru-RU"/>
            </a:p>
          </p:txBody>
        </p:sp>
      </p:grpSp>
      <p:sp>
        <p:nvSpPr>
          <p:cNvPr id="1029" name="Rectangle 3"/>
          <p:cNvSpPr>
            <a:spLocks noGrp="1" noChangeArrowheads="1"/>
          </p:cNvSpPr>
          <p:nvPr>
            <p:ph type="body" idx="1"/>
          </p:nvPr>
        </p:nvSpPr>
        <p:spPr bwMode="auto">
          <a:xfrm>
            <a:off x="381000" y="1295400"/>
            <a:ext cx="8305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Rectangle 4"/>
          <p:cNvSpPr>
            <a:spLocks noGrp="1" noChangeArrowheads="1"/>
          </p:cNvSpPr>
          <p:nvPr>
            <p:ph type="dt" sz="half" idx="2"/>
          </p:nvPr>
        </p:nvSpPr>
        <p:spPr bwMode="auto">
          <a:xfrm>
            <a:off x="3810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3"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ED9D56A-5EB3-42D5-BEC8-D8DD0DB88C1C}" type="slidenum">
              <a:rPr lang="en-US"/>
              <a:pPr>
                <a:defRPr/>
              </a:pPr>
              <a:t>‹#›</a:t>
            </a:fld>
            <a:endParaRPr lang="en-US"/>
          </a:p>
        </p:txBody>
      </p:sp>
      <p:sp>
        <p:nvSpPr>
          <p:cNvPr id="1033" name="Rectangle 2"/>
          <p:cNvSpPr>
            <a:spLocks noGrp="1" noChangeArrowheads="1"/>
          </p:cNvSpPr>
          <p:nvPr>
            <p:ph type="title"/>
          </p:nvPr>
        </p:nvSpPr>
        <p:spPr bwMode="gray">
          <a:xfrm>
            <a:off x="457200" y="228600"/>
            <a:ext cx="82296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872"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3" r:id="rId13"/>
  </p:sldLayoutIdLst>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ChangeArrowheads="1"/>
          </p:cNvSpPr>
          <p:nvPr/>
        </p:nvSpPr>
        <p:spPr bwMode="auto">
          <a:xfrm>
            <a:off x="1331640" y="980728"/>
            <a:ext cx="6838950" cy="1569660"/>
          </a:xfrm>
          <a:prstGeom prst="rect">
            <a:avLst/>
          </a:prstGeom>
          <a:noFill/>
          <a:ln w="9525">
            <a:noFill/>
            <a:miter lim="800000"/>
            <a:headEnd/>
            <a:tailEnd/>
          </a:ln>
        </p:spPr>
        <p:txBody>
          <a:bodyPr>
            <a:spAutoFit/>
          </a:bodyPr>
          <a:lstStyle/>
          <a:p>
            <a:r>
              <a:rPr lang="en-US" sz="3200" b="1" dirty="0" smtClean="0">
                <a:solidFill>
                  <a:srgbClr val="820000"/>
                </a:solidFill>
              </a:rPr>
              <a:t>NKM and Corporative Culture</a:t>
            </a:r>
          </a:p>
          <a:p>
            <a:r>
              <a:rPr lang="en-US" sz="3200" b="1" dirty="0" smtClean="0">
                <a:solidFill>
                  <a:schemeClr val="tx2"/>
                </a:solidFill>
              </a:rPr>
              <a:t>Building and Maintaining Knowledge-Sharing Culture</a:t>
            </a:r>
            <a:endParaRPr lang="en-US" sz="3200" b="1" dirty="0">
              <a:solidFill>
                <a:schemeClr val="tx2"/>
              </a:solidFill>
            </a:endParaRPr>
          </a:p>
        </p:txBody>
      </p:sp>
      <p:sp>
        <p:nvSpPr>
          <p:cNvPr id="4100" name="Text Box 9"/>
          <p:cNvSpPr txBox="1">
            <a:spLocks noChangeArrowheads="1"/>
          </p:cNvSpPr>
          <p:nvPr/>
        </p:nvSpPr>
        <p:spPr bwMode="auto">
          <a:xfrm>
            <a:off x="2123728" y="5373216"/>
            <a:ext cx="6769447" cy="1815882"/>
          </a:xfrm>
          <a:prstGeom prst="rect">
            <a:avLst/>
          </a:prstGeom>
          <a:noFill/>
          <a:ln w="9525">
            <a:noFill/>
            <a:miter lim="800000"/>
            <a:headEnd/>
            <a:tailEnd/>
          </a:ln>
        </p:spPr>
        <p:txBody>
          <a:bodyPr wrap="square">
            <a:spAutoFit/>
          </a:bodyPr>
          <a:lstStyle/>
          <a:p>
            <a:pPr>
              <a:lnSpc>
                <a:spcPct val="80000"/>
              </a:lnSpc>
            </a:pPr>
            <a:r>
              <a:rPr lang="en-GB" sz="2800" b="1" dirty="0" smtClean="0">
                <a:latin typeface="Calibri" pitchFamily="34" charset="0"/>
                <a:ea typeface="Calibri" pitchFamily="34" charset="0"/>
                <a:cs typeface="Calibri" pitchFamily="34" charset="0"/>
              </a:rPr>
              <a:t>School of Nuclear Knowledge Management, </a:t>
            </a:r>
            <a:r>
              <a:rPr lang="en-US" sz="2800" b="1" dirty="0">
                <a:latin typeface="Calibri" pitchFamily="34" charset="0"/>
                <a:ea typeface="Calibri" pitchFamily="34" charset="0"/>
                <a:cs typeface="Calibri" pitchFamily="34" charset="0"/>
              </a:rPr>
              <a:t>3</a:t>
            </a:r>
            <a:r>
              <a:rPr lang="en-US" sz="2800" b="1" dirty="0" smtClean="0">
                <a:latin typeface="Calibri" pitchFamily="34" charset="0"/>
                <a:ea typeface="Calibri" pitchFamily="34" charset="0"/>
                <a:cs typeface="Calibri" pitchFamily="34" charset="0"/>
              </a:rPr>
              <a:t> – 8 September </a:t>
            </a:r>
            <a:r>
              <a:rPr lang="en-GB" sz="2800" b="1" dirty="0" smtClean="0">
                <a:latin typeface="Calibri" pitchFamily="34" charset="0"/>
                <a:ea typeface="Calibri" pitchFamily="34" charset="0"/>
                <a:cs typeface="Calibri" pitchFamily="34" charset="0"/>
              </a:rPr>
              <a:t>2012, Trieste, Italy</a:t>
            </a:r>
            <a:endParaRPr lang="en-GB" sz="2800" b="1" dirty="0">
              <a:latin typeface="Calibri" pitchFamily="34" charset="0"/>
              <a:ea typeface="Calibri" pitchFamily="34" charset="0"/>
              <a:cs typeface="Calibri" pitchFamily="34" charset="0"/>
            </a:endParaRPr>
          </a:p>
          <a:p>
            <a:pPr algn="r">
              <a:lnSpc>
                <a:spcPct val="80000"/>
              </a:lnSpc>
            </a:pPr>
            <a:endParaRPr lang="en-GB" sz="2800" b="1" dirty="0">
              <a:latin typeface="Calibri" pitchFamily="34" charset="0"/>
              <a:ea typeface="Calibri" pitchFamily="34" charset="0"/>
              <a:cs typeface="Calibri" pitchFamily="34" charset="0"/>
            </a:endParaRPr>
          </a:p>
          <a:p>
            <a:pPr algn="r">
              <a:lnSpc>
                <a:spcPct val="80000"/>
              </a:lnSpc>
            </a:pPr>
            <a:r>
              <a:rPr lang="en-GB" sz="2800" b="1" i="1" dirty="0">
                <a:solidFill>
                  <a:srgbClr val="820000"/>
                </a:solidFill>
                <a:latin typeface="Calibri" pitchFamily="34" charset="0"/>
                <a:ea typeface="Calibri" pitchFamily="34" charset="0"/>
                <a:cs typeface="Calibri" pitchFamily="34" charset="0"/>
              </a:rPr>
              <a:t>A</a:t>
            </a:r>
            <a:r>
              <a:rPr lang="ru-RU" sz="2800" b="1" i="1" dirty="0">
                <a:solidFill>
                  <a:srgbClr val="820000"/>
                </a:solidFill>
                <a:latin typeface="Calibri" pitchFamily="34" charset="0"/>
                <a:ea typeface="Calibri" pitchFamily="34" charset="0"/>
                <a:cs typeface="Calibri" pitchFamily="34" charset="0"/>
              </a:rPr>
              <a:t>natoly</a:t>
            </a:r>
            <a:r>
              <a:rPr lang="en-GB" sz="2800" b="1" i="1" dirty="0">
                <a:solidFill>
                  <a:srgbClr val="820000"/>
                </a:solidFill>
                <a:latin typeface="Calibri" pitchFamily="34" charset="0"/>
                <a:ea typeface="Calibri" pitchFamily="34" charset="0"/>
                <a:cs typeface="Calibri" pitchFamily="34" charset="0"/>
              </a:rPr>
              <a:t> </a:t>
            </a:r>
            <a:r>
              <a:rPr lang="ru-RU" sz="2800" b="1" i="1" dirty="0">
                <a:solidFill>
                  <a:srgbClr val="820000"/>
                </a:solidFill>
                <a:latin typeface="Calibri" pitchFamily="34" charset="0"/>
                <a:ea typeface="Calibri" pitchFamily="34" charset="0"/>
                <a:cs typeface="Calibri" pitchFamily="34" charset="0"/>
              </a:rPr>
              <a:t>Tolstenkov</a:t>
            </a:r>
            <a:r>
              <a:rPr lang="en-GB" sz="2800" b="1" dirty="0">
                <a:latin typeface="Calibri" pitchFamily="34" charset="0"/>
                <a:ea typeface="Calibri" pitchFamily="34" charset="0"/>
                <a:cs typeface="Calibri" pitchFamily="34" charset="0"/>
              </a:rPr>
              <a:t/>
            </a:r>
            <a:br>
              <a:rPr lang="en-GB" sz="2800" b="1" dirty="0">
                <a:latin typeface="Calibri" pitchFamily="34" charset="0"/>
                <a:ea typeface="Calibri" pitchFamily="34" charset="0"/>
                <a:cs typeface="Calibri" pitchFamily="34" charset="0"/>
              </a:rPr>
            </a:br>
            <a:endParaRPr lang="en-US" sz="2800" dirty="0">
              <a:latin typeface="Calibri" pitchFamily="34" charset="0"/>
              <a:ea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t>Building Knowledge-Sharing Culture</a:t>
            </a:r>
            <a:endParaRPr lang="en-GB" dirty="0">
              <a:solidFill>
                <a:schemeClr val="tx2">
                  <a:lumMod val="75000"/>
                </a:schemeClr>
              </a:solidFill>
            </a:endParaRPr>
          </a:p>
        </p:txBody>
      </p:sp>
      <p:sp>
        <p:nvSpPr>
          <p:cNvPr id="6147" name="Rectangle 3"/>
          <p:cNvSpPr>
            <a:spLocks noGrp="1" noChangeArrowheads="1"/>
          </p:cNvSpPr>
          <p:nvPr>
            <p:ph type="body" idx="1"/>
          </p:nvPr>
        </p:nvSpPr>
        <p:spPr/>
        <p:txBody>
          <a:bodyPr/>
          <a:lstStyle/>
          <a:p>
            <a:pPr marL="0" indent="0">
              <a:spcBef>
                <a:spcPct val="0"/>
              </a:spcBef>
              <a:buNone/>
            </a:pPr>
            <a:r>
              <a:rPr lang="ru-RU" sz="2800" b="1" kern="1200" dirty="0" smtClean="0">
                <a:solidFill>
                  <a:srgbClr val="820000"/>
                </a:solidFill>
              </a:rPr>
              <a:t>  I</a:t>
            </a:r>
            <a:r>
              <a:rPr lang="en-US" sz="2800" b="1" kern="1200" dirty="0" smtClean="0">
                <a:solidFill>
                  <a:srgbClr val="820000"/>
                </a:solidFill>
              </a:rPr>
              <a:t>t’s </a:t>
            </a:r>
            <a:r>
              <a:rPr lang="en-US" sz="2800" b="1" kern="1200" dirty="0">
                <a:solidFill>
                  <a:srgbClr val="820000"/>
                </a:solidFill>
              </a:rPr>
              <a:t>about making knowledge sharing the </a:t>
            </a:r>
            <a:r>
              <a:rPr lang="en-US" sz="2800" b="1" kern="1200" dirty="0" smtClean="0">
                <a:solidFill>
                  <a:srgbClr val="820000"/>
                </a:solidFill>
              </a:rPr>
              <a:t>norm</a:t>
            </a:r>
            <a:endParaRPr lang="ru-RU" sz="2800" b="1" kern="1200" dirty="0" smtClean="0">
              <a:solidFill>
                <a:srgbClr val="820000"/>
              </a:solidFill>
            </a:endParaRPr>
          </a:p>
          <a:p>
            <a:pPr>
              <a:spcBef>
                <a:spcPct val="0"/>
              </a:spcBef>
            </a:pPr>
            <a:endParaRPr lang="ru-RU" sz="2800" kern="1200" dirty="0" smtClean="0">
              <a:solidFill>
                <a:srgbClr val="820000"/>
              </a:solidFill>
            </a:endParaRPr>
          </a:p>
          <a:p>
            <a:pPr>
              <a:spcBef>
                <a:spcPct val="0"/>
              </a:spcBef>
              <a:spcAft>
                <a:spcPts val="600"/>
              </a:spcAft>
            </a:pPr>
            <a:r>
              <a:rPr lang="en-US" sz="2800" kern="1200" dirty="0" smtClean="0">
                <a:solidFill>
                  <a:schemeClr val="tx2">
                    <a:lumMod val="75000"/>
                  </a:schemeClr>
                </a:solidFill>
              </a:rPr>
              <a:t>To create a knowledge sharing culture you need to encourage people to work together more effectively, to collaborate and to </a:t>
            </a:r>
            <a:r>
              <a:rPr lang="en-US" sz="2800" kern="1200" dirty="0">
                <a:solidFill>
                  <a:schemeClr val="tx2">
                    <a:lumMod val="75000"/>
                  </a:schemeClr>
                </a:solidFill>
              </a:rPr>
              <a:t>make </a:t>
            </a:r>
            <a:r>
              <a:rPr lang="en-US" sz="2800" kern="1200" dirty="0" smtClean="0">
                <a:solidFill>
                  <a:schemeClr val="tx2">
                    <a:lumMod val="75000"/>
                  </a:schemeClr>
                </a:solidFill>
              </a:rPr>
              <a:t>organizational </a:t>
            </a:r>
            <a:r>
              <a:rPr lang="en-US" sz="2800" kern="1200" dirty="0">
                <a:solidFill>
                  <a:schemeClr val="tx2">
                    <a:lumMod val="75000"/>
                  </a:schemeClr>
                </a:solidFill>
              </a:rPr>
              <a:t>knowledge more productive</a:t>
            </a:r>
            <a:r>
              <a:rPr lang="en-US" sz="2800" kern="1200" dirty="0" smtClean="0">
                <a:solidFill>
                  <a:schemeClr val="tx2">
                    <a:lumMod val="75000"/>
                  </a:schemeClr>
                </a:solidFill>
              </a:rPr>
              <a:t> </a:t>
            </a:r>
          </a:p>
          <a:p>
            <a:pPr>
              <a:spcBef>
                <a:spcPct val="0"/>
              </a:spcBef>
              <a:spcAft>
                <a:spcPts val="600"/>
              </a:spcAft>
            </a:pPr>
            <a:r>
              <a:rPr lang="en-US" sz="2800" kern="1200" dirty="0" smtClean="0">
                <a:solidFill>
                  <a:schemeClr val="tx2">
                    <a:lumMod val="75000"/>
                  </a:schemeClr>
                </a:solidFill>
              </a:rPr>
              <a:t>Sharing knowledge and information – not just information</a:t>
            </a:r>
          </a:p>
          <a:p>
            <a:pPr>
              <a:spcBef>
                <a:spcPct val="0"/>
              </a:spcBef>
              <a:spcAft>
                <a:spcPts val="600"/>
              </a:spcAft>
            </a:pPr>
            <a:r>
              <a:rPr lang="en-US" sz="2800" kern="1200" dirty="0" smtClean="0">
                <a:solidFill>
                  <a:schemeClr val="tx2">
                    <a:lumMod val="75000"/>
                  </a:schemeClr>
                </a:solidFill>
              </a:rPr>
              <a:t>Purpose of knowledge sharing is to help an organization as a whole to meet its business objectives</a:t>
            </a:r>
            <a:endParaRPr lang="en-GB" sz="2800" dirty="0">
              <a:solidFill>
                <a:schemeClr val="tx2">
                  <a:lumMod val="75000"/>
                </a:schemeClr>
              </a:solidFill>
            </a:endParaRPr>
          </a:p>
          <a:p>
            <a:pPr>
              <a:spcBef>
                <a:spcPct val="0"/>
              </a:spcBef>
            </a:pPr>
            <a:endParaRPr lang="en-GB" dirty="0"/>
          </a:p>
          <a:p>
            <a:endParaRPr lang="en-GB"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11</a:t>
            </a:fld>
            <a:endParaRPr lang="en-GB" dirty="0" smtClean="0"/>
          </a:p>
        </p:txBody>
      </p:sp>
      <p:sp>
        <p:nvSpPr>
          <p:cNvPr id="33795" name="Rectangle 2"/>
          <p:cNvSpPr>
            <a:spLocks noGrp="1" noChangeArrowheads="1"/>
          </p:cNvSpPr>
          <p:nvPr>
            <p:ph type="title"/>
          </p:nvPr>
        </p:nvSpPr>
        <p:spPr>
          <a:xfrm>
            <a:off x="268288" y="0"/>
            <a:ext cx="8604250" cy="881063"/>
          </a:xfrm>
        </p:spPr>
        <p:txBody>
          <a:bodyPr/>
          <a:lstStyle/>
          <a:p>
            <a:pPr eaLnBrk="1" hangingPunct="1"/>
            <a:r>
              <a:rPr lang="en-US" dirty="0" smtClean="0"/>
              <a:t>Building Knowledge-Sharing Culture</a:t>
            </a:r>
          </a:p>
        </p:txBody>
      </p:sp>
      <p:sp>
        <p:nvSpPr>
          <p:cNvPr id="33796" name="Content Placeholder 5"/>
          <p:cNvSpPr>
            <a:spLocks noGrp="1"/>
          </p:cNvSpPr>
          <p:nvPr>
            <p:ph idx="1"/>
          </p:nvPr>
        </p:nvSpPr>
        <p:spPr/>
        <p:txBody>
          <a:bodyPr/>
          <a:lstStyle/>
          <a:p>
            <a:pPr>
              <a:buNone/>
            </a:pPr>
            <a:r>
              <a:rPr lang="en-US" b="1" dirty="0" smtClean="0">
                <a:solidFill>
                  <a:schemeClr val="tx2">
                    <a:lumMod val="75000"/>
                  </a:schemeClr>
                </a:solidFill>
              </a:rPr>
              <a:t>Four categories of factors: </a:t>
            </a:r>
          </a:p>
          <a:p>
            <a:pPr marL="514350" indent="-514350">
              <a:buFont typeface="+mj-lt"/>
              <a:buAutoNum type="arabicPeriod"/>
            </a:pPr>
            <a:r>
              <a:rPr lang="en-US" b="1" dirty="0" smtClean="0">
                <a:solidFill>
                  <a:srgbClr val="820000"/>
                </a:solidFill>
              </a:rPr>
              <a:t>social </a:t>
            </a:r>
          </a:p>
          <a:p>
            <a:pPr marL="514350" indent="-514350">
              <a:buFont typeface="+mj-lt"/>
              <a:buAutoNum type="arabicPeriod"/>
            </a:pPr>
            <a:r>
              <a:rPr lang="en-US" b="1" dirty="0" smtClean="0">
                <a:solidFill>
                  <a:srgbClr val="820000"/>
                </a:solidFill>
              </a:rPr>
              <a:t>managerial</a:t>
            </a:r>
          </a:p>
          <a:p>
            <a:pPr marL="514350" indent="-514350">
              <a:buFont typeface="+mj-lt"/>
              <a:buAutoNum type="arabicPeriod"/>
            </a:pPr>
            <a:r>
              <a:rPr lang="en-US" b="1" dirty="0" smtClean="0">
                <a:solidFill>
                  <a:srgbClr val="820000"/>
                </a:solidFill>
              </a:rPr>
              <a:t>organizational  </a:t>
            </a:r>
          </a:p>
          <a:p>
            <a:pPr marL="514350" indent="-514350">
              <a:buFont typeface="+mj-lt"/>
              <a:buAutoNum type="arabicPeriod"/>
            </a:pPr>
            <a:r>
              <a:rPr lang="en-US" b="1" dirty="0">
                <a:solidFill>
                  <a:srgbClr val="820000"/>
                </a:solidFill>
              </a:rPr>
              <a:t>t</a:t>
            </a:r>
            <a:r>
              <a:rPr lang="en-US" b="1" dirty="0" smtClean="0">
                <a:solidFill>
                  <a:srgbClr val="820000"/>
                </a:solidFill>
              </a:rPr>
              <a:t>echnical</a:t>
            </a:r>
            <a:endParaRPr lang="ru-RU" b="1" dirty="0" smtClean="0">
              <a:solidFill>
                <a:srgbClr val="820000"/>
              </a:solidFill>
            </a:endParaRPr>
          </a:p>
          <a:p>
            <a:pPr marL="0" indent="0">
              <a:buNone/>
            </a:pPr>
            <a:endParaRPr lang="en-US" dirty="0" smtClean="0"/>
          </a:p>
          <a:p>
            <a:pPr>
              <a:buNone/>
            </a:pPr>
            <a:r>
              <a:rPr lang="en-US" dirty="0" smtClean="0"/>
              <a:t>   </a:t>
            </a:r>
            <a:r>
              <a:rPr lang="en-US" i="1" dirty="0" smtClean="0">
                <a:solidFill>
                  <a:schemeClr val="tx2">
                    <a:lumMod val="75000"/>
                  </a:schemeClr>
                </a:solidFill>
              </a:rPr>
              <a:t>Ideally, they build on and interact with each other to create optimal conditions for knowledge-sharing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12</a:t>
            </a:fld>
            <a:endParaRPr lang="en-GB" smtClean="0"/>
          </a:p>
        </p:txBody>
      </p:sp>
      <p:sp>
        <p:nvSpPr>
          <p:cNvPr id="33795" name="Rectangle 2"/>
          <p:cNvSpPr>
            <a:spLocks noGrp="1" noChangeArrowheads="1"/>
          </p:cNvSpPr>
          <p:nvPr>
            <p:ph type="title"/>
          </p:nvPr>
        </p:nvSpPr>
        <p:spPr>
          <a:xfrm>
            <a:off x="179512" y="0"/>
            <a:ext cx="8856984" cy="881063"/>
          </a:xfrm>
        </p:spPr>
        <p:txBody>
          <a:bodyPr/>
          <a:lstStyle/>
          <a:p>
            <a:pPr eaLnBrk="1" hangingPunct="1"/>
            <a:r>
              <a:rPr lang="ru-RU" sz="2800" dirty="0" smtClean="0"/>
              <a:t>1. </a:t>
            </a:r>
            <a:r>
              <a:rPr lang="en-US" sz="2800" dirty="0" smtClean="0"/>
              <a:t>Social Context of Knowledge-Sharing Behavior</a:t>
            </a:r>
          </a:p>
        </p:txBody>
      </p:sp>
      <p:sp>
        <p:nvSpPr>
          <p:cNvPr id="33796" name="Content Placeholder 5"/>
          <p:cNvSpPr>
            <a:spLocks noGrp="1"/>
          </p:cNvSpPr>
          <p:nvPr>
            <p:ph idx="1"/>
          </p:nvPr>
        </p:nvSpPr>
        <p:spPr/>
        <p:txBody>
          <a:bodyPr/>
          <a:lstStyle/>
          <a:p>
            <a:pPr>
              <a:buNone/>
            </a:pPr>
            <a:r>
              <a:rPr lang="en-US" kern="1200" dirty="0" smtClean="0">
                <a:solidFill>
                  <a:schemeClr val="tx2">
                    <a:lumMod val="75000"/>
                  </a:schemeClr>
                </a:solidFill>
              </a:rPr>
              <a:t>Most knowledge is shared socially</a:t>
            </a:r>
          </a:p>
          <a:p>
            <a:r>
              <a:rPr lang="en-US" sz="2800" kern="1200" dirty="0" smtClean="0">
                <a:solidFill>
                  <a:srgbClr val="820000"/>
                </a:solidFill>
              </a:rPr>
              <a:t>Managers get </a:t>
            </a:r>
            <a:r>
              <a:rPr lang="ru-RU" sz="2800" kern="1200" dirty="0" smtClean="0">
                <a:solidFill>
                  <a:srgbClr val="820000"/>
                </a:solidFill>
              </a:rPr>
              <a:t>65%</a:t>
            </a:r>
            <a:r>
              <a:rPr lang="en-US" sz="2800" kern="1200" dirty="0" smtClean="0">
                <a:solidFill>
                  <a:srgbClr val="820000"/>
                </a:solidFill>
              </a:rPr>
              <a:t> of their information from face-to-face meetings or via the telephone and only one-third from documents</a:t>
            </a:r>
          </a:p>
          <a:p>
            <a:r>
              <a:rPr lang="en-US" sz="2800" kern="1200" dirty="0" smtClean="0">
                <a:solidFill>
                  <a:srgbClr val="820000"/>
                </a:solidFill>
              </a:rPr>
              <a:t>People are five times more likely to turn to friends and colleagues for answers to their problems rather than to other sources of information</a:t>
            </a:r>
          </a:p>
          <a:p>
            <a:r>
              <a:rPr lang="en-US" sz="2800" dirty="0" smtClean="0">
                <a:solidFill>
                  <a:srgbClr val="820000"/>
                </a:solidFill>
              </a:rPr>
              <a:t>People will not share with those they don’t trust either by reputation or expertise.</a:t>
            </a:r>
            <a:endParaRPr lang="en-US" sz="2800" kern="1200" dirty="0" smtClean="0">
              <a:solidFill>
                <a:srgbClr val="820000"/>
              </a:solidFill>
            </a:endParaRPr>
          </a:p>
          <a:p>
            <a:pPr>
              <a:buNone/>
            </a:pPr>
            <a:endParaRPr lang="en-US" i="1" dirty="0" smtClean="0">
              <a:solidFill>
                <a:schemeClr val="tx2">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13</a:t>
            </a:fld>
            <a:endParaRPr lang="en-GB" smtClean="0"/>
          </a:p>
        </p:txBody>
      </p:sp>
      <p:sp>
        <p:nvSpPr>
          <p:cNvPr id="33795" name="Rectangle 2"/>
          <p:cNvSpPr>
            <a:spLocks noGrp="1" noChangeArrowheads="1"/>
          </p:cNvSpPr>
          <p:nvPr>
            <p:ph type="title"/>
          </p:nvPr>
        </p:nvSpPr>
        <p:spPr>
          <a:xfrm>
            <a:off x="179512" y="0"/>
            <a:ext cx="8856984" cy="881063"/>
          </a:xfrm>
        </p:spPr>
        <p:txBody>
          <a:bodyPr/>
          <a:lstStyle/>
          <a:p>
            <a:pPr eaLnBrk="1" hangingPunct="1"/>
            <a:r>
              <a:rPr lang="ru-RU" sz="2800" dirty="0" smtClean="0"/>
              <a:t>1. </a:t>
            </a:r>
            <a:r>
              <a:rPr lang="en-US" sz="2800" dirty="0" smtClean="0"/>
              <a:t>Social Context of Knowledge-Sharing Behavior</a:t>
            </a:r>
          </a:p>
        </p:txBody>
      </p:sp>
      <p:sp>
        <p:nvSpPr>
          <p:cNvPr id="33796" name="Content Placeholder 5"/>
          <p:cNvSpPr>
            <a:spLocks noGrp="1"/>
          </p:cNvSpPr>
          <p:nvPr>
            <p:ph idx="1"/>
          </p:nvPr>
        </p:nvSpPr>
        <p:spPr/>
        <p:txBody>
          <a:bodyPr/>
          <a:lstStyle/>
          <a:p>
            <a:pPr marL="0" indent="0">
              <a:buNone/>
            </a:pPr>
            <a:r>
              <a:rPr lang="ru-RU" sz="2800" kern="1200" dirty="0" smtClean="0">
                <a:solidFill>
                  <a:schemeClr val="tx2">
                    <a:lumMod val="50000"/>
                  </a:schemeClr>
                </a:solidFill>
              </a:rPr>
              <a:t>Practices, </a:t>
            </a:r>
            <a:r>
              <a:rPr lang="en-US" sz="2800" kern="1200" dirty="0" err="1" smtClean="0">
                <a:solidFill>
                  <a:schemeClr val="tx2">
                    <a:lumMod val="50000"/>
                  </a:schemeClr>
                </a:solidFill>
              </a:rPr>
              <a:t>increas</a:t>
            </a:r>
            <a:r>
              <a:rPr lang="ru-RU" sz="2800" kern="1200" dirty="0" smtClean="0">
                <a:solidFill>
                  <a:schemeClr val="tx2">
                    <a:lumMod val="50000"/>
                  </a:schemeClr>
                </a:solidFill>
              </a:rPr>
              <a:t>ing</a:t>
            </a:r>
            <a:r>
              <a:rPr lang="en-US" sz="2800" kern="1200" dirty="0" smtClean="0">
                <a:solidFill>
                  <a:schemeClr val="tx2">
                    <a:lumMod val="50000"/>
                  </a:schemeClr>
                </a:solidFill>
              </a:rPr>
              <a:t> </a:t>
            </a:r>
            <a:r>
              <a:rPr lang="en-US" sz="2800" kern="1200" dirty="0">
                <a:solidFill>
                  <a:schemeClr val="tx2">
                    <a:lumMod val="50000"/>
                  </a:schemeClr>
                </a:solidFill>
              </a:rPr>
              <a:t>knowledge-sharing between people</a:t>
            </a:r>
            <a:endParaRPr lang="ru-RU" sz="2800" kern="1200" dirty="0" smtClean="0">
              <a:solidFill>
                <a:schemeClr val="tx2">
                  <a:lumMod val="50000"/>
                </a:schemeClr>
              </a:solidFill>
            </a:endParaRPr>
          </a:p>
          <a:p>
            <a:r>
              <a:rPr lang="en-US" sz="2800" kern="1200" dirty="0" smtClean="0">
                <a:solidFill>
                  <a:srgbClr val="820000"/>
                </a:solidFill>
              </a:rPr>
              <a:t>introducing new staff members to key people in the organization </a:t>
            </a:r>
          </a:p>
          <a:p>
            <a:r>
              <a:rPr lang="en-US" sz="2800" kern="1200" dirty="0" smtClean="0">
                <a:solidFill>
                  <a:srgbClr val="820000"/>
                </a:solidFill>
              </a:rPr>
              <a:t>developing a team-based structure on which a sense of community can be built </a:t>
            </a:r>
          </a:p>
          <a:p>
            <a:r>
              <a:rPr lang="en-US" sz="2800" kern="1200" dirty="0" smtClean="0">
                <a:solidFill>
                  <a:srgbClr val="820000"/>
                </a:solidFill>
              </a:rPr>
              <a:t>rotating key staff through the organization to build networks </a:t>
            </a:r>
          </a:p>
          <a:p>
            <a:r>
              <a:rPr lang="en-US" sz="2800" kern="1200" dirty="0" smtClean="0">
                <a:solidFill>
                  <a:srgbClr val="820000"/>
                </a:solidFill>
              </a:rPr>
              <a:t>locating work areas so they intersect with others</a:t>
            </a:r>
          </a:p>
          <a:p>
            <a:r>
              <a:rPr lang="en-US" sz="2800" kern="1200" dirty="0" smtClean="0">
                <a:solidFill>
                  <a:srgbClr val="820000"/>
                </a:solidFill>
              </a:rPr>
              <a:t>cultivating an atmosphere of informality where people feel comfortable asking others for help</a:t>
            </a:r>
            <a:endParaRPr lang="en-US" i="1" dirty="0" smtClean="0">
              <a:solidFill>
                <a:srgbClr val="82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14</a:t>
            </a:fld>
            <a:endParaRPr lang="en-GB" smtClean="0"/>
          </a:p>
        </p:txBody>
      </p:sp>
      <p:sp>
        <p:nvSpPr>
          <p:cNvPr id="33795" name="Rectangle 2"/>
          <p:cNvSpPr>
            <a:spLocks noGrp="1" noChangeArrowheads="1"/>
          </p:cNvSpPr>
          <p:nvPr>
            <p:ph type="title"/>
          </p:nvPr>
        </p:nvSpPr>
        <p:spPr>
          <a:xfrm>
            <a:off x="179512" y="0"/>
            <a:ext cx="8856984" cy="881063"/>
          </a:xfrm>
        </p:spPr>
        <p:txBody>
          <a:bodyPr/>
          <a:lstStyle/>
          <a:p>
            <a:pPr eaLnBrk="1" hangingPunct="1"/>
            <a:r>
              <a:rPr lang="ru-RU" sz="2400" dirty="0" smtClean="0"/>
              <a:t>2. </a:t>
            </a:r>
            <a:r>
              <a:rPr lang="en-US" sz="2400" dirty="0" smtClean="0"/>
              <a:t>Organizational Context of Knowledge-Sharing Behavior</a:t>
            </a:r>
          </a:p>
        </p:txBody>
      </p:sp>
      <p:sp>
        <p:nvSpPr>
          <p:cNvPr id="33796" name="Content Placeholder 5"/>
          <p:cNvSpPr>
            <a:spLocks noGrp="1"/>
          </p:cNvSpPr>
          <p:nvPr>
            <p:ph idx="1"/>
          </p:nvPr>
        </p:nvSpPr>
        <p:spPr/>
        <p:txBody>
          <a:bodyPr/>
          <a:lstStyle/>
          <a:p>
            <a:pPr>
              <a:buNone/>
            </a:pPr>
            <a:r>
              <a:rPr lang="en-US" sz="2800" kern="1200" dirty="0" smtClean="0">
                <a:solidFill>
                  <a:schemeClr val="tx2">
                    <a:lumMod val="75000"/>
                  </a:schemeClr>
                </a:solidFill>
              </a:rPr>
              <a:t>Main factors:</a:t>
            </a:r>
          </a:p>
          <a:p>
            <a:r>
              <a:rPr lang="en-US" sz="2800" kern="1200" dirty="0" smtClean="0">
                <a:solidFill>
                  <a:srgbClr val="820000"/>
                </a:solidFill>
              </a:rPr>
              <a:t>Recognition, rewards and monitoring </a:t>
            </a:r>
          </a:p>
          <a:p>
            <a:r>
              <a:rPr lang="en-US" sz="2800" kern="1200" dirty="0" smtClean="0">
                <a:solidFill>
                  <a:srgbClr val="820000"/>
                </a:solidFill>
              </a:rPr>
              <a:t>Role of information in the organization </a:t>
            </a:r>
          </a:p>
          <a:p>
            <a:r>
              <a:rPr lang="en-US" sz="2800" kern="1200" dirty="0" smtClean="0">
                <a:solidFill>
                  <a:srgbClr val="820000"/>
                </a:solidFill>
              </a:rPr>
              <a:t>Governance and accountability structures </a:t>
            </a:r>
          </a:p>
          <a:p>
            <a:r>
              <a:rPr lang="en-US" sz="2800" kern="1200" dirty="0" smtClean="0">
                <a:solidFill>
                  <a:srgbClr val="820000"/>
                </a:solidFill>
              </a:rPr>
              <a:t>Where knowledge resources are spent </a:t>
            </a:r>
          </a:p>
          <a:p>
            <a:r>
              <a:rPr lang="en-US" sz="2800" kern="1200" dirty="0" smtClean="0">
                <a:solidFill>
                  <a:srgbClr val="820000"/>
                </a:solidFill>
              </a:rPr>
              <a:t>How the organization’s processes integrate knowledge</a:t>
            </a:r>
            <a:endParaRPr lang="en-US" i="1" dirty="0" smtClean="0">
              <a:solidFill>
                <a:srgbClr val="82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15</a:t>
            </a:fld>
            <a:endParaRPr lang="en-GB" smtClean="0"/>
          </a:p>
        </p:txBody>
      </p:sp>
      <p:sp>
        <p:nvSpPr>
          <p:cNvPr id="33795" name="Rectangle 2"/>
          <p:cNvSpPr>
            <a:spLocks noGrp="1" noChangeArrowheads="1"/>
          </p:cNvSpPr>
          <p:nvPr>
            <p:ph type="title"/>
          </p:nvPr>
        </p:nvSpPr>
        <p:spPr>
          <a:xfrm>
            <a:off x="179512" y="0"/>
            <a:ext cx="8856984" cy="881063"/>
          </a:xfrm>
        </p:spPr>
        <p:txBody>
          <a:bodyPr/>
          <a:lstStyle/>
          <a:p>
            <a:pPr eaLnBrk="1" hangingPunct="1"/>
            <a:r>
              <a:rPr lang="ru-RU" sz="2400" dirty="0" smtClean="0"/>
              <a:t>2. </a:t>
            </a:r>
            <a:r>
              <a:rPr lang="en-US" sz="2400" dirty="0" smtClean="0"/>
              <a:t>Organizational Context of Knowledge-Sharing Behavior</a:t>
            </a:r>
          </a:p>
        </p:txBody>
      </p:sp>
      <p:sp>
        <p:nvSpPr>
          <p:cNvPr id="33796" name="Content Placeholder 5"/>
          <p:cNvSpPr>
            <a:spLocks noGrp="1"/>
          </p:cNvSpPr>
          <p:nvPr>
            <p:ph idx="1"/>
          </p:nvPr>
        </p:nvSpPr>
        <p:spPr/>
        <p:txBody>
          <a:bodyPr/>
          <a:lstStyle/>
          <a:p>
            <a:pPr>
              <a:buNone/>
            </a:pPr>
            <a:r>
              <a:rPr lang="en-US" sz="2800" kern="1200" dirty="0" smtClean="0">
                <a:solidFill>
                  <a:schemeClr val="tx2">
                    <a:lumMod val="75000"/>
                  </a:schemeClr>
                </a:solidFill>
              </a:rPr>
              <a:t>Practices </a:t>
            </a:r>
            <a:r>
              <a:rPr lang="ru-RU" sz="2800" kern="1200" dirty="0" smtClean="0">
                <a:solidFill>
                  <a:schemeClr val="tx2">
                    <a:lumMod val="75000"/>
                  </a:schemeClr>
                </a:solidFill>
              </a:rPr>
              <a:t>demotivating</a:t>
            </a:r>
            <a:r>
              <a:rPr lang="en-US" sz="2800" kern="1200" dirty="0" smtClean="0">
                <a:solidFill>
                  <a:schemeClr val="tx2">
                    <a:lumMod val="75000"/>
                  </a:schemeClr>
                </a:solidFill>
              </a:rPr>
              <a:t> knowledge-sharing:</a:t>
            </a:r>
          </a:p>
          <a:p>
            <a:r>
              <a:rPr lang="en-US" sz="2800" kern="1200" dirty="0" smtClean="0">
                <a:solidFill>
                  <a:srgbClr val="820000"/>
                </a:solidFill>
              </a:rPr>
              <a:t>Reward individual achievement not group achievement or use metrics that do not track knowledge-sharing activity  </a:t>
            </a:r>
          </a:p>
          <a:p>
            <a:r>
              <a:rPr lang="en-US" sz="2800" kern="1200" dirty="0" smtClean="0">
                <a:solidFill>
                  <a:srgbClr val="820000"/>
                </a:solidFill>
              </a:rPr>
              <a:t>Concerns over keeping key information from falling into competitors’ hands which led to very restrictive security procedures </a:t>
            </a:r>
          </a:p>
          <a:p>
            <a:pPr marL="342900" lvl="1" indent="-342900">
              <a:buClr>
                <a:schemeClr val="tx2"/>
              </a:buClr>
            </a:pPr>
            <a:r>
              <a:rPr lang="en-US" sz="2800" kern="1200" dirty="0" smtClean="0">
                <a:solidFill>
                  <a:srgbClr val="820000"/>
                </a:solidFill>
              </a:rPr>
              <a:t>Persistent industrial-culture belief that knowledge is power and money (</a:t>
            </a:r>
            <a:r>
              <a:rPr lang="en-GB" dirty="0" smtClean="0">
                <a:solidFill>
                  <a:srgbClr val="820000"/>
                </a:solidFill>
              </a:rPr>
              <a:t>knowledge is increasingly short-lived)</a:t>
            </a:r>
          </a:p>
          <a:p>
            <a:pPr marL="0" indent="0">
              <a:buNone/>
            </a:pPr>
            <a:endParaRPr lang="en-US" sz="2800" kern="1200" dirty="0" smtClean="0">
              <a:solidFill>
                <a:srgbClr val="82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16</a:t>
            </a:fld>
            <a:endParaRPr lang="en-GB" smtClean="0"/>
          </a:p>
        </p:txBody>
      </p:sp>
      <p:sp>
        <p:nvSpPr>
          <p:cNvPr id="33795" name="Rectangle 2"/>
          <p:cNvSpPr>
            <a:spLocks noGrp="1" noChangeArrowheads="1"/>
          </p:cNvSpPr>
          <p:nvPr>
            <p:ph type="title"/>
          </p:nvPr>
        </p:nvSpPr>
        <p:spPr>
          <a:xfrm>
            <a:off x="179512" y="0"/>
            <a:ext cx="8856984" cy="881063"/>
          </a:xfrm>
        </p:spPr>
        <p:txBody>
          <a:bodyPr/>
          <a:lstStyle/>
          <a:p>
            <a:pPr eaLnBrk="1" hangingPunct="1"/>
            <a:r>
              <a:rPr lang="ru-RU" sz="2400" dirty="0" smtClean="0"/>
              <a:t>2. </a:t>
            </a:r>
            <a:r>
              <a:rPr lang="en-US" sz="2400" dirty="0" smtClean="0"/>
              <a:t>Organizational Context of Knowledge-Sharing Behavior</a:t>
            </a:r>
          </a:p>
        </p:txBody>
      </p:sp>
      <p:sp>
        <p:nvSpPr>
          <p:cNvPr id="33796" name="Content Placeholder 5"/>
          <p:cNvSpPr>
            <a:spLocks noGrp="1"/>
          </p:cNvSpPr>
          <p:nvPr>
            <p:ph idx="1"/>
          </p:nvPr>
        </p:nvSpPr>
        <p:spPr/>
        <p:txBody>
          <a:bodyPr/>
          <a:lstStyle/>
          <a:p>
            <a:pPr>
              <a:buNone/>
            </a:pPr>
            <a:r>
              <a:rPr lang="en-US" sz="2800" kern="1200" dirty="0" smtClean="0">
                <a:solidFill>
                  <a:schemeClr val="tx2">
                    <a:lumMod val="75000"/>
                  </a:schemeClr>
                </a:solidFill>
              </a:rPr>
              <a:t>Practices promoting knowledge-sharing:</a:t>
            </a:r>
          </a:p>
          <a:p>
            <a:r>
              <a:rPr lang="en-US" sz="2400" b="1" kern="1200" dirty="0" smtClean="0">
                <a:solidFill>
                  <a:srgbClr val="820000"/>
                </a:solidFill>
              </a:rPr>
              <a:t>Team recognition and rewards</a:t>
            </a:r>
          </a:p>
          <a:p>
            <a:r>
              <a:rPr lang="en-US" sz="2400" b="1" kern="1200" dirty="0" smtClean="0">
                <a:solidFill>
                  <a:srgbClr val="820000"/>
                </a:solidFill>
              </a:rPr>
              <a:t>Training</a:t>
            </a:r>
            <a:r>
              <a:rPr lang="ru-RU" sz="2400" b="1" kern="1200" dirty="0" smtClean="0">
                <a:solidFill>
                  <a:srgbClr val="820000"/>
                </a:solidFill>
              </a:rPr>
              <a:t> and on-job training</a:t>
            </a:r>
            <a:endParaRPr lang="en-US" sz="2400" b="1" kern="1200" dirty="0" smtClean="0">
              <a:solidFill>
                <a:srgbClr val="820000"/>
              </a:solidFill>
            </a:endParaRPr>
          </a:p>
          <a:p>
            <a:r>
              <a:rPr lang="en-US" sz="2400" b="1" kern="1200" dirty="0" smtClean="0">
                <a:solidFill>
                  <a:srgbClr val="820000"/>
                </a:solidFill>
              </a:rPr>
              <a:t>Communities of Practice </a:t>
            </a:r>
          </a:p>
          <a:p>
            <a:r>
              <a:rPr lang="en-US" sz="2400" b="1" kern="1200" dirty="0" smtClean="0">
                <a:solidFill>
                  <a:srgbClr val="820000"/>
                </a:solidFill>
              </a:rPr>
              <a:t>Coaching and mentoring</a:t>
            </a:r>
          </a:p>
          <a:p>
            <a:r>
              <a:rPr lang="en-US" sz="2400" b="1" kern="1200" dirty="0" smtClean="0">
                <a:solidFill>
                  <a:srgbClr val="820000"/>
                </a:solidFill>
              </a:rPr>
              <a:t>Strategies for making information useful and accessible</a:t>
            </a:r>
          </a:p>
          <a:p>
            <a:r>
              <a:rPr lang="en-US" sz="2400" b="1" kern="1200" dirty="0" smtClean="0">
                <a:solidFill>
                  <a:srgbClr val="820000"/>
                </a:solidFill>
              </a:rPr>
              <a:t>Cycling specialists into knowledge management roles</a:t>
            </a:r>
          </a:p>
          <a:p>
            <a:r>
              <a:rPr lang="en-US" sz="2400" b="1" kern="1200" dirty="0" smtClean="0">
                <a:solidFill>
                  <a:srgbClr val="820000"/>
                </a:solidFill>
              </a:rPr>
              <a:t>Provide adequate resources to support Knowledge-sharing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17</a:t>
            </a:fld>
            <a:endParaRPr lang="en-GB" smtClean="0"/>
          </a:p>
        </p:txBody>
      </p:sp>
      <p:sp>
        <p:nvSpPr>
          <p:cNvPr id="33795" name="Rectangle 2"/>
          <p:cNvSpPr>
            <a:spLocks noGrp="1" noChangeArrowheads="1"/>
          </p:cNvSpPr>
          <p:nvPr>
            <p:ph type="title"/>
          </p:nvPr>
        </p:nvSpPr>
        <p:spPr>
          <a:xfrm>
            <a:off x="179512" y="0"/>
            <a:ext cx="8856984" cy="881063"/>
          </a:xfrm>
        </p:spPr>
        <p:txBody>
          <a:bodyPr/>
          <a:lstStyle/>
          <a:p>
            <a:pPr eaLnBrk="1" hangingPunct="1"/>
            <a:r>
              <a:rPr lang="ru-RU" dirty="0" smtClean="0"/>
              <a:t>3. Importance of Leadership</a:t>
            </a:r>
            <a:endParaRPr lang="en-US" dirty="0" smtClean="0"/>
          </a:p>
        </p:txBody>
      </p:sp>
      <p:sp>
        <p:nvSpPr>
          <p:cNvPr id="33796" name="Content Placeholder 5"/>
          <p:cNvSpPr>
            <a:spLocks noGrp="1"/>
          </p:cNvSpPr>
          <p:nvPr>
            <p:ph idx="1"/>
          </p:nvPr>
        </p:nvSpPr>
        <p:spPr/>
        <p:txBody>
          <a:bodyPr/>
          <a:lstStyle/>
          <a:p>
            <a:r>
              <a:rPr lang="en-US" sz="2800" kern="1200" dirty="0" smtClean="0">
                <a:solidFill>
                  <a:srgbClr val="820000"/>
                </a:solidFill>
              </a:rPr>
              <a:t>Middle and line managers have a great deal of influence on how organizational processes are carried out </a:t>
            </a:r>
          </a:p>
          <a:p>
            <a:r>
              <a:rPr lang="en-US" sz="2800" kern="1200" dirty="0" smtClean="0">
                <a:solidFill>
                  <a:srgbClr val="820000"/>
                </a:solidFill>
              </a:rPr>
              <a:t>Management plays an especially critical role in leading knowledge-sharing efforts by example  </a:t>
            </a:r>
          </a:p>
          <a:p>
            <a:r>
              <a:rPr lang="en-US" sz="2800" kern="1200" dirty="0" smtClean="0">
                <a:solidFill>
                  <a:srgbClr val="820000"/>
                </a:solidFill>
              </a:rPr>
              <a:t>Managers</a:t>
            </a:r>
          </a:p>
          <a:p>
            <a:pPr lvl="1"/>
            <a:r>
              <a:rPr lang="en-US" sz="2400" b="1" kern="1200" dirty="0" smtClean="0">
                <a:solidFill>
                  <a:schemeClr val="tx2">
                    <a:lumMod val="75000"/>
                  </a:schemeClr>
                </a:solidFill>
              </a:rPr>
              <a:t>make decisions about the time for training and sharing, </a:t>
            </a:r>
          </a:p>
          <a:p>
            <a:pPr lvl="1"/>
            <a:r>
              <a:rPr lang="en-US" sz="2400" b="1" kern="1200" dirty="0" smtClean="0">
                <a:solidFill>
                  <a:schemeClr val="tx2">
                    <a:lumMod val="75000"/>
                  </a:schemeClr>
                </a:solidFill>
              </a:rPr>
              <a:t>determine job assignments</a:t>
            </a:r>
          </a:p>
          <a:p>
            <a:pPr lvl="1"/>
            <a:r>
              <a:rPr lang="en-US" sz="2400" b="1" kern="1200" dirty="0" smtClean="0">
                <a:solidFill>
                  <a:schemeClr val="tx2">
                    <a:lumMod val="75000"/>
                  </a:schemeClr>
                </a:solidFill>
              </a:rPr>
              <a:t>recognize and reward the sharing behaviors </a:t>
            </a:r>
          </a:p>
          <a:p>
            <a:pPr lvl="1"/>
            <a:r>
              <a:rPr lang="en-US" sz="2400" b="1" kern="1200" dirty="0" smtClean="0">
                <a:solidFill>
                  <a:schemeClr val="tx2">
                    <a:lumMod val="75000"/>
                  </a:schemeClr>
                </a:solidFill>
              </a:rPr>
              <a:t>decide who to hire and promote</a:t>
            </a:r>
          </a:p>
          <a:p>
            <a:pPr lvl="1"/>
            <a:r>
              <a:rPr lang="en-US" sz="2400" b="1" kern="1200" dirty="0" smtClean="0">
                <a:solidFill>
                  <a:schemeClr val="tx2">
                    <a:lumMod val="75000"/>
                  </a:schemeClr>
                </a:solidFill>
              </a:rPr>
              <a:t>have responsibilities for delivering value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18</a:t>
            </a:fld>
            <a:endParaRPr lang="en-GB" smtClean="0"/>
          </a:p>
        </p:txBody>
      </p:sp>
      <p:sp>
        <p:nvSpPr>
          <p:cNvPr id="33795" name="Rectangle 2"/>
          <p:cNvSpPr>
            <a:spLocks noGrp="1" noChangeArrowheads="1"/>
          </p:cNvSpPr>
          <p:nvPr>
            <p:ph type="title"/>
          </p:nvPr>
        </p:nvSpPr>
        <p:spPr>
          <a:xfrm>
            <a:off x="179512" y="0"/>
            <a:ext cx="8856984" cy="881063"/>
          </a:xfrm>
        </p:spPr>
        <p:txBody>
          <a:bodyPr/>
          <a:lstStyle/>
          <a:p>
            <a:pPr eaLnBrk="1" hangingPunct="1"/>
            <a:r>
              <a:rPr lang="ru-RU" sz="2400" dirty="0" smtClean="0"/>
              <a:t>4. </a:t>
            </a:r>
            <a:r>
              <a:rPr lang="en-US" sz="2400" dirty="0" smtClean="0"/>
              <a:t>Technical Context of Knowledge-Sharing Behavior</a:t>
            </a:r>
          </a:p>
        </p:txBody>
      </p:sp>
      <p:sp>
        <p:nvSpPr>
          <p:cNvPr id="33796" name="Content Placeholder 5"/>
          <p:cNvSpPr>
            <a:spLocks noGrp="1"/>
          </p:cNvSpPr>
          <p:nvPr>
            <p:ph idx="1"/>
          </p:nvPr>
        </p:nvSpPr>
        <p:spPr/>
        <p:txBody>
          <a:bodyPr/>
          <a:lstStyle/>
          <a:p>
            <a:pPr>
              <a:buNone/>
            </a:pPr>
            <a:r>
              <a:rPr lang="en-US" sz="2400" kern="1200" dirty="0" smtClean="0">
                <a:solidFill>
                  <a:schemeClr val="tx2">
                    <a:lumMod val="75000"/>
                  </a:schemeClr>
                </a:solidFill>
              </a:rPr>
              <a:t>    </a:t>
            </a:r>
            <a:r>
              <a:rPr lang="en-US" sz="2400" b="1" i="1" kern="1200" dirty="0" smtClean="0">
                <a:solidFill>
                  <a:srgbClr val="820000"/>
                </a:solidFill>
              </a:rPr>
              <a:t>Technology plays a crucial transformational role and is a key part of changing the corporate culture to knowledge sharing one.</a:t>
            </a:r>
          </a:p>
          <a:p>
            <a:r>
              <a:rPr lang="en-US" sz="2400" b="1" kern="1200" dirty="0" smtClean="0">
                <a:solidFill>
                  <a:srgbClr val="002060"/>
                </a:solidFill>
              </a:rPr>
              <a:t>Technology is important motivator of knowledge-sharing behavior</a:t>
            </a:r>
          </a:p>
          <a:p>
            <a:r>
              <a:rPr lang="en-US" sz="2400" b="1" kern="1200" dirty="0" smtClean="0">
                <a:solidFill>
                  <a:srgbClr val="002060"/>
                </a:solidFill>
              </a:rPr>
              <a:t>IT makes the connections possible that enable sharing (virtual space)</a:t>
            </a:r>
          </a:p>
          <a:p>
            <a:pPr lvl="1"/>
            <a:r>
              <a:rPr lang="ru-RU" sz="2400" b="1" kern="1200" dirty="0" smtClean="0">
                <a:solidFill>
                  <a:schemeClr val="tx2">
                    <a:lumMod val="75000"/>
                  </a:schemeClr>
                </a:solidFill>
              </a:rPr>
              <a:t>Organizational and </a:t>
            </a:r>
            <a:r>
              <a:rPr lang="en-US" sz="2400" b="1" kern="1200" dirty="0" smtClean="0">
                <a:solidFill>
                  <a:schemeClr val="tx2">
                    <a:lumMod val="75000"/>
                  </a:schemeClr>
                </a:solidFill>
              </a:rPr>
              <a:t>Social Networks </a:t>
            </a:r>
          </a:p>
          <a:p>
            <a:pPr lvl="1"/>
            <a:r>
              <a:rPr lang="en-US" sz="2400" b="1" kern="1200" dirty="0" smtClean="0">
                <a:solidFill>
                  <a:schemeClr val="tx2">
                    <a:lumMod val="75000"/>
                  </a:schemeClr>
                </a:solidFill>
              </a:rPr>
              <a:t>Wiki’s</a:t>
            </a:r>
          </a:p>
          <a:p>
            <a:pPr lvl="1"/>
            <a:r>
              <a:rPr lang="en-US" sz="2400" b="1" kern="1200" dirty="0" smtClean="0">
                <a:solidFill>
                  <a:schemeClr val="tx2">
                    <a:lumMod val="75000"/>
                  </a:schemeClr>
                </a:solidFill>
              </a:rPr>
              <a:t>Corporate Knowledge Management System</a:t>
            </a:r>
          </a:p>
          <a:p>
            <a:pPr lvl="1"/>
            <a:r>
              <a:rPr lang="en-US" sz="2400" b="1" kern="1200" dirty="0" smtClean="0">
                <a:solidFill>
                  <a:schemeClr val="tx2">
                    <a:lumMod val="75000"/>
                  </a:schemeClr>
                </a:solidFill>
              </a:rPr>
              <a:t>Corporate document repository</a:t>
            </a:r>
          </a:p>
          <a:p>
            <a:pPr lvl="1"/>
            <a:r>
              <a:rPr lang="en-US" sz="2400" b="1" kern="1200" dirty="0" smtClean="0">
                <a:solidFill>
                  <a:schemeClr val="tx2">
                    <a:lumMod val="75000"/>
                  </a:schemeClr>
                </a:solidFill>
              </a:rPr>
              <a:t>Video communications</a:t>
            </a:r>
          </a:p>
          <a:p>
            <a:pPr lvl="1"/>
            <a:r>
              <a:rPr lang="en-US" sz="2400" b="1" kern="1200" dirty="0" smtClean="0">
                <a:solidFill>
                  <a:schemeClr val="tx2">
                    <a:lumMod val="75000"/>
                  </a:schemeClr>
                </a:solidFill>
              </a:rPr>
              <a:t>Corporate Knowledge Portal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19</a:t>
            </a:fld>
            <a:endParaRPr lang="en-GB" smtClean="0"/>
          </a:p>
        </p:txBody>
      </p:sp>
      <p:sp>
        <p:nvSpPr>
          <p:cNvPr id="33795" name="Rectangle 2"/>
          <p:cNvSpPr>
            <a:spLocks noGrp="1" noChangeArrowheads="1"/>
          </p:cNvSpPr>
          <p:nvPr>
            <p:ph type="title"/>
          </p:nvPr>
        </p:nvSpPr>
        <p:spPr>
          <a:xfrm>
            <a:off x="268288" y="0"/>
            <a:ext cx="8604250" cy="881063"/>
          </a:xfrm>
        </p:spPr>
        <p:txBody>
          <a:bodyPr/>
          <a:lstStyle/>
          <a:p>
            <a:pPr eaLnBrk="1" hangingPunct="1"/>
            <a:r>
              <a:rPr lang="en-US" dirty="0" smtClean="0"/>
              <a:t>Effective Knowledge-Sharing Practices </a:t>
            </a:r>
          </a:p>
        </p:txBody>
      </p:sp>
      <p:sp>
        <p:nvSpPr>
          <p:cNvPr id="33796" name="Content Placeholder 5"/>
          <p:cNvSpPr>
            <a:spLocks noGrp="1"/>
          </p:cNvSpPr>
          <p:nvPr>
            <p:ph idx="1"/>
          </p:nvPr>
        </p:nvSpPr>
        <p:spPr/>
        <p:txBody>
          <a:bodyPr/>
          <a:lstStyle/>
          <a:p>
            <a:r>
              <a:rPr lang="en-US" sz="2400" kern="1200" dirty="0" smtClean="0">
                <a:solidFill>
                  <a:schemeClr val="tx2">
                    <a:lumMod val="75000"/>
                  </a:schemeClr>
                </a:solidFill>
              </a:rPr>
              <a:t>Leadership from the highest levels of organization</a:t>
            </a:r>
          </a:p>
          <a:p>
            <a:r>
              <a:rPr lang="en-US" sz="2400" kern="1200" dirty="0" smtClean="0">
                <a:solidFill>
                  <a:schemeClr val="tx2">
                    <a:lumMod val="75000"/>
                  </a:schemeClr>
                </a:solidFill>
              </a:rPr>
              <a:t>Recognize the stages </a:t>
            </a:r>
            <a:r>
              <a:rPr lang="ru-RU" sz="2400" kern="1200" dirty="0" smtClean="0">
                <a:solidFill>
                  <a:schemeClr val="tx2">
                    <a:lumMod val="75000"/>
                  </a:schemeClr>
                </a:solidFill>
              </a:rPr>
              <a:t>(building </a:t>
            </a:r>
            <a:r>
              <a:rPr lang="en-US" sz="2400" kern="1200" dirty="0" smtClean="0">
                <a:solidFill>
                  <a:schemeClr val="tx2">
                    <a:lumMod val="75000"/>
                  </a:schemeClr>
                </a:solidFill>
              </a:rPr>
              <a:t>knowledge-sharing </a:t>
            </a:r>
            <a:r>
              <a:rPr lang="en-US" sz="2400" kern="1200" dirty="0">
                <a:solidFill>
                  <a:schemeClr val="tx2">
                    <a:lumMod val="75000"/>
                  </a:schemeClr>
                </a:solidFill>
              </a:rPr>
              <a:t>culture is a multi-step process </a:t>
            </a:r>
            <a:r>
              <a:rPr lang="ru-RU" sz="2400" kern="1200" dirty="0" smtClean="0">
                <a:solidFill>
                  <a:schemeClr val="tx2">
                    <a:lumMod val="75000"/>
                  </a:schemeClr>
                </a:solidFill>
              </a:rPr>
              <a:t>)</a:t>
            </a:r>
            <a:endParaRPr lang="en-US" sz="2400" dirty="0" smtClean="0">
              <a:solidFill>
                <a:schemeClr val="tx2">
                  <a:lumMod val="75000"/>
                </a:schemeClr>
              </a:solidFill>
            </a:endParaRPr>
          </a:p>
          <a:p>
            <a:r>
              <a:rPr lang="en-US" sz="2400" b="1" dirty="0" smtClean="0">
                <a:solidFill>
                  <a:schemeClr val="tx2">
                    <a:lumMod val="75000"/>
                  </a:schemeClr>
                </a:solidFill>
              </a:rPr>
              <a:t>Start to practice it at your level. The higher up the organization the more effective you will be in changing the culture but even if you are low down the hierarchy – you have an influence</a:t>
            </a:r>
          </a:p>
          <a:p>
            <a:r>
              <a:rPr lang="en-US" sz="2400" kern="1200" dirty="0" smtClean="0">
                <a:solidFill>
                  <a:srgbClr val="002060"/>
                </a:solidFill>
              </a:rPr>
              <a:t>Recognition, rewards and monitoring knowledge-sharing</a:t>
            </a:r>
          </a:p>
          <a:p>
            <a:r>
              <a:rPr lang="en-US" sz="2400" kern="1200" dirty="0" smtClean="0">
                <a:solidFill>
                  <a:schemeClr val="tx2">
                    <a:lumMod val="75000"/>
                  </a:schemeClr>
                </a:solidFill>
              </a:rPr>
              <a:t>Incorporate Testimonials</a:t>
            </a:r>
            <a:r>
              <a:rPr lang="ru-RU" sz="2400" kern="1200" dirty="0" smtClean="0">
                <a:solidFill>
                  <a:schemeClr val="tx2">
                    <a:lumMod val="75000"/>
                  </a:schemeClr>
                </a:solidFill>
              </a:rPr>
              <a:t> </a:t>
            </a:r>
            <a:r>
              <a:rPr lang="en-US" sz="2400" kern="1200" dirty="0" smtClean="0">
                <a:solidFill>
                  <a:schemeClr val="tx2">
                    <a:lumMod val="75000"/>
                  </a:schemeClr>
                </a:solidFill>
              </a:rPr>
              <a:t>(stories of success)</a:t>
            </a:r>
          </a:p>
          <a:p>
            <a:r>
              <a:rPr lang="en-US" sz="2400" kern="1200" dirty="0" smtClean="0">
                <a:solidFill>
                  <a:schemeClr val="tx2">
                    <a:lumMod val="75000"/>
                  </a:schemeClr>
                </a:solidFill>
              </a:rPr>
              <a:t>Build no-blame environment as a learning opportunity</a:t>
            </a:r>
            <a:endParaRPr lang="en-US" sz="2400" dirty="0" smtClean="0">
              <a:solidFill>
                <a:schemeClr val="tx2">
                  <a:lumMod val="75000"/>
                </a:schemeClr>
              </a:solidFill>
            </a:endParaRPr>
          </a:p>
          <a:p>
            <a:r>
              <a:rPr lang="en-US" sz="2400" dirty="0" smtClean="0">
                <a:solidFill>
                  <a:schemeClr val="tx2">
                    <a:lumMod val="75000"/>
                  </a:schemeClr>
                </a:solidFill>
              </a:rPr>
              <a:t>Put in place the knowledge sharing technology and train and educate people in its effective use</a:t>
            </a:r>
            <a:endParaRPr lang="en-US" sz="2400" kern="1200" dirty="0" smtClean="0">
              <a:solidFill>
                <a:schemeClr val="tx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3600" smtClean="0"/>
              <a:t>Main Topics</a:t>
            </a:r>
            <a:endParaRPr lang="en-US" sz="2000" smtClean="0">
              <a:solidFill>
                <a:schemeClr val="accent1"/>
              </a:solidFill>
            </a:endParaRPr>
          </a:p>
        </p:txBody>
      </p:sp>
      <p:grpSp>
        <p:nvGrpSpPr>
          <p:cNvPr id="2" name="Group 3"/>
          <p:cNvGrpSpPr>
            <a:grpSpLocks/>
          </p:cNvGrpSpPr>
          <p:nvPr/>
        </p:nvGrpSpPr>
        <p:grpSpPr bwMode="auto">
          <a:xfrm>
            <a:off x="1828800" y="1752600"/>
            <a:ext cx="762000" cy="665163"/>
            <a:chOff x="1110" y="2656"/>
            <a:chExt cx="1549" cy="1351"/>
          </a:xfrm>
        </p:grpSpPr>
        <p:sp>
          <p:nvSpPr>
            <p:cNvPr id="514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a:p>
          </p:txBody>
        </p:sp>
        <p:sp>
          <p:nvSpPr>
            <p:cNvPr id="514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a:p>
          </p:txBody>
        </p:sp>
        <p:sp>
          <p:nvSpPr>
            <p:cNvPr id="40966" name="AutoShape 6"/>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defRPr/>
              </a:pPr>
              <a:endParaRPr lang="en-US" dirty="0"/>
            </a:p>
          </p:txBody>
        </p:sp>
      </p:grpSp>
      <p:grpSp>
        <p:nvGrpSpPr>
          <p:cNvPr id="3" name="Group 7"/>
          <p:cNvGrpSpPr>
            <a:grpSpLocks/>
          </p:cNvGrpSpPr>
          <p:nvPr/>
        </p:nvGrpSpPr>
        <p:grpSpPr bwMode="auto">
          <a:xfrm>
            <a:off x="1828800" y="2667000"/>
            <a:ext cx="762000" cy="665163"/>
            <a:chOff x="3174" y="2656"/>
            <a:chExt cx="1549" cy="1351"/>
          </a:xfrm>
        </p:grpSpPr>
        <p:sp>
          <p:nvSpPr>
            <p:cNvPr id="5145"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a:p>
          </p:txBody>
        </p:sp>
        <p:sp>
          <p:nvSpPr>
            <p:cNvPr id="5146"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a:p>
          </p:txBody>
        </p:sp>
        <p:sp>
          <p:nvSpPr>
            <p:cNvPr id="40970"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p:spPr>
          <p:txBody>
            <a:bodyPr wrap="none" anchor="ctr"/>
            <a:lstStyle/>
            <a:p>
              <a:pPr>
                <a:defRPr/>
              </a:pPr>
              <a:endParaRPr lang="en-US" dirty="0"/>
            </a:p>
          </p:txBody>
        </p:sp>
      </p:grpSp>
      <p:sp>
        <p:nvSpPr>
          <p:cNvPr id="40971" name="Line 11"/>
          <p:cNvSpPr>
            <a:spLocks noChangeShapeType="1"/>
          </p:cNvSpPr>
          <p:nvPr/>
        </p:nvSpPr>
        <p:spPr bwMode="auto">
          <a:xfrm>
            <a:off x="2438400" y="2362200"/>
            <a:ext cx="4800600" cy="0"/>
          </a:xfrm>
          <a:prstGeom prst="line">
            <a:avLst/>
          </a:prstGeom>
          <a:noFill/>
          <a:ln w="25400">
            <a:solidFill>
              <a:srgbClr val="C0C0C0"/>
            </a:solidFill>
            <a:prstDash val="sysDot"/>
            <a:round/>
            <a:headEnd/>
            <a:tailEnd type="oval" w="med" len="med"/>
          </a:ln>
        </p:spPr>
        <p:txBody>
          <a:bodyPr wrap="none" anchor="ctr"/>
          <a:lstStyle/>
          <a:p>
            <a:endParaRPr lang="en-US"/>
          </a:p>
        </p:txBody>
      </p:sp>
      <p:sp>
        <p:nvSpPr>
          <p:cNvPr id="40972" name="Text Box 12"/>
          <p:cNvSpPr txBox="1">
            <a:spLocks noChangeArrowheads="1"/>
          </p:cNvSpPr>
          <p:nvPr/>
        </p:nvSpPr>
        <p:spPr bwMode="auto">
          <a:xfrm>
            <a:off x="2843213" y="1828800"/>
            <a:ext cx="1976437" cy="461963"/>
          </a:xfrm>
          <a:prstGeom prst="rect">
            <a:avLst/>
          </a:prstGeom>
          <a:noFill/>
          <a:ln w="9525" algn="ctr">
            <a:noFill/>
            <a:miter lim="800000"/>
            <a:headEnd/>
            <a:tailEnd/>
          </a:ln>
          <a:effectLst/>
        </p:spPr>
        <p:txBody>
          <a:bodyPr wrap="none">
            <a:spAutoFit/>
          </a:bodyPr>
          <a:lstStyle/>
          <a:p>
            <a:pPr eaLnBrk="0" hangingPunct="0">
              <a:defRPr/>
            </a:pPr>
            <a:r>
              <a:rPr lang="en-US" sz="2400" b="1" dirty="0">
                <a:solidFill>
                  <a:schemeClr val="tx2">
                    <a:lumMod val="75000"/>
                  </a:schemeClr>
                </a:solidFill>
              </a:rPr>
              <a:t>Introduction</a:t>
            </a:r>
          </a:p>
        </p:txBody>
      </p:sp>
      <p:sp>
        <p:nvSpPr>
          <p:cNvPr id="40973" name="Text Box 13"/>
          <p:cNvSpPr txBox="1">
            <a:spLocks noChangeArrowheads="1"/>
          </p:cNvSpPr>
          <p:nvPr/>
        </p:nvSpPr>
        <p:spPr bwMode="gray">
          <a:xfrm>
            <a:off x="2025650" y="1851025"/>
            <a:ext cx="354013" cy="457200"/>
          </a:xfrm>
          <a:prstGeom prst="rect">
            <a:avLst/>
          </a:prstGeom>
          <a:noFill/>
          <a:ln w="9525" algn="ctr">
            <a:noFill/>
            <a:miter lim="800000"/>
            <a:headEnd/>
            <a:tailEnd/>
          </a:ln>
        </p:spPr>
        <p:txBody>
          <a:bodyPr wrap="none">
            <a:spAutoFit/>
          </a:bodyPr>
          <a:lstStyle/>
          <a:p>
            <a:pPr algn="ctr" eaLnBrk="0" hangingPunct="0"/>
            <a:r>
              <a:rPr lang="en-US" sz="2400" b="1">
                <a:solidFill>
                  <a:schemeClr val="bg1"/>
                </a:solidFill>
              </a:rPr>
              <a:t>1</a:t>
            </a:r>
          </a:p>
        </p:txBody>
      </p:sp>
      <p:sp>
        <p:nvSpPr>
          <p:cNvPr id="40974" name="Line 14"/>
          <p:cNvSpPr>
            <a:spLocks noChangeShapeType="1"/>
          </p:cNvSpPr>
          <p:nvPr/>
        </p:nvSpPr>
        <p:spPr bwMode="auto">
          <a:xfrm>
            <a:off x="2438400" y="3276600"/>
            <a:ext cx="4800600" cy="0"/>
          </a:xfrm>
          <a:prstGeom prst="line">
            <a:avLst/>
          </a:prstGeom>
          <a:noFill/>
          <a:ln w="25400">
            <a:solidFill>
              <a:srgbClr val="C0C0C0"/>
            </a:solidFill>
            <a:prstDash val="sysDot"/>
            <a:round/>
            <a:headEnd/>
            <a:tailEnd type="oval" w="med" len="med"/>
          </a:ln>
        </p:spPr>
        <p:txBody>
          <a:bodyPr wrap="none" anchor="ctr"/>
          <a:lstStyle/>
          <a:p>
            <a:endParaRPr lang="en-US"/>
          </a:p>
        </p:txBody>
      </p:sp>
      <p:sp>
        <p:nvSpPr>
          <p:cNvPr id="40975" name="Text Box 15"/>
          <p:cNvSpPr txBox="1">
            <a:spLocks noChangeArrowheads="1"/>
          </p:cNvSpPr>
          <p:nvPr/>
        </p:nvSpPr>
        <p:spPr bwMode="auto">
          <a:xfrm>
            <a:off x="2771775" y="2743200"/>
            <a:ext cx="5631670" cy="461665"/>
          </a:xfrm>
          <a:prstGeom prst="rect">
            <a:avLst/>
          </a:prstGeom>
          <a:noFill/>
          <a:ln w="9525" algn="ctr">
            <a:noFill/>
            <a:miter lim="800000"/>
            <a:headEnd/>
            <a:tailEnd/>
          </a:ln>
          <a:effectLst/>
        </p:spPr>
        <p:txBody>
          <a:bodyPr wrap="none">
            <a:spAutoFit/>
          </a:bodyPr>
          <a:lstStyle/>
          <a:p>
            <a:pPr eaLnBrk="0" hangingPunct="0">
              <a:defRPr/>
            </a:pPr>
            <a:r>
              <a:rPr lang="en-US" sz="2400" b="1" dirty="0" smtClean="0">
                <a:solidFill>
                  <a:schemeClr val="tx2">
                    <a:lumMod val="75000"/>
                  </a:schemeClr>
                </a:solidFill>
              </a:rPr>
              <a:t> Building Knowledge-Sharing Culture</a:t>
            </a:r>
            <a:endParaRPr lang="en-US" sz="2400" b="1" dirty="0">
              <a:solidFill>
                <a:schemeClr val="tx2">
                  <a:lumMod val="75000"/>
                </a:schemeClr>
              </a:solidFill>
            </a:endParaRPr>
          </a:p>
        </p:txBody>
      </p:sp>
      <p:sp>
        <p:nvSpPr>
          <p:cNvPr id="40976" name="Text Box 16"/>
          <p:cNvSpPr txBox="1">
            <a:spLocks noChangeArrowheads="1"/>
          </p:cNvSpPr>
          <p:nvPr/>
        </p:nvSpPr>
        <p:spPr bwMode="gray">
          <a:xfrm>
            <a:off x="2025650" y="2765425"/>
            <a:ext cx="354013" cy="457200"/>
          </a:xfrm>
          <a:prstGeom prst="rect">
            <a:avLst/>
          </a:prstGeom>
          <a:noFill/>
          <a:ln w="9525" algn="ctr">
            <a:noFill/>
            <a:miter lim="800000"/>
            <a:headEnd/>
            <a:tailEnd/>
          </a:ln>
        </p:spPr>
        <p:txBody>
          <a:bodyPr wrap="none">
            <a:spAutoFit/>
          </a:bodyPr>
          <a:lstStyle/>
          <a:p>
            <a:pPr algn="ctr" eaLnBrk="0" hangingPunct="0"/>
            <a:r>
              <a:rPr lang="en-US" sz="2400" b="1">
                <a:solidFill>
                  <a:schemeClr val="bg1"/>
                </a:solidFill>
              </a:rPr>
              <a:t>2</a:t>
            </a:r>
          </a:p>
        </p:txBody>
      </p:sp>
      <p:grpSp>
        <p:nvGrpSpPr>
          <p:cNvPr id="4" name="Group 17"/>
          <p:cNvGrpSpPr>
            <a:grpSpLocks/>
          </p:cNvGrpSpPr>
          <p:nvPr/>
        </p:nvGrpSpPr>
        <p:grpSpPr bwMode="auto">
          <a:xfrm>
            <a:off x="1828800" y="3559175"/>
            <a:ext cx="762000" cy="665163"/>
            <a:chOff x="1110" y="2656"/>
            <a:chExt cx="1549" cy="1351"/>
          </a:xfrm>
        </p:grpSpPr>
        <p:sp>
          <p:nvSpPr>
            <p:cNvPr id="5142"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a:p>
          </p:txBody>
        </p:sp>
        <p:sp>
          <p:nvSpPr>
            <p:cNvPr id="5143"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a:p>
          </p:txBody>
        </p:sp>
        <p:sp>
          <p:nvSpPr>
            <p:cNvPr id="40980"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defRPr/>
              </a:pPr>
              <a:endParaRPr lang="en-US" dirty="0"/>
            </a:p>
          </p:txBody>
        </p:sp>
      </p:grpSp>
      <p:sp>
        <p:nvSpPr>
          <p:cNvPr id="40985" name="Line 25"/>
          <p:cNvSpPr>
            <a:spLocks noChangeShapeType="1"/>
          </p:cNvSpPr>
          <p:nvPr/>
        </p:nvSpPr>
        <p:spPr bwMode="auto">
          <a:xfrm>
            <a:off x="2438400" y="4168775"/>
            <a:ext cx="4800600" cy="0"/>
          </a:xfrm>
          <a:prstGeom prst="line">
            <a:avLst/>
          </a:prstGeom>
          <a:noFill/>
          <a:ln w="25400">
            <a:solidFill>
              <a:srgbClr val="C0C0C0"/>
            </a:solidFill>
            <a:prstDash val="sysDot"/>
            <a:round/>
            <a:headEnd/>
            <a:tailEnd type="oval" w="med" len="med"/>
          </a:ln>
        </p:spPr>
        <p:txBody>
          <a:bodyPr wrap="none" anchor="ctr"/>
          <a:lstStyle/>
          <a:p>
            <a:endParaRPr lang="en-US"/>
          </a:p>
        </p:txBody>
      </p:sp>
      <p:sp>
        <p:nvSpPr>
          <p:cNvPr id="40986" name="Text Box 26"/>
          <p:cNvSpPr txBox="1">
            <a:spLocks noChangeArrowheads="1"/>
          </p:cNvSpPr>
          <p:nvPr/>
        </p:nvSpPr>
        <p:spPr bwMode="auto">
          <a:xfrm>
            <a:off x="2843213" y="3687118"/>
            <a:ext cx="5981125" cy="461665"/>
          </a:xfrm>
          <a:prstGeom prst="rect">
            <a:avLst/>
          </a:prstGeom>
          <a:noFill/>
          <a:ln w="9525" algn="ctr">
            <a:noFill/>
            <a:miter lim="800000"/>
            <a:headEnd/>
            <a:tailEnd/>
          </a:ln>
          <a:effectLst/>
        </p:spPr>
        <p:txBody>
          <a:bodyPr wrap="none">
            <a:spAutoFit/>
          </a:bodyPr>
          <a:lstStyle/>
          <a:p>
            <a:pPr eaLnBrk="0" hangingPunct="0">
              <a:defRPr/>
            </a:pPr>
            <a:r>
              <a:rPr lang="en-US" sz="2400" b="1" dirty="0" smtClean="0">
                <a:solidFill>
                  <a:schemeClr val="tx2">
                    <a:lumMod val="75000"/>
                  </a:schemeClr>
                </a:solidFill>
              </a:rPr>
              <a:t>Effective Knowledge-Sharing Practices </a:t>
            </a:r>
            <a:endParaRPr lang="en-US" sz="2400" b="1" dirty="0">
              <a:solidFill>
                <a:schemeClr val="tx2">
                  <a:lumMod val="75000"/>
                </a:schemeClr>
              </a:solidFill>
            </a:endParaRPr>
          </a:p>
        </p:txBody>
      </p:sp>
      <p:sp>
        <p:nvSpPr>
          <p:cNvPr id="40987" name="Text Box 27"/>
          <p:cNvSpPr txBox="1">
            <a:spLocks noChangeArrowheads="1"/>
          </p:cNvSpPr>
          <p:nvPr/>
        </p:nvSpPr>
        <p:spPr bwMode="gray">
          <a:xfrm>
            <a:off x="2025650" y="3657600"/>
            <a:ext cx="354013" cy="457200"/>
          </a:xfrm>
          <a:prstGeom prst="rect">
            <a:avLst/>
          </a:prstGeom>
          <a:noFill/>
          <a:ln w="9525" algn="ctr">
            <a:noFill/>
            <a:miter lim="800000"/>
            <a:headEnd/>
            <a:tailEnd/>
          </a:ln>
        </p:spPr>
        <p:txBody>
          <a:bodyPr wrap="none">
            <a:spAutoFit/>
          </a:bodyPr>
          <a:lstStyle/>
          <a:p>
            <a:pPr algn="ctr" eaLnBrk="0" hangingPunct="0"/>
            <a:r>
              <a:rPr lang="en-US" sz="2400" b="1">
                <a:solidFill>
                  <a:schemeClr val="bg1"/>
                </a:solidFill>
              </a:rPr>
              <a:t>3</a:t>
            </a:r>
          </a:p>
        </p:txBody>
      </p:sp>
      <p:grpSp>
        <p:nvGrpSpPr>
          <p:cNvPr id="5" name="Group 7"/>
          <p:cNvGrpSpPr>
            <a:grpSpLocks/>
          </p:cNvGrpSpPr>
          <p:nvPr/>
        </p:nvGrpSpPr>
        <p:grpSpPr bwMode="auto">
          <a:xfrm>
            <a:off x="1835150" y="4492625"/>
            <a:ext cx="762000" cy="665163"/>
            <a:chOff x="3174" y="2656"/>
            <a:chExt cx="1549" cy="1351"/>
          </a:xfrm>
        </p:grpSpPr>
        <p:sp>
          <p:nvSpPr>
            <p:cNvPr id="5139"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ru-RU"/>
            </a:p>
          </p:txBody>
        </p:sp>
        <p:sp>
          <p:nvSpPr>
            <p:cNvPr id="5140"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ru-RU"/>
            </a:p>
          </p:txBody>
        </p:sp>
        <p:sp>
          <p:nvSpPr>
            <p:cNvPr id="32"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p:spPr>
          <p:txBody>
            <a:bodyPr wrap="none" anchor="ctr"/>
            <a:lstStyle/>
            <a:p>
              <a:pPr>
                <a:defRPr/>
              </a:pPr>
              <a:endParaRPr lang="en-US" dirty="0"/>
            </a:p>
          </p:txBody>
        </p:sp>
      </p:grpSp>
      <p:sp>
        <p:nvSpPr>
          <p:cNvPr id="33" name="Text Box 15"/>
          <p:cNvSpPr txBox="1">
            <a:spLocks noChangeArrowheads="1"/>
          </p:cNvSpPr>
          <p:nvPr/>
        </p:nvSpPr>
        <p:spPr bwMode="auto">
          <a:xfrm>
            <a:off x="2882900" y="4581525"/>
            <a:ext cx="1857375" cy="461963"/>
          </a:xfrm>
          <a:prstGeom prst="rect">
            <a:avLst/>
          </a:prstGeom>
          <a:noFill/>
          <a:ln w="9525" algn="ctr">
            <a:noFill/>
            <a:miter lim="800000"/>
            <a:headEnd/>
            <a:tailEnd/>
          </a:ln>
          <a:effectLst/>
        </p:spPr>
        <p:txBody>
          <a:bodyPr wrap="none">
            <a:spAutoFit/>
          </a:bodyPr>
          <a:lstStyle/>
          <a:p>
            <a:pPr eaLnBrk="0" hangingPunct="0">
              <a:defRPr/>
            </a:pPr>
            <a:r>
              <a:rPr lang="en-US" sz="2400" b="1" dirty="0">
                <a:solidFill>
                  <a:schemeClr val="tx2">
                    <a:lumMod val="75000"/>
                  </a:schemeClr>
                </a:solidFill>
              </a:rPr>
              <a:t>Conclusion</a:t>
            </a:r>
          </a:p>
        </p:txBody>
      </p:sp>
      <p:sp>
        <p:nvSpPr>
          <p:cNvPr id="34" name="Text Box 16"/>
          <p:cNvSpPr txBox="1">
            <a:spLocks noChangeArrowheads="1"/>
          </p:cNvSpPr>
          <p:nvPr/>
        </p:nvSpPr>
        <p:spPr bwMode="gray">
          <a:xfrm>
            <a:off x="2032000" y="4591050"/>
            <a:ext cx="355600" cy="460375"/>
          </a:xfrm>
          <a:prstGeom prst="rect">
            <a:avLst/>
          </a:prstGeom>
          <a:noFill/>
          <a:ln w="9525" algn="ctr">
            <a:noFill/>
            <a:miter lim="800000"/>
            <a:headEnd/>
            <a:tailEnd/>
          </a:ln>
        </p:spPr>
        <p:txBody>
          <a:bodyPr wrap="none">
            <a:spAutoFit/>
          </a:bodyPr>
          <a:lstStyle/>
          <a:p>
            <a:pPr algn="ctr" eaLnBrk="0" hangingPunct="0"/>
            <a:r>
              <a:rPr lang="ru-RU" sz="2400" b="1">
                <a:solidFill>
                  <a:schemeClr val="bg1"/>
                </a:solidFill>
              </a:rPr>
              <a:t>4</a:t>
            </a:r>
            <a:endParaRPr lang="en-US" sz="2400" b="1">
              <a:solidFill>
                <a:schemeClr val="bg1"/>
              </a:solidFill>
            </a:endParaRPr>
          </a:p>
        </p:txBody>
      </p:sp>
      <p:sp>
        <p:nvSpPr>
          <p:cNvPr id="35" name="Line 14"/>
          <p:cNvSpPr>
            <a:spLocks noChangeShapeType="1"/>
          </p:cNvSpPr>
          <p:nvPr/>
        </p:nvSpPr>
        <p:spPr bwMode="auto">
          <a:xfrm>
            <a:off x="2411413" y="5084763"/>
            <a:ext cx="4800600" cy="0"/>
          </a:xfrm>
          <a:prstGeom prst="line">
            <a:avLst/>
          </a:prstGeom>
          <a:noFill/>
          <a:ln w="25400">
            <a:solidFill>
              <a:srgbClr val="C0C0C0"/>
            </a:solidFill>
            <a:prstDash val="sysDot"/>
            <a:round/>
            <a:headEnd/>
            <a:tailEnd type="oval"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20</a:t>
            </a:fld>
            <a:endParaRPr lang="en-GB" smtClean="0"/>
          </a:p>
        </p:txBody>
      </p:sp>
      <p:sp>
        <p:nvSpPr>
          <p:cNvPr id="33795" name="Rectangle 2"/>
          <p:cNvSpPr>
            <a:spLocks noGrp="1" noChangeArrowheads="1"/>
          </p:cNvSpPr>
          <p:nvPr>
            <p:ph type="title"/>
          </p:nvPr>
        </p:nvSpPr>
        <p:spPr>
          <a:xfrm>
            <a:off x="268288" y="0"/>
            <a:ext cx="8604250" cy="881063"/>
          </a:xfrm>
        </p:spPr>
        <p:txBody>
          <a:bodyPr/>
          <a:lstStyle/>
          <a:p>
            <a:pPr eaLnBrk="1" hangingPunct="1"/>
            <a:r>
              <a:rPr lang="en-US" dirty="0" smtClean="0"/>
              <a:t>Effective Knowledge-Sharing Practices </a:t>
            </a:r>
          </a:p>
        </p:txBody>
      </p:sp>
      <p:sp>
        <p:nvSpPr>
          <p:cNvPr id="33796" name="Content Placeholder 5"/>
          <p:cNvSpPr>
            <a:spLocks noGrp="1"/>
          </p:cNvSpPr>
          <p:nvPr>
            <p:ph idx="1"/>
          </p:nvPr>
        </p:nvSpPr>
        <p:spPr>
          <a:xfrm>
            <a:off x="251520" y="1295400"/>
            <a:ext cx="8712968" cy="4953000"/>
          </a:xfrm>
        </p:spPr>
        <p:txBody>
          <a:bodyPr/>
          <a:lstStyle/>
          <a:p>
            <a:r>
              <a:rPr lang="en-US" sz="2400" b="1" kern="1200" dirty="0" smtClean="0">
                <a:solidFill>
                  <a:schemeClr val="tx2">
                    <a:lumMod val="75000"/>
                  </a:schemeClr>
                </a:solidFill>
              </a:rPr>
              <a:t>Measure Sharing</a:t>
            </a:r>
          </a:p>
          <a:p>
            <a:pPr lvl="1"/>
            <a:r>
              <a:rPr lang="en-US" sz="2000" kern="1200" dirty="0" smtClean="0">
                <a:solidFill>
                  <a:srgbClr val="820000"/>
                </a:solidFill>
              </a:rPr>
              <a:t>rate of contribution to knowledge data bases; </a:t>
            </a:r>
          </a:p>
          <a:p>
            <a:pPr lvl="1"/>
            <a:r>
              <a:rPr lang="en-US" sz="2000" kern="1200" dirty="0" smtClean="0">
                <a:solidFill>
                  <a:srgbClr val="820000"/>
                </a:solidFill>
              </a:rPr>
              <a:t>rate of knowledge reuse; </a:t>
            </a:r>
          </a:p>
          <a:p>
            <a:pPr lvl="1"/>
            <a:r>
              <a:rPr lang="en-US" sz="2000" kern="1200" dirty="0" smtClean="0">
                <a:solidFill>
                  <a:srgbClr val="820000"/>
                </a:solidFill>
              </a:rPr>
              <a:t>quality of knowledge available, </a:t>
            </a:r>
          </a:p>
          <a:p>
            <a:pPr lvl="1"/>
            <a:r>
              <a:rPr lang="en-US" sz="2000" kern="1200" dirty="0" smtClean="0">
                <a:solidFill>
                  <a:srgbClr val="820000"/>
                </a:solidFill>
              </a:rPr>
              <a:t>…</a:t>
            </a:r>
          </a:p>
          <a:p>
            <a:r>
              <a:rPr lang="en-US" sz="2400" b="1" kern="1200" dirty="0" smtClean="0">
                <a:solidFill>
                  <a:schemeClr val="tx2">
                    <a:lumMod val="75000"/>
                  </a:schemeClr>
                </a:solidFill>
              </a:rPr>
              <a:t>Use a Knowledge Leadership Cue Card</a:t>
            </a:r>
          </a:p>
          <a:p>
            <a:pPr lvl="1"/>
            <a:r>
              <a:rPr lang="en-US" sz="2000" kern="1200" dirty="0" smtClean="0">
                <a:solidFill>
                  <a:srgbClr val="820000"/>
                </a:solidFill>
              </a:rPr>
              <a:t>“Who else have you shared this with?” </a:t>
            </a:r>
          </a:p>
          <a:p>
            <a:pPr lvl="1"/>
            <a:r>
              <a:rPr lang="en-US" sz="2000" kern="1200" dirty="0" smtClean="0">
                <a:solidFill>
                  <a:srgbClr val="820000"/>
                </a:solidFill>
              </a:rPr>
              <a:t> “Who else could make use of this information?”</a:t>
            </a:r>
          </a:p>
          <a:p>
            <a:pPr lvl="1"/>
            <a:r>
              <a:rPr lang="en-US" sz="2000" kern="1200" dirty="0" smtClean="0">
                <a:solidFill>
                  <a:srgbClr val="820000"/>
                </a:solidFill>
              </a:rPr>
              <a:t> “Who are the experts in this topic inside or outside the company?” </a:t>
            </a:r>
          </a:p>
          <a:p>
            <a:pPr lvl="1"/>
            <a:r>
              <a:rPr lang="en-US" sz="2000" kern="1200" dirty="0" smtClean="0">
                <a:solidFill>
                  <a:srgbClr val="820000"/>
                </a:solidFill>
              </a:rPr>
              <a:t>“Have you discussed this with those experts?</a:t>
            </a:r>
          </a:p>
          <a:p>
            <a:pPr lvl="1"/>
            <a:r>
              <a:rPr lang="en-US" sz="2000" kern="1200" dirty="0" smtClean="0">
                <a:solidFill>
                  <a:srgbClr val="820000"/>
                </a:solidFill>
              </a:rPr>
              <a:t>…</a:t>
            </a:r>
          </a:p>
          <a:p>
            <a:r>
              <a:rPr lang="en-US" sz="2400" b="1" kern="1200" dirty="0" smtClean="0">
                <a:solidFill>
                  <a:schemeClr val="tx2">
                    <a:lumMod val="75000"/>
                  </a:schemeClr>
                </a:solidFill>
              </a:rPr>
              <a:t>Get the value proposition right. Understanding the ways that knowledge-sharing links to value is absolutely critical</a:t>
            </a:r>
          </a:p>
          <a:p>
            <a:endParaRPr lang="en-US" sz="2400" kern="1200" dirty="0" smtClean="0">
              <a:solidFill>
                <a:schemeClr val="tx2">
                  <a:lumMod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21</a:t>
            </a:fld>
            <a:endParaRPr lang="en-GB" smtClean="0"/>
          </a:p>
        </p:txBody>
      </p:sp>
      <p:sp>
        <p:nvSpPr>
          <p:cNvPr id="33795" name="Rectangle 2"/>
          <p:cNvSpPr>
            <a:spLocks noGrp="1" noChangeArrowheads="1"/>
          </p:cNvSpPr>
          <p:nvPr>
            <p:ph type="title"/>
          </p:nvPr>
        </p:nvSpPr>
        <p:spPr>
          <a:xfrm>
            <a:off x="268288" y="0"/>
            <a:ext cx="8604250" cy="881063"/>
          </a:xfrm>
        </p:spPr>
        <p:txBody>
          <a:bodyPr/>
          <a:lstStyle/>
          <a:p>
            <a:pPr eaLnBrk="1" hangingPunct="1"/>
            <a:r>
              <a:rPr lang="ru-RU" dirty="0" smtClean="0"/>
              <a:t>National Culture Dependence</a:t>
            </a:r>
            <a:r>
              <a:rPr lang="en-US" dirty="0" smtClean="0"/>
              <a:t> </a:t>
            </a:r>
          </a:p>
        </p:txBody>
      </p:sp>
      <p:sp>
        <p:nvSpPr>
          <p:cNvPr id="33796" name="Content Placeholder 5"/>
          <p:cNvSpPr>
            <a:spLocks noGrp="1"/>
          </p:cNvSpPr>
          <p:nvPr>
            <p:ph idx="1"/>
          </p:nvPr>
        </p:nvSpPr>
        <p:spPr>
          <a:xfrm>
            <a:off x="107504" y="1844824"/>
            <a:ext cx="8928992" cy="4896544"/>
          </a:xfrm>
        </p:spPr>
        <p:txBody>
          <a:bodyPr/>
          <a:lstStyle/>
          <a:p>
            <a:r>
              <a:rPr lang="ru-RU" sz="2400" b="1" kern="1200" dirty="0" smtClean="0">
                <a:solidFill>
                  <a:schemeClr val="tx2">
                    <a:lumMod val="75000"/>
                  </a:schemeClr>
                </a:solidFill>
              </a:rPr>
              <a:t>Western</a:t>
            </a:r>
            <a:r>
              <a:rPr lang="ru-RU" sz="2400" kern="1200" dirty="0" smtClean="0">
                <a:solidFill>
                  <a:schemeClr val="tx2">
                    <a:lumMod val="75000"/>
                  </a:schemeClr>
                </a:solidFill>
              </a:rPr>
              <a:t> Knowledge Management </a:t>
            </a:r>
          </a:p>
          <a:p>
            <a:pPr lvl="1">
              <a:spcAft>
                <a:spcPts val="0"/>
              </a:spcAft>
            </a:pPr>
            <a:r>
              <a:rPr lang="ru-RU" sz="2000" kern="1200" dirty="0" smtClean="0">
                <a:solidFill>
                  <a:srgbClr val="820000"/>
                </a:solidFill>
              </a:rPr>
              <a:t>Individual knowledge improves individual’s position or future in the company</a:t>
            </a:r>
          </a:p>
          <a:p>
            <a:pPr lvl="1">
              <a:spcAft>
                <a:spcPts val="0"/>
              </a:spcAft>
            </a:pPr>
            <a:r>
              <a:rPr lang="ru-RU" sz="2000" kern="1200" dirty="0" smtClean="0">
                <a:solidFill>
                  <a:srgbClr val="820000"/>
                </a:solidFill>
              </a:rPr>
              <a:t>Employees attempt to gain specialized and individual knowledge to increase their personal competitive advantages within the company or on the job market</a:t>
            </a:r>
          </a:p>
          <a:p>
            <a:pPr lvl="1">
              <a:spcAft>
                <a:spcPts val="0"/>
              </a:spcAft>
            </a:pPr>
            <a:r>
              <a:rPr lang="en-US" sz="2000" kern="1200" dirty="0" smtClean="0">
                <a:solidFill>
                  <a:srgbClr val="820000"/>
                </a:solidFill>
              </a:rPr>
              <a:t>E</a:t>
            </a:r>
            <a:r>
              <a:rPr lang="ru-RU" sz="2000" kern="1200" dirty="0" smtClean="0">
                <a:solidFill>
                  <a:srgbClr val="820000"/>
                </a:solidFill>
              </a:rPr>
              <a:t>mployees are encouraged to share by management, but may be reluctant  to do so</a:t>
            </a:r>
          </a:p>
          <a:p>
            <a:pPr>
              <a:spcAft>
                <a:spcPts val="0"/>
              </a:spcAft>
            </a:pPr>
            <a:r>
              <a:rPr lang="ru-RU" sz="2400" b="1" kern="1200" dirty="0" smtClean="0">
                <a:solidFill>
                  <a:schemeClr val="tx2">
                    <a:lumMod val="75000"/>
                  </a:schemeClr>
                </a:solidFill>
              </a:rPr>
              <a:t>Japanese</a:t>
            </a:r>
            <a:r>
              <a:rPr lang="ru-RU" sz="2400" kern="1200" dirty="0" smtClean="0">
                <a:solidFill>
                  <a:schemeClr val="tx2">
                    <a:lumMod val="75000"/>
                  </a:schemeClr>
                </a:solidFill>
              </a:rPr>
              <a:t> </a:t>
            </a:r>
            <a:r>
              <a:rPr lang="ru-RU" sz="2400" kern="1200" dirty="0">
                <a:solidFill>
                  <a:schemeClr val="tx2">
                    <a:lumMod val="75000"/>
                  </a:schemeClr>
                </a:solidFill>
              </a:rPr>
              <a:t>Knowledge </a:t>
            </a:r>
            <a:r>
              <a:rPr lang="ru-RU" sz="2400" kern="1200" dirty="0" smtClean="0">
                <a:solidFill>
                  <a:schemeClr val="tx2">
                    <a:lumMod val="75000"/>
                  </a:schemeClr>
                </a:solidFill>
              </a:rPr>
              <a:t>Management</a:t>
            </a:r>
          </a:p>
          <a:p>
            <a:pPr lvl="1">
              <a:spcAft>
                <a:spcPts val="0"/>
              </a:spcAft>
            </a:pPr>
            <a:r>
              <a:rPr lang="ru-RU" sz="2000" kern="1200" dirty="0" smtClean="0">
                <a:solidFill>
                  <a:schemeClr val="tx2">
                    <a:lumMod val="75000"/>
                  </a:schemeClr>
                </a:solidFill>
              </a:rPr>
              <a:t>Group knowledge improves the group’s or organization power</a:t>
            </a:r>
          </a:p>
          <a:p>
            <a:pPr lvl="1">
              <a:spcAft>
                <a:spcPts val="0"/>
              </a:spcAft>
            </a:pPr>
            <a:r>
              <a:rPr lang="ru-RU" sz="2000" kern="1200" dirty="0" smtClean="0">
                <a:solidFill>
                  <a:schemeClr val="tx2">
                    <a:lumMod val="75000"/>
                  </a:schemeClr>
                </a:solidFill>
              </a:rPr>
              <a:t>Employees do not attempt to gain specialized knowledge to increadse theit personal competitive advantages within the company </a:t>
            </a:r>
          </a:p>
          <a:p>
            <a:pPr lvl="1">
              <a:spcAft>
                <a:spcPts val="0"/>
              </a:spcAft>
            </a:pPr>
            <a:r>
              <a:rPr lang="ru-RU" sz="2000" kern="1200" dirty="0" smtClean="0">
                <a:solidFill>
                  <a:schemeClr val="tx2">
                    <a:lumMod val="75000"/>
                  </a:schemeClr>
                </a:solidFill>
              </a:rPr>
              <a:t>Employees share knowledge voluntarily. It is a major part of the daily work</a:t>
            </a:r>
            <a:endParaRPr lang="ru-RU" sz="2000" kern="1200" dirty="0">
              <a:solidFill>
                <a:schemeClr val="tx2">
                  <a:lumMod val="75000"/>
                </a:schemeClr>
              </a:solidFill>
            </a:endParaRPr>
          </a:p>
          <a:p>
            <a:pPr>
              <a:spcAft>
                <a:spcPts val="0"/>
              </a:spcAft>
            </a:pPr>
            <a:endParaRPr lang="en-US" kern="1200" dirty="0" smtClean="0">
              <a:solidFill>
                <a:schemeClr val="tx2">
                  <a:lumMod val="75000"/>
                </a:schemeClr>
              </a:solidFill>
            </a:endParaRPr>
          </a:p>
        </p:txBody>
      </p:sp>
      <p:sp>
        <p:nvSpPr>
          <p:cNvPr id="2" name="TextBox 1"/>
          <p:cNvSpPr txBox="1"/>
          <p:nvPr/>
        </p:nvSpPr>
        <p:spPr>
          <a:xfrm>
            <a:off x="467544" y="1412776"/>
            <a:ext cx="4968552" cy="461665"/>
          </a:xfrm>
          <a:prstGeom prst="rect">
            <a:avLst/>
          </a:prstGeom>
          <a:noFill/>
        </p:spPr>
        <p:txBody>
          <a:bodyPr wrap="square" rtlCol="0">
            <a:spAutoFit/>
          </a:bodyPr>
          <a:lstStyle/>
          <a:p>
            <a:r>
              <a:rPr lang="ru-RU" sz="2400" b="1" i="1" dirty="0" smtClean="0">
                <a:solidFill>
                  <a:srgbClr val="820000"/>
                </a:solidFill>
              </a:rPr>
              <a:t>Knowledge as a power source</a:t>
            </a:r>
            <a:endParaRPr lang="en-US" sz="2400" b="1" i="1" dirty="0">
              <a:solidFill>
                <a:srgbClr val="820000"/>
              </a:solidFill>
            </a:endParaRPr>
          </a:p>
        </p:txBody>
      </p:sp>
    </p:spTree>
    <p:extLst>
      <p:ext uri="{BB962C8B-B14F-4D97-AF65-F5344CB8AC3E}">
        <p14:creationId xmlns:p14="http://schemas.microsoft.com/office/powerpoint/2010/main" val="20870091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22</a:t>
            </a:fld>
            <a:endParaRPr lang="en-GB" smtClean="0"/>
          </a:p>
        </p:txBody>
      </p:sp>
      <p:sp>
        <p:nvSpPr>
          <p:cNvPr id="33795" name="Rectangle 2"/>
          <p:cNvSpPr>
            <a:spLocks noGrp="1" noChangeArrowheads="1"/>
          </p:cNvSpPr>
          <p:nvPr>
            <p:ph type="title"/>
          </p:nvPr>
        </p:nvSpPr>
        <p:spPr>
          <a:xfrm>
            <a:off x="268288" y="0"/>
            <a:ext cx="8604250" cy="881063"/>
          </a:xfrm>
        </p:spPr>
        <p:txBody>
          <a:bodyPr/>
          <a:lstStyle/>
          <a:p>
            <a:pPr eaLnBrk="1" hangingPunct="1"/>
            <a:r>
              <a:rPr lang="en-US" dirty="0" smtClean="0"/>
              <a:t>Two opposite organizational development approaches</a:t>
            </a:r>
          </a:p>
        </p:txBody>
      </p:sp>
      <p:sp>
        <p:nvSpPr>
          <p:cNvPr id="2" name="TextBox 1"/>
          <p:cNvSpPr txBox="1"/>
          <p:nvPr/>
        </p:nvSpPr>
        <p:spPr>
          <a:xfrm>
            <a:off x="467544" y="1412776"/>
            <a:ext cx="8568952" cy="1815882"/>
          </a:xfrm>
          <a:prstGeom prst="rect">
            <a:avLst/>
          </a:prstGeom>
          <a:noFill/>
        </p:spPr>
        <p:txBody>
          <a:bodyPr wrap="square" rtlCol="0">
            <a:spAutoFit/>
          </a:bodyPr>
          <a:lstStyle/>
          <a:p>
            <a:r>
              <a:rPr lang="en-US" sz="2800" b="1" dirty="0" smtClean="0">
                <a:solidFill>
                  <a:srgbClr val="820000"/>
                </a:solidFill>
              </a:rPr>
              <a:t>Deficiency model (problem solving approach)</a:t>
            </a:r>
          </a:p>
          <a:p>
            <a:pPr marL="914400" lvl="1" indent="-457200">
              <a:buFont typeface="Wingdings" pitchFamily="2" charset="2"/>
              <a:buChar char="q"/>
            </a:pPr>
            <a:r>
              <a:rPr lang="en-US" sz="2800" dirty="0"/>
              <a:t>What are the problems</a:t>
            </a:r>
            <a:r>
              <a:rPr lang="en-US" sz="2800" dirty="0" smtClean="0"/>
              <a:t>?</a:t>
            </a:r>
          </a:p>
          <a:p>
            <a:pPr marL="914400" lvl="1" indent="-457200">
              <a:buFont typeface="Wingdings" pitchFamily="2" charset="2"/>
              <a:buChar char="q"/>
            </a:pPr>
            <a:r>
              <a:rPr lang="en-US" sz="2800" dirty="0"/>
              <a:t>What’s wrong</a:t>
            </a:r>
            <a:r>
              <a:rPr lang="en-US" sz="2800" dirty="0" smtClean="0"/>
              <a:t>?</a:t>
            </a:r>
          </a:p>
          <a:p>
            <a:pPr marL="914400" lvl="1" indent="-457200">
              <a:buFont typeface="Wingdings" pitchFamily="2" charset="2"/>
              <a:buChar char="q"/>
            </a:pPr>
            <a:r>
              <a:rPr lang="en-US" sz="2800" dirty="0"/>
              <a:t>What needs to be fixed?</a:t>
            </a:r>
            <a:endParaRPr lang="en-US" sz="2800" b="1" dirty="0">
              <a:solidFill>
                <a:srgbClr val="820000"/>
              </a:solidFill>
            </a:endParaRPr>
          </a:p>
        </p:txBody>
      </p:sp>
      <p:sp>
        <p:nvSpPr>
          <p:cNvPr id="7" name="TextBox 6"/>
          <p:cNvSpPr txBox="1"/>
          <p:nvPr/>
        </p:nvSpPr>
        <p:spPr>
          <a:xfrm>
            <a:off x="467544" y="3485326"/>
            <a:ext cx="8568952" cy="2677656"/>
          </a:xfrm>
          <a:prstGeom prst="rect">
            <a:avLst/>
          </a:prstGeom>
          <a:noFill/>
        </p:spPr>
        <p:txBody>
          <a:bodyPr wrap="square" rtlCol="0">
            <a:spAutoFit/>
          </a:bodyPr>
          <a:lstStyle/>
          <a:p>
            <a:r>
              <a:rPr lang="en-US" sz="2800" b="1" dirty="0" smtClean="0">
                <a:solidFill>
                  <a:srgbClr val="820000"/>
                </a:solidFill>
              </a:rPr>
              <a:t>Appreciative enquiry m</a:t>
            </a:r>
            <a:r>
              <a:rPr lang="en-US" sz="2800" b="1" dirty="0">
                <a:solidFill>
                  <a:srgbClr val="820000"/>
                </a:solidFill>
              </a:rPr>
              <a:t>odel (asset-based approach)</a:t>
            </a:r>
          </a:p>
          <a:p>
            <a:pPr marL="914400" lvl="1" indent="-457200">
              <a:buFont typeface="Wingdings" pitchFamily="2" charset="2"/>
              <a:buChar char="q"/>
            </a:pPr>
            <a:r>
              <a:rPr lang="en-US" sz="2800" dirty="0" smtClean="0"/>
              <a:t>What’s </a:t>
            </a:r>
            <a:r>
              <a:rPr lang="en-US" sz="2800" dirty="0"/>
              <a:t>working </a:t>
            </a:r>
            <a:r>
              <a:rPr lang="en-US" sz="2800" dirty="0" smtClean="0"/>
              <a:t>well?</a:t>
            </a:r>
          </a:p>
          <a:p>
            <a:pPr marL="914400" lvl="1" indent="-457200">
              <a:buFont typeface="Wingdings" pitchFamily="2" charset="2"/>
              <a:buChar char="q"/>
            </a:pPr>
            <a:r>
              <a:rPr lang="en-US" sz="2800" dirty="0"/>
              <a:t>What’s good about what you are currently </a:t>
            </a:r>
            <a:r>
              <a:rPr lang="en-US" sz="2800" dirty="0" smtClean="0"/>
              <a:t>doing?</a:t>
            </a:r>
          </a:p>
          <a:p>
            <a:pPr marL="914400" lvl="1" indent="-457200">
              <a:buFont typeface="Wingdings" pitchFamily="2" charset="2"/>
              <a:buChar char="q"/>
            </a:pPr>
            <a:r>
              <a:rPr lang="en-US" sz="2800" dirty="0" smtClean="0"/>
              <a:t>Why are staying in the organization?</a:t>
            </a:r>
          </a:p>
        </p:txBody>
      </p:sp>
    </p:spTree>
    <p:extLst>
      <p:ext uri="{BB962C8B-B14F-4D97-AF65-F5344CB8AC3E}">
        <p14:creationId xmlns:p14="http://schemas.microsoft.com/office/powerpoint/2010/main" val="3021055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circle(in)">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23</a:t>
            </a:fld>
            <a:endParaRPr lang="en-GB" smtClean="0"/>
          </a:p>
        </p:txBody>
      </p:sp>
      <p:sp>
        <p:nvSpPr>
          <p:cNvPr id="33795" name="Rectangle 2"/>
          <p:cNvSpPr>
            <a:spLocks noGrp="1" noChangeArrowheads="1"/>
          </p:cNvSpPr>
          <p:nvPr>
            <p:ph type="title"/>
          </p:nvPr>
        </p:nvSpPr>
        <p:spPr>
          <a:xfrm>
            <a:off x="268288" y="0"/>
            <a:ext cx="8604250" cy="881063"/>
          </a:xfrm>
        </p:spPr>
        <p:txBody>
          <a:bodyPr/>
          <a:lstStyle/>
          <a:p>
            <a:pPr eaLnBrk="1" hangingPunct="1"/>
            <a:r>
              <a:rPr lang="en-US" dirty="0" smtClean="0"/>
              <a:t>Two opposite organizational development approaches</a:t>
            </a:r>
          </a:p>
        </p:txBody>
      </p:sp>
      <p:sp>
        <p:nvSpPr>
          <p:cNvPr id="2" name="TextBox 1"/>
          <p:cNvSpPr txBox="1"/>
          <p:nvPr/>
        </p:nvSpPr>
        <p:spPr>
          <a:xfrm>
            <a:off x="467544" y="1412776"/>
            <a:ext cx="8568952" cy="1384995"/>
          </a:xfrm>
          <a:prstGeom prst="rect">
            <a:avLst/>
          </a:prstGeom>
          <a:noFill/>
        </p:spPr>
        <p:txBody>
          <a:bodyPr wrap="square" rtlCol="0">
            <a:spAutoFit/>
          </a:bodyPr>
          <a:lstStyle/>
          <a:p>
            <a:r>
              <a:rPr lang="en-US" sz="2800" dirty="0"/>
              <a:t>S</a:t>
            </a:r>
            <a:r>
              <a:rPr lang="en-US" sz="2800" dirty="0" smtClean="0"/>
              <a:t>tart </a:t>
            </a:r>
            <a:r>
              <a:rPr lang="en-US" sz="2800" dirty="0"/>
              <a:t>with the belief that </a:t>
            </a:r>
            <a:r>
              <a:rPr lang="en-US" sz="2800" dirty="0" smtClean="0"/>
              <a:t>your organization, </a:t>
            </a:r>
            <a:r>
              <a:rPr lang="en-US" sz="2800" dirty="0"/>
              <a:t>and every person in </a:t>
            </a:r>
            <a:r>
              <a:rPr lang="en-US" sz="2800" dirty="0" smtClean="0"/>
              <a:t>this organization, </a:t>
            </a:r>
            <a:r>
              <a:rPr lang="en-US" sz="2800" dirty="0"/>
              <a:t>has </a:t>
            </a:r>
            <a:r>
              <a:rPr lang="en-US" sz="2800" u="sng" dirty="0"/>
              <a:t>positive aspects </a:t>
            </a:r>
            <a:r>
              <a:rPr lang="en-US" sz="2800" dirty="0"/>
              <a:t>that can be built </a:t>
            </a:r>
            <a:r>
              <a:rPr lang="en-US" sz="2800" dirty="0" smtClean="0"/>
              <a:t>upon.</a:t>
            </a:r>
            <a:endParaRPr lang="en-US" sz="2800" b="1" dirty="0">
              <a:solidFill>
                <a:srgbClr val="82000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981139916"/>
              </p:ext>
            </p:extLst>
          </p:nvPr>
        </p:nvGraphicFramePr>
        <p:xfrm>
          <a:off x="251520" y="3068960"/>
          <a:ext cx="8640960" cy="2377440"/>
        </p:xfrm>
        <a:graphic>
          <a:graphicData uri="http://schemas.openxmlformats.org/drawingml/2006/table">
            <a:tbl>
              <a:tblPr/>
              <a:tblGrid>
                <a:gridCol w="4320480"/>
                <a:gridCol w="4320480"/>
              </a:tblGrid>
              <a:tr h="0">
                <a:tc>
                  <a:txBody>
                    <a:bodyPr/>
                    <a:lstStyle/>
                    <a:p>
                      <a:r>
                        <a:rPr lang="en-US" b="1" dirty="0">
                          <a:solidFill>
                            <a:srgbClr val="820000"/>
                          </a:solidFill>
                        </a:rPr>
                        <a:t>Problem Solving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a:solidFill>
                            <a:srgbClr val="820000"/>
                          </a:solidFill>
                        </a:rPr>
                        <a:t>Appreciative inquiry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b="1" dirty="0">
                          <a:solidFill>
                            <a:schemeClr val="tx2">
                              <a:lumMod val="75000"/>
                            </a:schemeClr>
                          </a:solidFill>
                        </a:rPr>
                        <a:t>Felt need, identification of problem(s)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a:solidFill>
                            <a:schemeClr val="tx2">
                              <a:lumMod val="75000"/>
                            </a:schemeClr>
                          </a:solidFill>
                        </a:rPr>
                        <a:t>Appreciating, valuing the Best of What 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b="1" dirty="0">
                          <a:solidFill>
                            <a:schemeClr val="tx2">
                              <a:lumMod val="75000"/>
                            </a:schemeClr>
                          </a:solidFill>
                        </a:rPr>
                        <a:t>Analysis of Causes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a:solidFill>
                            <a:schemeClr val="tx2">
                              <a:lumMod val="75000"/>
                            </a:schemeClr>
                          </a:solidFill>
                        </a:rPr>
                        <a:t>Envisioning what might be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b="1" dirty="0">
                          <a:solidFill>
                            <a:schemeClr val="tx2">
                              <a:lumMod val="75000"/>
                            </a:schemeClr>
                          </a:solidFill>
                        </a:rPr>
                        <a:t>Analysis of possible solutions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a:solidFill>
                            <a:schemeClr val="tx2">
                              <a:lumMod val="75000"/>
                            </a:schemeClr>
                          </a:solidFill>
                        </a:rPr>
                        <a:t>Engaging in dialogue about what should be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b="1" dirty="0">
                          <a:solidFill>
                            <a:schemeClr val="tx2">
                              <a:lumMod val="75000"/>
                            </a:schemeClr>
                          </a:solidFill>
                        </a:rPr>
                        <a:t>Action Planning (treatment)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a:solidFill>
                            <a:schemeClr val="tx2">
                              <a:lumMod val="75000"/>
                            </a:schemeClr>
                          </a:solidFill>
                        </a:rPr>
                        <a:t>Innovating, what will be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247000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19ABBD3-C352-410E-8B98-247922E1E70B}" type="slidenum">
              <a:rPr lang="en-GB" smtClean="0"/>
              <a:pPr/>
              <a:t>24</a:t>
            </a:fld>
            <a:endParaRPr lang="en-GB" smtClean="0"/>
          </a:p>
        </p:txBody>
      </p:sp>
      <p:sp>
        <p:nvSpPr>
          <p:cNvPr id="33795" name="Rectangle 2"/>
          <p:cNvSpPr>
            <a:spLocks noGrp="1" noChangeArrowheads="1"/>
          </p:cNvSpPr>
          <p:nvPr>
            <p:ph type="title"/>
          </p:nvPr>
        </p:nvSpPr>
        <p:spPr>
          <a:xfrm>
            <a:off x="268288" y="0"/>
            <a:ext cx="8604250" cy="881063"/>
          </a:xfrm>
        </p:spPr>
        <p:txBody>
          <a:bodyPr/>
          <a:lstStyle/>
          <a:p>
            <a:pPr eaLnBrk="1" hangingPunct="1"/>
            <a:r>
              <a:rPr lang="ru-RU" smtClean="0"/>
              <a:t>Conclusion</a:t>
            </a:r>
            <a:endParaRPr lang="en-US" smtClean="0"/>
          </a:p>
        </p:txBody>
      </p:sp>
      <p:sp>
        <p:nvSpPr>
          <p:cNvPr id="33796" name="Content Placeholder 5"/>
          <p:cNvSpPr>
            <a:spLocks noGrp="1"/>
          </p:cNvSpPr>
          <p:nvPr>
            <p:ph idx="1"/>
          </p:nvPr>
        </p:nvSpPr>
        <p:spPr/>
        <p:txBody>
          <a:bodyPr/>
          <a:lstStyle/>
          <a:p>
            <a:r>
              <a:rPr lang="en-US" sz="2800" kern="1200" dirty="0" smtClean="0">
                <a:solidFill>
                  <a:srgbClr val="820000"/>
                </a:solidFill>
              </a:rPr>
              <a:t>Building knowledge-sharing culture is a challenge for even the most knowledge-savvy organizations</a:t>
            </a:r>
          </a:p>
          <a:p>
            <a:r>
              <a:rPr lang="en-US" sz="2800" kern="1200" dirty="0" smtClean="0">
                <a:solidFill>
                  <a:srgbClr val="820000"/>
                </a:solidFill>
              </a:rPr>
              <a:t>Developing knowledge-sharing culture is multi-year effort involving attention to the social, organizational, managerial, and technical components </a:t>
            </a:r>
          </a:p>
          <a:p>
            <a:r>
              <a:rPr lang="en-US" sz="2800" kern="1200" dirty="0" smtClean="0">
                <a:solidFill>
                  <a:srgbClr val="820000"/>
                </a:solidFill>
              </a:rPr>
              <a:t>The majority of an organization’s knowledge resources are devoted to technology and not to the other factors which stimulate knowledge-sharing.</a:t>
            </a:r>
            <a:endParaRPr lang="en-US" sz="2800" dirty="0" smtClean="0">
              <a:solidFill>
                <a:srgbClr val="82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7"/>
          <p:cNvPicPr>
            <a:picLocks noChangeAspect="1" noChangeArrowheads="1"/>
          </p:cNvPicPr>
          <p:nvPr/>
        </p:nvPicPr>
        <p:blipFill>
          <a:blip r:embed="rId2" cstate="print"/>
          <a:srcRect/>
          <a:stretch>
            <a:fillRect/>
          </a:stretch>
        </p:blipFill>
        <p:spPr bwMode="auto">
          <a:xfrm>
            <a:off x="539750" y="1557338"/>
            <a:ext cx="4276725" cy="3148012"/>
          </a:xfrm>
          <a:prstGeom prst="rect">
            <a:avLst/>
          </a:prstGeom>
          <a:noFill/>
          <a:ln w="3175">
            <a:noFill/>
            <a:miter lim="800000"/>
            <a:headEnd type="none" w="sm" len="sm"/>
            <a:tailEnd type="none" w="sm" len="sm"/>
          </a:ln>
        </p:spPr>
      </p:pic>
      <p:sp>
        <p:nvSpPr>
          <p:cNvPr id="34819" name="WordArt 3"/>
          <p:cNvSpPr>
            <a:spLocks noChangeArrowheads="1" noChangeShapeType="1" noTextEdit="1"/>
          </p:cNvSpPr>
          <p:nvPr/>
        </p:nvSpPr>
        <p:spPr bwMode="gray">
          <a:xfrm>
            <a:off x="611188" y="549275"/>
            <a:ext cx="8281987" cy="762000"/>
          </a:xfrm>
          <a:prstGeom prst="rect">
            <a:avLst/>
          </a:prstGeom>
        </p:spPr>
        <p:txBody>
          <a:bodyPr wrap="none" fromWordArt="1">
            <a:prstTxWarp prst="textDeflate">
              <a:avLst>
                <a:gd name="adj" fmla="val 0"/>
              </a:avLst>
            </a:prstTxWarp>
          </a:bodyPr>
          <a:lstStyle/>
          <a:p>
            <a:pPr algn="ctr"/>
            <a:r>
              <a:rPr lang="en-US" sz="5400" kern="10">
                <a:ln w="9525">
                  <a:noFill/>
                  <a:round/>
                  <a:headEnd/>
                  <a:tailEnd/>
                </a:ln>
                <a:solidFill>
                  <a:srgbClr val="990000"/>
                </a:solidFill>
                <a:latin typeface="Arial"/>
                <a:cs typeface="Arial"/>
              </a:rPr>
              <a:t>Thank you for your attention!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4" name="Picture 6" descr="hands-on-grass"/>
          <p:cNvPicPr>
            <a:picLocks noGrp="1" noChangeAspect="1" noChangeArrowheads="1"/>
          </p:cNvPicPr>
          <p:nvPr>
            <p:ph sz="quarter" idx="1"/>
          </p:nvPr>
        </p:nvPicPr>
        <p:blipFill>
          <a:blip r:embed="rId3" cstate="print"/>
          <a:srcRect/>
          <a:stretch>
            <a:fillRect/>
          </a:stretch>
        </p:blipFill>
        <p:spPr>
          <a:xfrm>
            <a:off x="179512" y="188640"/>
            <a:ext cx="2248907" cy="2232248"/>
          </a:xfrm>
          <a:noFill/>
          <a:ln/>
        </p:spPr>
      </p:pic>
      <p:pic>
        <p:nvPicPr>
          <p:cNvPr id="53258" name="Picture 10" descr="team-work-2"/>
          <p:cNvPicPr>
            <a:picLocks noGrp="1" noChangeAspect="1" noChangeArrowheads="1"/>
          </p:cNvPicPr>
          <p:nvPr>
            <p:ph sz="quarter" idx="3"/>
          </p:nvPr>
        </p:nvPicPr>
        <p:blipFill>
          <a:blip r:embed="rId4" cstate="print"/>
          <a:srcRect/>
          <a:stretch>
            <a:fillRect/>
          </a:stretch>
        </p:blipFill>
        <p:spPr>
          <a:xfrm>
            <a:off x="6660232" y="4149080"/>
            <a:ext cx="2008187" cy="2552700"/>
          </a:xfrm>
          <a:noFill/>
          <a:ln/>
        </p:spPr>
      </p:pic>
      <p:pic>
        <p:nvPicPr>
          <p:cNvPr id="53259" name="Picture 11" descr="team-work-1"/>
          <p:cNvPicPr>
            <a:picLocks noChangeAspect="1" noChangeArrowheads="1"/>
          </p:cNvPicPr>
          <p:nvPr/>
        </p:nvPicPr>
        <p:blipFill>
          <a:blip r:embed="rId5" cstate="print"/>
          <a:srcRect/>
          <a:stretch>
            <a:fillRect/>
          </a:stretch>
        </p:blipFill>
        <p:spPr bwMode="auto">
          <a:xfrm>
            <a:off x="107504" y="3212976"/>
            <a:ext cx="2430462" cy="3495675"/>
          </a:xfrm>
          <a:prstGeom prst="rect">
            <a:avLst/>
          </a:prstGeom>
          <a:noFill/>
        </p:spPr>
      </p:pic>
      <p:pic>
        <p:nvPicPr>
          <p:cNvPr id="53260" name="Picture 12" descr="conflict3"/>
          <p:cNvPicPr>
            <a:picLocks noGrp="1" noChangeAspect="1" noChangeArrowheads="1"/>
          </p:cNvPicPr>
          <p:nvPr>
            <p:ph sz="quarter" idx="2"/>
          </p:nvPr>
        </p:nvPicPr>
        <p:blipFill>
          <a:blip r:embed="rId6" cstate="print"/>
          <a:srcRect/>
          <a:stretch>
            <a:fillRect/>
          </a:stretch>
        </p:blipFill>
        <p:spPr>
          <a:xfrm>
            <a:off x="6948264" y="188640"/>
            <a:ext cx="2195736" cy="1756589"/>
          </a:xfrm>
          <a:noFill/>
          <a:ln/>
        </p:spPr>
      </p:pic>
      <p:pic>
        <p:nvPicPr>
          <p:cNvPr id="53261" name="Picture 13" descr="conflict-management-argue"/>
          <p:cNvPicPr>
            <a:picLocks noGrp="1" noChangeAspect="1" noChangeArrowheads="1"/>
          </p:cNvPicPr>
          <p:nvPr>
            <p:ph sz="quarter" idx="4"/>
          </p:nvPr>
        </p:nvPicPr>
        <p:blipFill>
          <a:blip r:embed="rId7" cstate="print"/>
          <a:srcRect/>
          <a:stretch>
            <a:fillRect/>
          </a:stretch>
        </p:blipFill>
        <p:spPr>
          <a:xfrm>
            <a:off x="2792412" y="3429000"/>
            <a:ext cx="3559175" cy="2373312"/>
          </a:xfrm>
          <a:noFill/>
          <a:ln/>
        </p:spPr>
      </p:pic>
      <p:pic>
        <p:nvPicPr>
          <p:cNvPr id="53262" name="Picture 14" descr="conflicts1"/>
          <p:cNvPicPr>
            <a:picLocks noChangeAspect="1" noChangeArrowheads="1"/>
          </p:cNvPicPr>
          <p:nvPr/>
        </p:nvPicPr>
        <p:blipFill>
          <a:blip r:embed="rId8" cstate="print"/>
          <a:srcRect/>
          <a:stretch>
            <a:fillRect/>
          </a:stretch>
        </p:blipFill>
        <p:spPr bwMode="auto">
          <a:xfrm>
            <a:off x="6335713" y="2132856"/>
            <a:ext cx="2808287" cy="1930400"/>
          </a:xfrm>
          <a:prstGeom prst="rect">
            <a:avLst/>
          </a:prstGeom>
          <a:noFill/>
        </p:spPr>
      </p:pic>
      <p:sp>
        <p:nvSpPr>
          <p:cNvPr id="10" name="Rectangle 9"/>
          <p:cNvSpPr/>
          <p:nvPr/>
        </p:nvSpPr>
        <p:spPr>
          <a:xfrm>
            <a:off x="2411760" y="1412776"/>
            <a:ext cx="4572000" cy="1200329"/>
          </a:xfrm>
          <a:prstGeom prst="rect">
            <a:avLst/>
          </a:prstGeom>
        </p:spPr>
        <p:txBody>
          <a:bodyPr>
            <a:spAutoFit/>
          </a:bodyPr>
          <a:lstStyle/>
          <a:p>
            <a:r>
              <a:rPr lang="en-US" b="1" dirty="0" smtClean="0">
                <a:solidFill>
                  <a:srgbClr val="820000"/>
                </a:solidFill>
              </a:rPr>
              <a:t>“We must all hang together, or assuredly we shall all hang separately”.</a:t>
            </a:r>
            <a:r>
              <a:rPr lang="en-US" dirty="0" smtClean="0"/>
              <a:t> – Ben Franklin at the signing of America’s</a:t>
            </a:r>
            <a:br>
              <a:rPr lang="en-US" dirty="0" smtClean="0"/>
            </a:br>
            <a:r>
              <a:rPr lang="en-US" dirty="0" smtClean="0"/>
              <a:t>   Declaration of Independence</a:t>
            </a:r>
            <a:endParaRPr lang="en-US" dirty="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3254"/>
                                        </p:tgtEl>
                                        <p:attrNameLst>
                                          <p:attrName>style.visibility</p:attrName>
                                        </p:attrNameLst>
                                      </p:cBhvr>
                                      <p:to>
                                        <p:strVal val="visible"/>
                                      </p:to>
                                    </p:set>
                                    <p:animEffect transition="in" filter="blinds(horizontal)">
                                      <p:cBhvr>
                                        <p:cTn id="7" dur="500"/>
                                        <p:tgtEl>
                                          <p:spTgt spid="53254"/>
                                        </p:tgtEl>
                                      </p:cBhvr>
                                    </p:animEffect>
                                  </p:childTnLst>
                                </p:cTn>
                              </p:par>
                              <p:par>
                                <p:cTn id="8" presetID="3" presetClass="entr" presetSubtype="10" fill="hold" nodeType="withEffect">
                                  <p:stCondLst>
                                    <p:cond delay="0"/>
                                  </p:stCondLst>
                                  <p:childTnLst>
                                    <p:set>
                                      <p:cBhvr>
                                        <p:cTn id="9" dur="1" fill="hold">
                                          <p:stCondLst>
                                            <p:cond delay="0"/>
                                          </p:stCondLst>
                                        </p:cTn>
                                        <p:tgtEl>
                                          <p:spTgt spid="53259"/>
                                        </p:tgtEl>
                                        <p:attrNameLst>
                                          <p:attrName>style.visibility</p:attrName>
                                        </p:attrNameLst>
                                      </p:cBhvr>
                                      <p:to>
                                        <p:strVal val="visible"/>
                                      </p:to>
                                    </p:set>
                                    <p:animEffect transition="in" filter="blinds(horizontal)">
                                      <p:cBhvr>
                                        <p:cTn id="10" dur="500"/>
                                        <p:tgtEl>
                                          <p:spTgt spid="53259"/>
                                        </p:tgtEl>
                                      </p:cBhvr>
                                    </p:animEffect>
                                  </p:childTnLst>
                                </p:cTn>
                              </p:par>
                              <p:par>
                                <p:cTn id="11" presetID="3" presetClass="entr" presetSubtype="10" fill="hold" nodeType="withEffect">
                                  <p:stCondLst>
                                    <p:cond delay="0"/>
                                  </p:stCondLst>
                                  <p:childTnLst>
                                    <p:set>
                                      <p:cBhvr>
                                        <p:cTn id="12" dur="1" fill="hold">
                                          <p:stCondLst>
                                            <p:cond delay="0"/>
                                          </p:stCondLst>
                                        </p:cTn>
                                        <p:tgtEl>
                                          <p:spTgt spid="53258"/>
                                        </p:tgtEl>
                                        <p:attrNameLst>
                                          <p:attrName>style.visibility</p:attrName>
                                        </p:attrNameLst>
                                      </p:cBhvr>
                                      <p:to>
                                        <p:strVal val="visible"/>
                                      </p:to>
                                    </p:set>
                                    <p:animEffect transition="in" filter="blinds(horizontal)">
                                      <p:cBhvr>
                                        <p:cTn id="13" dur="500"/>
                                        <p:tgtEl>
                                          <p:spTgt spid="53258"/>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3260"/>
                                        </p:tgtEl>
                                        <p:attrNameLst>
                                          <p:attrName>style.visibility</p:attrName>
                                        </p:attrNameLst>
                                      </p:cBhvr>
                                      <p:to>
                                        <p:strVal val="visible"/>
                                      </p:to>
                                    </p:set>
                                    <p:animEffect transition="in" filter="blinds(horizontal)">
                                      <p:cBhvr>
                                        <p:cTn id="18" dur="500"/>
                                        <p:tgtEl>
                                          <p:spTgt spid="53260"/>
                                        </p:tgtEl>
                                      </p:cBhvr>
                                    </p:animEffect>
                                  </p:childTnLst>
                                </p:cTn>
                              </p:par>
                              <p:par>
                                <p:cTn id="19" presetID="3" presetClass="entr" presetSubtype="10" fill="hold" nodeType="withEffect">
                                  <p:stCondLst>
                                    <p:cond delay="0"/>
                                  </p:stCondLst>
                                  <p:childTnLst>
                                    <p:set>
                                      <p:cBhvr>
                                        <p:cTn id="20" dur="1" fill="hold">
                                          <p:stCondLst>
                                            <p:cond delay="0"/>
                                          </p:stCondLst>
                                        </p:cTn>
                                        <p:tgtEl>
                                          <p:spTgt spid="53262"/>
                                        </p:tgtEl>
                                        <p:attrNameLst>
                                          <p:attrName>style.visibility</p:attrName>
                                        </p:attrNameLst>
                                      </p:cBhvr>
                                      <p:to>
                                        <p:strVal val="visible"/>
                                      </p:to>
                                    </p:set>
                                    <p:animEffect transition="in" filter="blinds(horizontal)">
                                      <p:cBhvr>
                                        <p:cTn id="21" dur="500"/>
                                        <p:tgtEl>
                                          <p:spTgt spid="53262"/>
                                        </p:tgtEl>
                                      </p:cBhvr>
                                    </p:animEffect>
                                  </p:childTnLst>
                                </p:cTn>
                              </p:par>
                              <p:par>
                                <p:cTn id="22" presetID="3" presetClass="entr" presetSubtype="10" fill="hold" nodeType="withEffect">
                                  <p:stCondLst>
                                    <p:cond delay="0"/>
                                  </p:stCondLst>
                                  <p:childTnLst>
                                    <p:set>
                                      <p:cBhvr>
                                        <p:cTn id="23" dur="1" fill="hold">
                                          <p:stCondLst>
                                            <p:cond delay="0"/>
                                          </p:stCondLst>
                                        </p:cTn>
                                        <p:tgtEl>
                                          <p:spTgt spid="53261"/>
                                        </p:tgtEl>
                                        <p:attrNameLst>
                                          <p:attrName>style.visibility</p:attrName>
                                        </p:attrNameLst>
                                      </p:cBhvr>
                                      <p:to>
                                        <p:strVal val="visible"/>
                                      </p:to>
                                    </p:set>
                                    <p:animEffect transition="in" filter="blinds(horizontal)">
                                      <p:cBhvr>
                                        <p:cTn id="24" dur="500"/>
                                        <p:tgtEl>
                                          <p:spTgt spid="53261"/>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8A2290D1-DACA-4245-9AA3-126AC11D85DC}" type="slidenum">
              <a:rPr lang="en-GB" smtClean="0"/>
              <a:pPr/>
              <a:t>4</a:t>
            </a:fld>
            <a:endParaRPr lang="en-GB" smtClean="0"/>
          </a:p>
        </p:txBody>
      </p:sp>
      <p:sp>
        <p:nvSpPr>
          <p:cNvPr id="6147" name="Rectangle 2"/>
          <p:cNvSpPr>
            <a:spLocks noGrp="1" noChangeArrowheads="1"/>
          </p:cNvSpPr>
          <p:nvPr>
            <p:ph type="title"/>
          </p:nvPr>
        </p:nvSpPr>
        <p:spPr>
          <a:xfrm>
            <a:off x="268288" y="0"/>
            <a:ext cx="8604250" cy="881063"/>
          </a:xfrm>
        </p:spPr>
        <p:txBody>
          <a:bodyPr/>
          <a:lstStyle/>
          <a:p>
            <a:pPr eaLnBrk="1" hangingPunct="1"/>
            <a:r>
              <a:rPr lang="en-US" dirty="0" smtClean="0"/>
              <a:t>Organizational Culture</a:t>
            </a:r>
          </a:p>
        </p:txBody>
      </p:sp>
      <p:sp>
        <p:nvSpPr>
          <p:cNvPr id="5" name="Content Placeholder 4"/>
          <p:cNvSpPr>
            <a:spLocks noGrp="1"/>
          </p:cNvSpPr>
          <p:nvPr>
            <p:ph idx="1"/>
          </p:nvPr>
        </p:nvSpPr>
        <p:spPr>
          <a:xfrm>
            <a:off x="381000" y="1295400"/>
            <a:ext cx="8512175" cy="4953000"/>
          </a:xfrm>
        </p:spPr>
        <p:txBody>
          <a:bodyPr/>
          <a:lstStyle/>
          <a:p>
            <a:pPr>
              <a:buNone/>
            </a:pPr>
            <a:r>
              <a:rPr lang="en-US" b="1" dirty="0" smtClean="0">
                <a:solidFill>
                  <a:srgbClr val="820000"/>
                </a:solidFill>
              </a:rPr>
              <a:t>	is a mixture of an organization’s traditions, values, attitudes and behaviors.</a:t>
            </a:r>
          </a:p>
          <a:p>
            <a:pPr>
              <a:buNone/>
            </a:pPr>
            <a:endParaRPr lang="en-US" sz="2400" dirty="0" smtClean="0">
              <a:solidFill>
                <a:schemeClr val="accent5">
                  <a:lumMod val="25000"/>
                </a:schemeClr>
              </a:solidFill>
            </a:endParaRPr>
          </a:p>
          <a:p>
            <a:pPr>
              <a:buNone/>
            </a:pPr>
            <a:r>
              <a:rPr lang="en-US" sz="2400" kern="1200" dirty="0" smtClean="0"/>
              <a:t>    </a:t>
            </a:r>
            <a:r>
              <a:rPr lang="en-US" sz="2800" b="1" kern="1200" dirty="0" smtClean="0">
                <a:solidFill>
                  <a:schemeClr val="tx2">
                    <a:lumMod val="75000"/>
                  </a:schemeClr>
                </a:solidFill>
              </a:rPr>
              <a:t>Culture </a:t>
            </a:r>
            <a:r>
              <a:rPr lang="en-US" sz="2800" b="1" kern="1200" dirty="0">
                <a:solidFill>
                  <a:schemeClr val="tx2">
                    <a:lumMod val="75000"/>
                  </a:schemeClr>
                </a:solidFill>
              </a:rPr>
              <a:t>is neither good nor bad but may foster values and behaviors which support or </a:t>
            </a:r>
            <a:r>
              <a:rPr lang="en-US" sz="2800" b="1" kern="1200" dirty="0" smtClean="0">
                <a:solidFill>
                  <a:schemeClr val="tx2">
                    <a:lumMod val="75000"/>
                  </a:schemeClr>
                </a:solidFill>
              </a:rPr>
              <a:t>“block” </a:t>
            </a:r>
            <a:r>
              <a:rPr lang="en-US" sz="2800" b="1" kern="1200" dirty="0">
                <a:solidFill>
                  <a:schemeClr val="tx2">
                    <a:lumMod val="75000"/>
                  </a:schemeClr>
                </a:solidFill>
              </a:rPr>
              <a:t>certain organizational objectives. </a:t>
            </a:r>
            <a:endParaRPr lang="en-US" sz="2800" b="1" dirty="0" smtClean="0">
              <a:solidFill>
                <a:schemeClr val="tx2">
                  <a:lumMod val="75000"/>
                </a:schemeClr>
              </a:solidFill>
            </a:endParaRPr>
          </a:p>
          <a:p>
            <a:pPr>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65000"/>
          </a:schemeClr>
        </a:solidFill>
        <a:effectLst/>
      </p:bgPr>
    </p:bg>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8A2290D1-DACA-4245-9AA3-126AC11D85DC}" type="slidenum">
              <a:rPr lang="en-GB" smtClean="0"/>
              <a:pPr/>
              <a:t>5</a:t>
            </a:fld>
            <a:endParaRPr lang="en-GB" smtClean="0"/>
          </a:p>
        </p:txBody>
      </p:sp>
      <p:sp>
        <p:nvSpPr>
          <p:cNvPr id="6147" name="Rectangle 2"/>
          <p:cNvSpPr>
            <a:spLocks noGrp="1" noChangeArrowheads="1"/>
          </p:cNvSpPr>
          <p:nvPr>
            <p:ph type="title"/>
          </p:nvPr>
        </p:nvSpPr>
        <p:spPr>
          <a:xfrm>
            <a:off x="268288" y="0"/>
            <a:ext cx="8604250" cy="881063"/>
          </a:xfrm>
        </p:spPr>
        <p:txBody>
          <a:bodyPr/>
          <a:lstStyle/>
          <a:p>
            <a:pPr eaLnBrk="1" hangingPunct="1"/>
            <a:r>
              <a:rPr lang="en-US" dirty="0" smtClean="0"/>
              <a:t>Organizational Culture</a:t>
            </a:r>
          </a:p>
        </p:txBody>
      </p:sp>
      <p:sp>
        <p:nvSpPr>
          <p:cNvPr id="5" name="Content Placeholder 4"/>
          <p:cNvSpPr>
            <a:spLocks noGrp="1"/>
          </p:cNvSpPr>
          <p:nvPr>
            <p:ph idx="1"/>
          </p:nvPr>
        </p:nvSpPr>
        <p:spPr>
          <a:xfrm>
            <a:off x="381000" y="1295400"/>
            <a:ext cx="8512175" cy="4953000"/>
          </a:xfrm>
        </p:spPr>
        <p:txBody>
          <a:bodyPr/>
          <a:lstStyle/>
          <a:p>
            <a:pPr>
              <a:buNone/>
            </a:pPr>
            <a:endParaRPr lang="en-US" sz="2000" b="1" i="1" dirty="0" smtClean="0">
              <a:solidFill>
                <a:srgbClr val="820000"/>
              </a:solidFill>
            </a:endParaRPr>
          </a:p>
          <a:p>
            <a:pPr>
              <a:defRPr/>
            </a:pPr>
            <a:endParaRPr lang="en-US" dirty="0"/>
          </a:p>
        </p:txBody>
      </p:sp>
      <p:sp>
        <p:nvSpPr>
          <p:cNvPr id="6" name="Donut 5"/>
          <p:cNvSpPr/>
          <p:nvPr/>
        </p:nvSpPr>
        <p:spPr>
          <a:xfrm>
            <a:off x="1979712" y="1484784"/>
            <a:ext cx="4608512" cy="4464496"/>
          </a:xfrm>
          <a:prstGeom prst="donut">
            <a:avLst>
              <a:gd name="adj" fmla="val 141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Donut 7"/>
          <p:cNvSpPr/>
          <p:nvPr/>
        </p:nvSpPr>
        <p:spPr>
          <a:xfrm>
            <a:off x="2627784" y="2132856"/>
            <a:ext cx="3312368" cy="3168352"/>
          </a:xfrm>
          <a:prstGeom prst="donut">
            <a:avLst>
              <a:gd name="adj" fmla="val 14111"/>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3851920" y="1700808"/>
            <a:ext cx="1296144" cy="369332"/>
          </a:xfrm>
          <a:prstGeom prst="rect">
            <a:avLst/>
          </a:prstGeom>
          <a:noFill/>
        </p:spPr>
        <p:txBody>
          <a:bodyPr wrap="square" rtlCol="0">
            <a:spAutoFit/>
          </a:bodyPr>
          <a:lstStyle/>
          <a:p>
            <a:r>
              <a:rPr lang="en-US" b="1" dirty="0" smtClean="0">
                <a:solidFill>
                  <a:srgbClr val="820000"/>
                </a:solidFill>
              </a:rPr>
              <a:t>Culture</a:t>
            </a:r>
            <a:endParaRPr lang="en-US" b="1" dirty="0">
              <a:solidFill>
                <a:srgbClr val="820000"/>
              </a:solidFill>
            </a:endParaRPr>
          </a:p>
        </p:txBody>
      </p:sp>
      <p:sp>
        <p:nvSpPr>
          <p:cNvPr id="10" name="TextBox 9"/>
          <p:cNvSpPr txBox="1"/>
          <p:nvPr/>
        </p:nvSpPr>
        <p:spPr>
          <a:xfrm>
            <a:off x="3635896" y="2204864"/>
            <a:ext cx="1440160" cy="369332"/>
          </a:xfrm>
          <a:prstGeom prst="rect">
            <a:avLst/>
          </a:prstGeom>
          <a:noFill/>
        </p:spPr>
        <p:txBody>
          <a:bodyPr wrap="square" rtlCol="0">
            <a:spAutoFit/>
          </a:bodyPr>
          <a:lstStyle/>
          <a:p>
            <a:r>
              <a:rPr lang="en-US" b="1" dirty="0" smtClean="0">
                <a:solidFill>
                  <a:schemeClr val="accent1">
                    <a:lumMod val="50000"/>
                  </a:schemeClr>
                </a:solidFill>
              </a:rPr>
              <a:t>Processes</a:t>
            </a:r>
            <a:endParaRPr lang="en-US" b="1" dirty="0">
              <a:solidFill>
                <a:schemeClr val="accent1">
                  <a:lumMod val="50000"/>
                </a:schemeClr>
              </a:solidFill>
            </a:endParaRPr>
          </a:p>
        </p:txBody>
      </p:sp>
      <p:sp>
        <p:nvSpPr>
          <p:cNvPr id="11" name="Donut 10"/>
          <p:cNvSpPr/>
          <p:nvPr/>
        </p:nvSpPr>
        <p:spPr>
          <a:xfrm>
            <a:off x="3059832" y="2564904"/>
            <a:ext cx="2448272" cy="2304256"/>
          </a:xfrm>
          <a:prstGeom prst="donut">
            <a:avLst>
              <a:gd name="adj" fmla="val 19713"/>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3491880" y="2636912"/>
            <a:ext cx="1872208" cy="369332"/>
          </a:xfrm>
          <a:prstGeom prst="rect">
            <a:avLst/>
          </a:prstGeom>
          <a:noFill/>
        </p:spPr>
        <p:txBody>
          <a:bodyPr wrap="square" rtlCol="0">
            <a:spAutoFit/>
          </a:bodyPr>
          <a:lstStyle/>
          <a:p>
            <a:r>
              <a:rPr lang="en-US" b="1" dirty="0" smtClean="0"/>
              <a:t>Infrastructure</a:t>
            </a:r>
            <a:endParaRPr lang="en-US" b="1" dirty="0"/>
          </a:p>
        </p:txBody>
      </p:sp>
      <p:sp>
        <p:nvSpPr>
          <p:cNvPr id="13" name="TextBox 12"/>
          <p:cNvSpPr txBox="1"/>
          <p:nvPr/>
        </p:nvSpPr>
        <p:spPr>
          <a:xfrm>
            <a:off x="3923928" y="4653136"/>
            <a:ext cx="1008112" cy="369332"/>
          </a:xfrm>
          <a:prstGeom prst="rect">
            <a:avLst/>
          </a:prstGeom>
          <a:noFill/>
        </p:spPr>
        <p:txBody>
          <a:bodyPr wrap="square" rtlCol="0">
            <a:spAutoFit/>
          </a:bodyPr>
          <a:lstStyle/>
          <a:p>
            <a:r>
              <a:rPr lang="en-US" b="1" dirty="0" smtClean="0"/>
              <a:t>Tools</a:t>
            </a:r>
            <a:endParaRPr lang="en-US" b="1" dirty="0"/>
          </a:p>
        </p:txBody>
      </p:sp>
      <p:sp>
        <p:nvSpPr>
          <p:cNvPr id="14" name="Rectangle 13"/>
          <p:cNvSpPr/>
          <p:nvPr/>
        </p:nvSpPr>
        <p:spPr>
          <a:xfrm>
            <a:off x="395536" y="6021288"/>
            <a:ext cx="8352928" cy="400110"/>
          </a:xfrm>
          <a:prstGeom prst="rect">
            <a:avLst/>
          </a:prstGeom>
        </p:spPr>
        <p:txBody>
          <a:bodyPr wrap="square">
            <a:spAutoFit/>
          </a:bodyPr>
          <a:lstStyle/>
          <a:p>
            <a:r>
              <a:rPr lang="en-US" sz="2000" b="1" dirty="0" smtClean="0">
                <a:solidFill>
                  <a:srgbClr val="820000"/>
                </a:solidFill>
              </a:rPr>
              <a:t>Culture Influences Activities in All Aspects of the Organization </a:t>
            </a:r>
            <a:endParaRPr lang="en-US" sz="2000" dirty="0">
              <a:solidFill>
                <a:srgbClr val="820000"/>
              </a:solidFill>
            </a:endParaRPr>
          </a:p>
        </p:txBody>
      </p:sp>
      <p:sp>
        <p:nvSpPr>
          <p:cNvPr id="15" name="TextBox 14"/>
          <p:cNvSpPr txBox="1"/>
          <p:nvPr/>
        </p:nvSpPr>
        <p:spPr>
          <a:xfrm>
            <a:off x="3779912" y="3532366"/>
            <a:ext cx="1008112" cy="369332"/>
          </a:xfrm>
          <a:prstGeom prst="rect">
            <a:avLst/>
          </a:prstGeom>
          <a:noFill/>
        </p:spPr>
        <p:txBody>
          <a:bodyPr wrap="square" rtlCol="0">
            <a:spAutoFit/>
          </a:bodyPr>
          <a:lstStyle/>
          <a:p>
            <a:r>
              <a:rPr lang="ru-RU" b="1" dirty="0" smtClean="0">
                <a:solidFill>
                  <a:schemeClr val="accent1">
                    <a:lumMod val="50000"/>
                  </a:schemeClr>
                </a:solidFill>
              </a:rPr>
              <a:t>People</a:t>
            </a:r>
            <a:endParaRPr lang="en-US" b="1"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65000"/>
          </a:schemeClr>
        </a:solidFill>
        <a:effectLst/>
      </p:bgPr>
    </p:bg>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8A2290D1-DACA-4245-9AA3-126AC11D85DC}" type="slidenum">
              <a:rPr lang="en-GB" smtClean="0"/>
              <a:pPr/>
              <a:t>6</a:t>
            </a:fld>
            <a:endParaRPr lang="en-GB" smtClean="0"/>
          </a:p>
        </p:txBody>
      </p:sp>
      <p:sp>
        <p:nvSpPr>
          <p:cNvPr id="6147" name="Rectangle 2"/>
          <p:cNvSpPr>
            <a:spLocks noGrp="1" noChangeArrowheads="1"/>
          </p:cNvSpPr>
          <p:nvPr>
            <p:ph type="title"/>
          </p:nvPr>
        </p:nvSpPr>
        <p:spPr>
          <a:xfrm>
            <a:off x="268288" y="0"/>
            <a:ext cx="8604250" cy="881063"/>
          </a:xfrm>
        </p:spPr>
        <p:txBody>
          <a:bodyPr/>
          <a:lstStyle/>
          <a:p>
            <a:pPr eaLnBrk="1" hangingPunct="1"/>
            <a:r>
              <a:rPr lang="en-US" dirty="0" smtClean="0"/>
              <a:t>Organizational Culture Levels</a:t>
            </a:r>
          </a:p>
        </p:txBody>
      </p:sp>
      <p:sp>
        <p:nvSpPr>
          <p:cNvPr id="5" name="Content Placeholder 4"/>
          <p:cNvSpPr>
            <a:spLocks noGrp="1"/>
          </p:cNvSpPr>
          <p:nvPr>
            <p:ph idx="1"/>
          </p:nvPr>
        </p:nvSpPr>
        <p:spPr>
          <a:xfrm>
            <a:off x="381000" y="1295400"/>
            <a:ext cx="8512175" cy="4953000"/>
          </a:xfrm>
        </p:spPr>
        <p:txBody>
          <a:bodyPr/>
          <a:lstStyle/>
          <a:p>
            <a:pPr>
              <a:buNone/>
            </a:pPr>
            <a:endParaRPr lang="en-US" sz="2000" b="1" i="1" dirty="0" smtClean="0">
              <a:solidFill>
                <a:srgbClr val="820000"/>
              </a:solidFill>
            </a:endParaRPr>
          </a:p>
          <a:p>
            <a:pPr>
              <a:defRPr/>
            </a:pPr>
            <a:endParaRPr lang="en-US" dirty="0"/>
          </a:p>
        </p:txBody>
      </p:sp>
      <p:sp>
        <p:nvSpPr>
          <p:cNvPr id="6" name="Donut 5"/>
          <p:cNvSpPr/>
          <p:nvPr/>
        </p:nvSpPr>
        <p:spPr>
          <a:xfrm>
            <a:off x="1979712" y="1484784"/>
            <a:ext cx="4608512" cy="4464496"/>
          </a:xfrm>
          <a:prstGeom prst="donut">
            <a:avLst>
              <a:gd name="adj" fmla="val 141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Donut 7"/>
          <p:cNvSpPr/>
          <p:nvPr/>
        </p:nvSpPr>
        <p:spPr>
          <a:xfrm>
            <a:off x="2627784" y="2132856"/>
            <a:ext cx="3312368" cy="3168352"/>
          </a:xfrm>
          <a:prstGeom prst="donut">
            <a:avLst>
              <a:gd name="adj" fmla="val 14111"/>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3347864" y="1700808"/>
            <a:ext cx="2088232" cy="369332"/>
          </a:xfrm>
          <a:prstGeom prst="rect">
            <a:avLst/>
          </a:prstGeom>
          <a:noFill/>
        </p:spPr>
        <p:txBody>
          <a:bodyPr wrap="square" rtlCol="0">
            <a:spAutoFit/>
          </a:bodyPr>
          <a:lstStyle/>
          <a:p>
            <a:r>
              <a:rPr lang="en-US" b="1" dirty="0" smtClean="0">
                <a:solidFill>
                  <a:srgbClr val="820000"/>
                </a:solidFill>
              </a:rPr>
              <a:t>Social Culture</a:t>
            </a:r>
            <a:endParaRPr lang="en-US" b="1" dirty="0">
              <a:solidFill>
                <a:srgbClr val="820000"/>
              </a:solidFill>
            </a:endParaRPr>
          </a:p>
        </p:txBody>
      </p:sp>
      <p:sp>
        <p:nvSpPr>
          <p:cNvPr id="10" name="TextBox 9"/>
          <p:cNvSpPr txBox="1"/>
          <p:nvPr/>
        </p:nvSpPr>
        <p:spPr>
          <a:xfrm>
            <a:off x="3131840" y="2298358"/>
            <a:ext cx="2448272" cy="338554"/>
          </a:xfrm>
          <a:prstGeom prst="rect">
            <a:avLst/>
          </a:prstGeom>
          <a:noFill/>
        </p:spPr>
        <p:txBody>
          <a:bodyPr wrap="square" rtlCol="0">
            <a:spAutoFit/>
          </a:bodyPr>
          <a:lstStyle/>
          <a:p>
            <a:r>
              <a:rPr lang="en-US" sz="1600" b="1" dirty="0" smtClean="0">
                <a:solidFill>
                  <a:schemeClr val="accent1">
                    <a:lumMod val="50000"/>
                  </a:schemeClr>
                </a:solidFill>
              </a:rPr>
              <a:t>Organizational Culture</a:t>
            </a:r>
            <a:endParaRPr lang="en-US" sz="1600" b="1" dirty="0">
              <a:solidFill>
                <a:schemeClr val="accent1">
                  <a:lumMod val="50000"/>
                </a:schemeClr>
              </a:solidFill>
            </a:endParaRPr>
          </a:p>
        </p:txBody>
      </p:sp>
      <p:sp>
        <p:nvSpPr>
          <p:cNvPr id="11" name="Donut 10"/>
          <p:cNvSpPr/>
          <p:nvPr/>
        </p:nvSpPr>
        <p:spPr>
          <a:xfrm>
            <a:off x="3059832" y="2564904"/>
            <a:ext cx="2448272" cy="2304256"/>
          </a:xfrm>
          <a:prstGeom prst="donut">
            <a:avLst>
              <a:gd name="adj" fmla="val 19713"/>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3563888" y="2699628"/>
            <a:ext cx="1872208" cy="369332"/>
          </a:xfrm>
          <a:prstGeom prst="rect">
            <a:avLst/>
          </a:prstGeom>
          <a:noFill/>
        </p:spPr>
        <p:txBody>
          <a:bodyPr wrap="square" rtlCol="0">
            <a:spAutoFit/>
          </a:bodyPr>
          <a:lstStyle/>
          <a:p>
            <a:r>
              <a:rPr lang="en-US" b="1" dirty="0" smtClean="0"/>
              <a:t>Unit Culture</a:t>
            </a:r>
            <a:endParaRPr lang="en-US" b="1" dirty="0"/>
          </a:p>
        </p:txBody>
      </p:sp>
      <p:sp>
        <p:nvSpPr>
          <p:cNvPr id="13" name="TextBox 12"/>
          <p:cNvSpPr txBox="1"/>
          <p:nvPr/>
        </p:nvSpPr>
        <p:spPr>
          <a:xfrm>
            <a:off x="3635896" y="3501008"/>
            <a:ext cx="1368152" cy="369332"/>
          </a:xfrm>
          <a:prstGeom prst="rect">
            <a:avLst/>
          </a:prstGeom>
          <a:noFill/>
        </p:spPr>
        <p:txBody>
          <a:bodyPr wrap="square" rtlCol="0">
            <a:spAutoFit/>
          </a:bodyPr>
          <a:lstStyle/>
          <a:p>
            <a:r>
              <a:rPr lang="en-US" b="1" dirty="0" smtClean="0">
                <a:solidFill>
                  <a:schemeClr val="accent1">
                    <a:lumMod val="50000"/>
                  </a:schemeClr>
                </a:solidFill>
              </a:rPr>
              <a:t>Individual</a:t>
            </a:r>
            <a:endParaRPr lang="en-US" b="1" dirty="0">
              <a:solidFill>
                <a:schemeClr val="accent1">
                  <a:lumMod val="50000"/>
                </a:schemeClr>
              </a:solidFill>
            </a:endParaRPr>
          </a:p>
        </p:txBody>
      </p:sp>
      <p:sp>
        <p:nvSpPr>
          <p:cNvPr id="14" name="Rectangle 13"/>
          <p:cNvSpPr/>
          <p:nvPr/>
        </p:nvSpPr>
        <p:spPr>
          <a:xfrm>
            <a:off x="395536" y="6021288"/>
            <a:ext cx="8352928" cy="707886"/>
          </a:xfrm>
          <a:prstGeom prst="rect">
            <a:avLst/>
          </a:prstGeom>
        </p:spPr>
        <p:txBody>
          <a:bodyPr wrap="square">
            <a:spAutoFit/>
          </a:bodyPr>
          <a:lstStyle/>
          <a:p>
            <a:r>
              <a:rPr lang="en-US" sz="2000" b="1" dirty="0" smtClean="0">
                <a:solidFill>
                  <a:srgbClr val="820000"/>
                </a:solidFill>
              </a:rPr>
              <a:t>Culture operates in many different spheres, each constraining those within it</a:t>
            </a:r>
            <a:endParaRPr lang="en-US" sz="2000" dirty="0">
              <a:solidFill>
                <a:srgbClr val="820000"/>
              </a:solidFill>
            </a:endParaRPr>
          </a:p>
        </p:txBody>
      </p:sp>
      <p:sp>
        <p:nvSpPr>
          <p:cNvPr id="15" name="Down Arrow 14"/>
          <p:cNvSpPr/>
          <p:nvPr/>
        </p:nvSpPr>
        <p:spPr>
          <a:xfrm rot="18470790">
            <a:off x="2411760" y="2276872"/>
            <a:ext cx="504056" cy="648072"/>
          </a:xfrm>
          <a:prstGeom prst="down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rot="17561323">
            <a:off x="2666039" y="3030572"/>
            <a:ext cx="504056" cy="509110"/>
          </a:xfrm>
          <a:prstGeom prst="down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rot="16200000">
            <a:off x="3059832" y="3574799"/>
            <a:ext cx="504056" cy="504056"/>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8A2290D1-DACA-4245-9AA3-126AC11D85DC}" type="slidenum">
              <a:rPr lang="en-GB" smtClean="0"/>
              <a:pPr/>
              <a:t>7</a:t>
            </a:fld>
            <a:endParaRPr lang="en-GB" smtClean="0"/>
          </a:p>
        </p:txBody>
      </p:sp>
      <p:sp>
        <p:nvSpPr>
          <p:cNvPr id="6147" name="Rectangle 2"/>
          <p:cNvSpPr>
            <a:spLocks noGrp="1" noChangeArrowheads="1"/>
          </p:cNvSpPr>
          <p:nvPr>
            <p:ph type="title"/>
          </p:nvPr>
        </p:nvSpPr>
        <p:spPr>
          <a:xfrm>
            <a:off x="268288" y="0"/>
            <a:ext cx="8604250" cy="881063"/>
          </a:xfrm>
        </p:spPr>
        <p:txBody>
          <a:bodyPr/>
          <a:lstStyle/>
          <a:p>
            <a:pPr eaLnBrk="1" hangingPunct="1"/>
            <a:r>
              <a:rPr lang="en-US" dirty="0" smtClean="0"/>
              <a:t>Main Elements of Organizational Culture</a:t>
            </a:r>
          </a:p>
        </p:txBody>
      </p:sp>
      <p:sp>
        <p:nvSpPr>
          <p:cNvPr id="5" name="Content Placeholder 4"/>
          <p:cNvSpPr>
            <a:spLocks noGrp="1"/>
          </p:cNvSpPr>
          <p:nvPr>
            <p:ph idx="1"/>
          </p:nvPr>
        </p:nvSpPr>
        <p:spPr>
          <a:xfrm>
            <a:off x="381001" y="1295400"/>
            <a:ext cx="4479031" cy="4953000"/>
          </a:xfrm>
        </p:spPr>
        <p:txBody>
          <a:bodyPr/>
          <a:lstStyle/>
          <a:p>
            <a:r>
              <a:rPr lang="en-US" sz="2400" b="1" i="1" dirty="0" smtClean="0">
                <a:solidFill>
                  <a:srgbClr val="820000"/>
                </a:solidFill>
              </a:rPr>
              <a:t>Trust</a:t>
            </a:r>
          </a:p>
          <a:p>
            <a:r>
              <a:rPr lang="en-US" sz="2400" b="1" i="1" dirty="0" smtClean="0">
                <a:solidFill>
                  <a:schemeClr val="accent5">
                    <a:lumMod val="25000"/>
                  </a:schemeClr>
                </a:solidFill>
              </a:rPr>
              <a:t>Enthusiasm</a:t>
            </a:r>
          </a:p>
          <a:p>
            <a:r>
              <a:rPr lang="en-US" sz="2400" b="1" i="1" dirty="0" smtClean="0">
                <a:solidFill>
                  <a:srgbClr val="820000"/>
                </a:solidFill>
              </a:rPr>
              <a:t>Sharing</a:t>
            </a:r>
          </a:p>
          <a:p>
            <a:r>
              <a:rPr lang="en-US" sz="2400" b="1" i="1" dirty="0" smtClean="0">
                <a:solidFill>
                  <a:schemeClr val="accent5">
                    <a:lumMod val="25000"/>
                  </a:schemeClr>
                </a:solidFill>
              </a:rPr>
              <a:t>Goals</a:t>
            </a:r>
          </a:p>
          <a:p>
            <a:r>
              <a:rPr lang="en-US" sz="2400" b="1" i="1" dirty="0" smtClean="0">
                <a:solidFill>
                  <a:schemeClr val="accent5">
                    <a:lumMod val="25000"/>
                  </a:schemeClr>
                </a:solidFill>
              </a:rPr>
              <a:t>Innovation</a:t>
            </a:r>
          </a:p>
          <a:p>
            <a:r>
              <a:rPr lang="en-US" sz="2400" b="1" i="1" dirty="0" smtClean="0">
                <a:solidFill>
                  <a:schemeClr val="accent5">
                    <a:lumMod val="25000"/>
                  </a:schemeClr>
                </a:solidFill>
              </a:rPr>
              <a:t>Environment (physical and virtual)</a:t>
            </a:r>
          </a:p>
          <a:p>
            <a:r>
              <a:rPr lang="en-US" sz="2400" b="1" i="1" dirty="0" smtClean="0">
                <a:solidFill>
                  <a:schemeClr val="accent5">
                    <a:lumMod val="25000"/>
                  </a:schemeClr>
                </a:solidFill>
              </a:rPr>
              <a:t>Constructive confrontation</a:t>
            </a:r>
          </a:p>
          <a:p>
            <a:r>
              <a:rPr lang="en-US" sz="2400" b="1" i="1" dirty="0" smtClean="0">
                <a:solidFill>
                  <a:schemeClr val="accent5">
                    <a:lumMod val="25000"/>
                  </a:schemeClr>
                </a:solidFill>
              </a:rPr>
              <a:t>Communication</a:t>
            </a:r>
          </a:p>
          <a:p>
            <a:r>
              <a:rPr lang="en-US" sz="2400" b="1" i="1" dirty="0" smtClean="0">
                <a:solidFill>
                  <a:schemeClr val="accent5">
                    <a:lumMod val="25000"/>
                  </a:schemeClr>
                </a:solidFill>
              </a:rPr>
              <a:t>Community</a:t>
            </a:r>
          </a:p>
          <a:p>
            <a:r>
              <a:rPr lang="en-US" sz="2400" b="1" i="1" dirty="0" smtClean="0">
                <a:solidFill>
                  <a:schemeClr val="accent5">
                    <a:lumMod val="25000"/>
                  </a:schemeClr>
                </a:solidFill>
              </a:rPr>
              <a:t>Value</a:t>
            </a:r>
          </a:p>
          <a:p>
            <a:pPr>
              <a:buNone/>
            </a:pPr>
            <a:endParaRPr lang="en-US" sz="2400" b="1" i="1" dirty="0" smtClean="0">
              <a:solidFill>
                <a:schemeClr val="accent5">
                  <a:lumMod val="25000"/>
                </a:schemeClr>
              </a:solidFill>
            </a:endParaRPr>
          </a:p>
          <a:p>
            <a:pPr>
              <a:buNone/>
            </a:pPr>
            <a:endParaRPr lang="en-US" sz="2000" b="1" i="1" dirty="0" smtClean="0">
              <a:solidFill>
                <a:srgbClr val="820000"/>
              </a:solidFill>
            </a:endParaRPr>
          </a:p>
          <a:p>
            <a:pPr>
              <a:defRPr/>
            </a:pPr>
            <a:endParaRPr lang="en-US" dirty="0"/>
          </a:p>
        </p:txBody>
      </p:sp>
      <p:sp>
        <p:nvSpPr>
          <p:cNvPr id="2" name="TextBox 1"/>
          <p:cNvSpPr txBox="1"/>
          <p:nvPr/>
        </p:nvSpPr>
        <p:spPr>
          <a:xfrm>
            <a:off x="5076056" y="1268760"/>
            <a:ext cx="3672408" cy="1938992"/>
          </a:xfrm>
          <a:prstGeom prst="rect">
            <a:avLst/>
          </a:prstGeom>
          <a:noFill/>
        </p:spPr>
        <p:txBody>
          <a:bodyPr wrap="square" rtlCol="0">
            <a:spAutoFit/>
          </a:bodyPr>
          <a:lstStyle/>
          <a:p>
            <a:r>
              <a:rPr lang="ru-RU" sz="2400" b="1" dirty="0" smtClean="0">
                <a:solidFill>
                  <a:srgbClr val="820000"/>
                </a:solidFill>
              </a:rPr>
              <a:t>Personal trust</a:t>
            </a:r>
          </a:p>
          <a:p>
            <a:endParaRPr lang="ru-RU" sz="2400" b="1" dirty="0">
              <a:solidFill>
                <a:srgbClr val="820000"/>
              </a:solidFill>
            </a:endParaRPr>
          </a:p>
          <a:p>
            <a:r>
              <a:rPr lang="ru-RU" sz="2400" b="1" dirty="0" smtClean="0">
                <a:solidFill>
                  <a:srgbClr val="820000"/>
                </a:solidFill>
              </a:rPr>
              <a:t>Trust in another person’s skills or knowledge </a:t>
            </a:r>
            <a:endParaRPr lang="en-US" sz="2400" b="1" dirty="0">
              <a:solidFill>
                <a:srgbClr val="820000"/>
              </a:solidFill>
            </a:endParaRPr>
          </a:p>
        </p:txBody>
      </p:sp>
      <p:sp>
        <p:nvSpPr>
          <p:cNvPr id="3" name="Right Arrow 2"/>
          <p:cNvSpPr/>
          <p:nvPr/>
        </p:nvSpPr>
        <p:spPr>
          <a:xfrm>
            <a:off x="2987824" y="1376772"/>
            <a:ext cx="158417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060679">
            <a:off x="2912436" y="1863085"/>
            <a:ext cx="1813681" cy="215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219200" y="1831975"/>
            <a:ext cx="2170113" cy="4035425"/>
            <a:chOff x="720" y="1296"/>
            <a:chExt cx="1367" cy="2542"/>
          </a:xfrm>
        </p:grpSpPr>
        <p:sp>
          <p:nvSpPr>
            <p:cNvPr id="50180" name="AutoShape 4"/>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a:effectLst/>
          </p:spPr>
          <p:txBody>
            <a:bodyPr wrap="none" anchor="ctr"/>
            <a:lstStyle/>
            <a:p>
              <a:endParaRPr lang="en-US"/>
            </a:p>
          </p:txBody>
        </p:sp>
        <p:sp>
          <p:nvSpPr>
            <p:cNvPr id="50181" name="AutoShape 5"/>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a:effectLst/>
          </p:spPr>
          <p:txBody>
            <a:bodyPr wrap="none" anchor="ctr"/>
            <a:lstStyle/>
            <a:p>
              <a:endParaRPr lang="en-US"/>
            </a:p>
          </p:txBody>
        </p:sp>
        <p:sp>
          <p:nvSpPr>
            <p:cNvPr id="50182" name="AutoShape 6"/>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3CA1E6">
                    <a:gamma/>
                    <a:tint val="51373"/>
                    <a:invGamma/>
                  </a:srgbClr>
                </a:gs>
              </a:gsLst>
              <a:lin ang="5400000" scaled="1"/>
            </a:gradFill>
            <a:ln w="9525">
              <a:noFill/>
              <a:round/>
              <a:headEnd/>
              <a:tailEnd/>
            </a:ln>
            <a:effectLst/>
          </p:spPr>
          <p:txBody>
            <a:bodyPr wrap="none" anchor="ctr"/>
            <a:lstStyle/>
            <a:p>
              <a:endParaRPr lang="en-US"/>
            </a:p>
          </p:txBody>
        </p:sp>
        <p:sp>
          <p:nvSpPr>
            <p:cNvPr id="50183" name="AutoShape 7"/>
            <p:cNvSpPr>
              <a:spLocks noChangeArrowheads="1"/>
            </p:cNvSpPr>
            <p:nvPr/>
          </p:nvSpPr>
          <p:spPr bwMode="gray">
            <a:xfrm>
              <a:off x="752" y="1509"/>
              <a:ext cx="1304" cy="446"/>
            </a:xfrm>
            <a:prstGeom prst="roundRect">
              <a:avLst>
                <a:gd name="adj" fmla="val 50000"/>
              </a:avLst>
            </a:prstGeom>
            <a:gradFill rotWithShape="1">
              <a:gsLst>
                <a:gs pos="0">
                  <a:srgbClr val="3CA1E6">
                    <a:gamma/>
                    <a:tint val="33333"/>
                    <a:invGamma/>
                  </a:srgbClr>
                </a:gs>
                <a:gs pos="100000">
                  <a:srgbClr val="3CA1E6">
                    <a:alpha val="0"/>
                  </a:srgbClr>
                </a:gs>
              </a:gsLst>
              <a:lin ang="5400000" scaled="1"/>
            </a:gradFill>
            <a:ln w="9525">
              <a:noFill/>
              <a:round/>
              <a:headEnd/>
              <a:tailEnd/>
            </a:ln>
            <a:effectLst/>
          </p:spPr>
          <p:txBody>
            <a:bodyPr wrap="none" anchor="ctr"/>
            <a:lstStyle/>
            <a:p>
              <a:endParaRPr lang="en-US"/>
            </a:p>
          </p:txBody>
        </p:sp>
        <p:sp>
          <p:nvSpPr>
            <p:cNvPr id="50184" name="AutoShape 8"/>
            <p:cNvSpPr>
              <a:spLocks noChangeArrowheads="1"/>
            </p:cNvSpPr>
            <p:nvPr/>
          </p:nvSpPr>
          <p:spPr bwMode="gray">
            <a:xfrm>
              <a:off x="724" y="3290"/>
              <a:ext cx="1363" cy="548"/>
            </a:xfrm>
            <a:prstGeom prst="roundRect">
              <a:avLst>
                <a:gd name="adj" fmla="val 40389"/>
              </a:avLst>
            </a:prstGeom>
            <a:gradFill rotWithShape="1">
              <a:gsLst>
                <a:gs pos="0">
                  <a:srgbClr val="729EB4"/>
                </a:gs>
                <a:gs pos="100000">
                  <a:schemeClr val="bg1"/>
                </a:gs>
              </a:gsLst>
              <a:lin ang="5400000" scaled="1"/>
            </a:gradFill>
            <a:ln w="9525">
              <a:noFill/>
              <a:round/>
              <a:headEnd/>
              <a:tailEnd/>
            </a:ln>
            <a:effectLst/>
          </p:spPr>
          <p:txBody>
            <a:bodyPr wrap="none" anchor="ctr"/>
            <a:lstStyle/>
            <a:p>
              <a:endParaRPr lang="en-US"/>
            </a:p>
          </p:txBody>
        </p:sp>
        <p:sp>
          <p:nvSpPr>
            <p:cNvPr id="50185" name="AutoShape 9"/>
            <p:cNvSpPr>
              <a:spLocks noChangeArrowheads="1"/>
            </p:cNvSpPr>
            <p:nvPr/>
          </p:nvSpPr>
          <p:spPr bwMode="gray">
            <a:xfrm>
              <a:off x="752" y="3305"/>
              <a:ext cx="1304" cy="487"/>
            </a:xfrm>
            <a:prstGeom prst="roundRect">
              <a:avLst>
                <a:gd name="adj" fmla="val 50000"/>
              </a:avLst>
            </a:prstGeom>
            <a:gradFill rotWithShape="1">
              <a:gsLst>
                <a:gs pos="0">
                  <a:srgbClr val="7DAFD4"/>
                </a:gs>
                <a:gs pos="100000">
                  <a:schemeClr val="bg1"/>
                </a:gs>
              </a:gsLst>
              <a:lin ang="5400000" scaled="1"/>
            </a:gradFill>
            <a:ln w="9525">
              <a:noFill/>
              <a:round/>
              <a:headEnd/>
              <a:tailEnd/>
            </a:ln>
            <a:effectLst/>
          </p:spPr>
          <p:txBody>
            <a:bodyPr wrap="none" anchor="ctr"/>
            <a:lstStyle/>
            <a:p>
              <a:endParaRPr lang="en-US"/>
            </a:p>
          </p:txBody>
        </p:sp>
        <p:grpSp>
          <p:nvGrpSpPr>
            <p:cNvPr id="3" name="Group 10"/>
            <p:cNvGrpSpPr>
              <a:grpSpLocks/>
            </p:cNvGrpSpPr>
            <p:nvPr/>
          </p:nvGrpSpPr>
          <p:grpSpPr bwMode="auto">
            <a:xfrm>
              <a:off x="1189" y="1296"/>
              <a:ext cx="405" cy="405"/>
              <a:chOff x="1289" y="582"/>
              <a:chExt cx="668" cy="668"/>
            </a:xfrm>
          </p:grpSpPr>
          <p:sp>
            <p:nvSpPr>
              <p:cNvPr id="50187" name="Oval 11"/>
              <p:cNvSpPr>
                <a:spLocks noChangeArrowheads="1"/>
              </p:cNvSpPr>
              <p:nvPr/>
            </p:nvSpPr>
            <p:spPr bwMode="gray">
              <a:xfrm>
                <a:off x="1289" y="582"/>
                <a:ext cx="668" cy="668"/>
              </a:xfrm>
              <a:prstGeom prst="ellipse">
                <a:avLst/>
              </a:prstGeom>
              <a:solidFill>
                <a:srgbClr val="333333"/>
              </a:solidFill>
              <a:ln w="38100" algn="ctr">
                <a:noFill/>
                <a:round/>
                <a:headEnd/>
                <a:tailEnd/>
              </a:ln>
              <a:effectLst/>
            </p:spPr>
            <p:txBody>
              <a:bodyPr anchor="ctr">
                <a:spAutoFit/>
              </a:bodyPr>
              <a:lstStyle/>
              <a:p>
                <a:endParaRPr lang="en-US"/>
              </a:p>
            </p:txBody>
          </p:sp>
          <p:sp>
            <p:nvSpPr>
              <p:cNvPr id="50188" name="Oval 12"/>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n-US"/>
              </a:p>
            </p:txBody>
          </p:sp>
          <p:sp>
            <p:nvSpPr>
              <p:cNvPr id="50189" name="Oval 13"/>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n-US"/>
              </a:p>
            </p:txBody>
          </p:sp>
          <p:sp>
            <p:nvSpPr>
              <p:cNvPr id="50190" name="Oval 14"/>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n-US"/>
              </a:p>
            </p:txBody>
          </p:sp>
          <p:sp>
            <p:nvSpPr>
              <p:cNvPr id="50191" name="Oval 15"/>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n-US"/>
              </a:p>
            </p:txBody>
          </p:sp>
        </p:grpSp>
        <p:sp>
          <p:nvSpPr>
            <p:cNvPr id="50192" name="Text Box 16"/>
            <p:cNvSpPr txBox="1">
              <a:spLocks noChangeArrowheads="1"/>
            </p:cNvSpPr>
            <p:nvPr/>
          </p:nvSpPr>
          <p:spPr bwMode="gray">
            <a:xfrm>
              <a:off x="1276" y="1354"/>
              <a:ext cx="223" cy="288"/>
            </a:xfrm>
            <a:prstGeom prst="rect">
              <a:avLst/>
            </a:prstGeom>
            <a:noFill/>
            <a:ln w="9525" algn="ctr">
              <a:noFill/>
              <a:miter lim="800000"/>
              <a:headEnd/>
              <a:tailEnd/>
            </a:ln>
            <a:effectLst/>
          </p:spPr>
          <p:txBody>
            <a:bodyPr wrap="none">
              <a:spAutoFit/>
            </a:bodyPr>
            <a:lstStyle/>
            <a:p>
              <a:pPr algn="ctr"/>
              <a:r>
                <a:rPr lang="en-GB" sz="2400">
                  <a:solidFill>
                    <a:srgbClr val="000000"/>
                  </a:solidFill>
                </a:rPr>
                <a:t>1</a:t>
              </a:r>
              <a:endParaRPr lang="en-GB"/>
            </a:p>
          </p:txBody>
        </p:sp>
        <p:sp>
          <p:nvSpPr>
            <p:cNvPr id="50193" name="Text Box 17"/>
            <p:cNvSpPr txBox="1">
              <a:spLocks noChangeArrowheads="1"/>
            </p:cNvSpPr>
            <p:nvPr/>
          </p:nvSpPr>
          <p:spPr bwMode="gray">
            <a:xfrm>
              <a:off x="768" y="1776"/>
              <a:ext cx="1296" cy="1280"/>
            </a:xfrm>
            <a:prstGeom prst="rect">
              <a:avLst/>
            </a:prstGeom>
            <a:noFill/>
            <a:ln w="9525" algn="ctr">
              <a:noFill/>
              <a:miter lim="800000"/>
              <a:headEnd/>
              <a:tailEnd/>
            </a:ln>
            <a:effectLst/>
          </p:spPr>
          <p:txBody>
            <a:bodyPr>
              <a:spAutoFit/>
            </a:bodyPr>
            <a:lstStyle/>
            <a:p>
              <a:pPr>
                <a:spcBef>
                  <a:spcPct val="20000"/>
                </a:spcBef>
                <a:buClr>
                  <a:schemeClr val="tx2"/>
                </a:buClr>
                <a:buFont typeface="Wingdings" pitchFamily="2" charset="2"/>
                <a:buNone/>
              </a:pPr>
              <a:r>
                <a:rPr lang="en-GB" b="1" dirty="0">
                  <a:solidFill>
                    <a:srgbClr val="820000"/>
                  </a:solidFill>
                </a:rPr>
                <a:t>Intangible products – ideas, processes, information make up a core of the industry</a:t>
              </a:r>
            </a:p>
          </p:txBody>
        </p:sp>
      </p:grpSp>
      <p:grpSp>
        <p:nvGrpSpPr>
          <p:cNvPr id="4" name="Group 18"/>
          <p:cNvGrpSpPr>
            <a:grpSpLocks/>
          </p:cNvGrpSpPr>
          <p:nvPr/>
        </p:nvGrpSpPr>
        <p:grpSpPr bwMode="auto">
          <a:xfrm>
            <a:off x="3581400" y="1831975"/>
            <a:ext cx="2166938" cy="4035425"/>
            <a:chOff x="2208" y="1296"/>
            <a:chExt cx="1365" cy="2542"/>
          </a:xfrm>
        </p:grpSpPr>
        <p:sp>
          <p:nvSpPr>
            <p:cNvPr id="50195" name="AutoShape 19"/>
            <p:cNvSpPr>
              <a:spLocks noChangeArrowheads="1"/>
            </p:cNvSpPr>
            <p:nvPr/>
          </p:nvSpPr>
          <p:spPr bwMode="gray">
            <a:xfrm>
              <a:off x="2208" y="1490"/>
              <a:ext cx="1363" cy="1800"/>
            </a:xfrm>
            <a:prstGeom prst="roundRect">
              <a:avLst>
                <a:gd name="adj" fmla="val 17509"/>
              </a:avLst>
            </a:prstGeom>
            <a:gradFill rotWithShape="1">
              <a:gsLst>
                <a:gs pos="0">
                  <a:srgbClr val="34B034"/>
                </a:gs>
                <a:gs pos="100000">
                  <a:srgbClr val="3F8B4A"/>
                </a:gs>
              </a:gsLst>
              <a:lin ang="2700000" scaled="1"/>
            </a:gradFill>
            <a:ln w="9525">
              <a:noFill/>
              <a:round/>
              <a:headEnd/>
              <a:tailEnd/>
            </a:ln>
            <a:effectLst/>
          </p:spPr>
          <p:txBody>
            <a:bodyPr wrap="none" anchor="ctr"/>
            <a:lstStyle/>
            <a:p>
              <a:endParaRPr lang="en-US"/>
            </a:p>
          </p:txBody>
        </p:sp>
        <p:sp>
          <p:nvSpPr>
            <p:cNvPr id="50196" name="AutoShape 20"/>
            <p:cNvSpPr>
              <a:spLocks noChangeArrowheads="1"/>
            </p:cNvSpPr>
            <p:nvPr/>
          </p:nvSpPr>
          <p:spPr bwMode="gray">
            <a:xfrm>
              <a:off x="2229" y="1495"/>
              <a:ext cx="1322" cy="1766"/>
            </a:xfrm>
            <a:prstGeom prst="roundRect">
              <a:avLst>
                <a:gd name="adj" fmla="val 16667"/>
              </a:avLst>
            </a:prstGeom>
            <a:solidFill>
              <a:srgbClr val="73E77E"/>
            </a:solidFill>
            <a:ln w="9525">
              <a:noFill/>
              <a:round/>
              <a:headEnd/>
              <a:tailEnd/>
            </a:ln>
            <a:effectLst/>
          </p:spPr>
          <p:txBody>
            <a:bodyPr wrap="none" anchor="ctr"/>
            <a:lstStyle/>
            <a:p>
              <a:endParaRPr lang="en-US"/>
            </a:p>
          </p:txBody>
        </p:sp>
        <p:sp>
          <p:nvSpPr>
            <p:cNvPr id="50197" name="AutoShape 21"/>
            <p:cNvSpPr>
              <a:spLocks noChangeArrowheads="1"/>
            </p:cNvSpPr>
            <p:nvPr/>
          </p:nvSpPr>
          <p:spPr bwMode="gray">
            <a:xfrm>
              <a:off x="2240" y="2795"/>
              <a:ext cx="1304" cy="447"/>
            </a:xfrm>
            <a:prstGeom prst="roundRect">
              <a:avLst>
                <a:gd name="adj" fmla="val 50000"/>
              </a:avLst>
            </a:prstGeom>
            <a:gradFill rotWithShape="1">
              <a:gsLst>
                <a:gs pos="0">
                  <a:srgbClr val="73E77E"/>
                </a:gs>
                <a:gs pos="100000">
                  <a:srgbClr val="73E77E">
                    <a:gamma/>
                    <a:tint val="54510"/>
                    <a:invGamma/>
                  </a:srgbClr>
                </a:gs>
              </a:gsLst>
              <a:lin ang="5400000" scaled="1"/>
            </a:gradFill>
            <a:ln w="9525">
              <a:noFill/>
              <a:round/>
              <a:headEnd/>
              <a:tailEnd/>
            </a:ln>
            <a:effectLst/>
          </p:spPr>
          <p:txBody>
            <a:bodyPr wrap="none" anchor="ctr"/>
            <a:lstStyle/>
            <a:p>
              <a:endParaRPr lang="en-US"/>
            </a:p>
          </p:txBody>
        </p:sp>
        <p:sp>
          <p:nvSpPr>
            <p:cNvPr id="50198" name="AutoShape 22"/>
            <p:cNvSpPr>
              <a:spLocks noChangeArrowheads="1"/>
            </p:cNvSpPr>
            <p:nvPr/>
          </p:nvSpPr>
          <p:spPr bwMode="gray">
            <a:xfrm>
              <a:off x="2240" y="1509"/>
              <a:ext cx="1304" cy="446"/>
            </a:xfrm>
            <a:prstGeom prst="roundRect">
              <a:avLst>
                <a:gd name="adj" fmla="val 50000"/>
              </a:avLst>
            </a:prstGeom>
            <a:gradFill rotWithShape="1">
              <a:gsLst>
                <a:gs pos="0">
                  <a:srgbClr val="73E77E">
                    <a:gamma/>
                    <a:tint val="33333"/>
                    <a:invGamma/>
                  </a:srgbClr>
                </a:gs>
                <a:gs pos="100000">
                  <a:srgbClr val="73E77E"/>
                </a:gs>
              </a:gsLst>
              <a:lin ang="5400000" scaled="1"/>
            </a:gradFill>
            <a:ln w="9525">
              <a:noFill/>
              <a:round/>
              <a:headEnd/>
              <a:tailEnd/>
            </a:ln>
            <a:effectLst/>
          </p:spPr>
          <p:txBody>
            <a:bodyPr wrap="none" anchor="ctr"/>
            <a:lstStyle/>
            <a:p>
              <a:endParaRPr lang="en-US"/>
            </a:p>
          </p:txBody>
        </p:sp>
        <p:sp>
          <p:nvSpPr>
            <p:cNvPr id="50199" name="Oval 23"/>
            <p:cNvSpPr>
              <a:spLocks noChangeArrowheads="1"/>
            </p:cNvSpPr>
            <p:nvPr/>
          </p:nvSpPr>
          <p:spPr bwMode="gray">
            <a:xfrm>
              <a:off x="2677" y="1296"/>
              <a:ext cx="405" cy="405"/>
            </a:xfrm>
            <a:prstGeom prst="ellipse">
              <a:avLst/>
            </a:prstGeom>
            <a:solidFill>
              <a:srgbClr val="333333"/>
            </a:solidFill>
            <a:ln w="38100" algn="ctr">
              <a:noFill/>
              <a:round/>
              <a:headEnd/>
              <a:tailEnd/>
            </a:ln>
            <a:effectLst/>
          </p:spPr>
          <p:txBody>
            <a:bodyPr anchor="ctr">
              <a:spAutoFit/>
            </a:bodyPr>
            <a:lstStyle/>
            <a:p>
              <a:endParaRPr lang="en-US"/>
            </a:p>
          </p:txBody>
        </p:sp>
        <p:sp>
          <p:nvSpPr>
            <p:cNvPr id="50200" name="Oval 24"/>
            <p:cNvSpPr>
              <a:spLocks noChangeArrowheads="1"/>
            </p:cNvSpPr>
            <p:nvPr/>
          </p:nvSpPr>
          <p:spPr bwMode="gray">
            <a:xfrm>
              <a:off x="2681" y="1299"/>
              <a:ext cx="392" cy="39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n-US"/>
            </a:p>
          </p:txBody>
        </p:sp>
        <p:sp>
          <p:nvSpPr>
            <p:cNvPr id="50201" name="Oval 25"/>
            <p:cNvSpPr>
              <a:spLocks noChangeArrowheads="1"/>
            </p:cNvSpPr>
            <p:nvPr/>
          </p:nvSpPr>
          <p:spPr bwMode="gray">
            <a:xfrm>
              <a:off x="2686" y="1301"/>
              <a:ext cx="383" cy="383"/>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n-US"/>
            </a:p>
          </p:txBody>
        </p:sp>
        <p:sp>
          <p:nvSpPr>
            <p:cNvPr id="50202" name="Oval 26"/>
            <p:cNvSpPr>
              <a:spLocks noChangeArrowheads="1"/>
            </p:cNvSpPr>
            <p:nvPr/>
          </p:nvSpPr>
          <p:spPr bwMode="gray">
            <a:xfrm>
              <a:off x="2690" y="1305"/>
              <a:ext cx="364" cy="357"/>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n-US"/>
            </a:p>
          </p:txBody>
        </p:sp>
        <p:sp>
          <p:nvSpPr>
            <p:cNvPr id="50203" name="Oval 27"/>
            <p:cNvSpPr>
              <a:spLocks noChangeArrowheads="1"/>
            </p:cNvSpPr>
            <p:nvPr/>
          </p:nvSpPr>
          <p:spPr bwMode="gray">
            <a:xfrm>
              <a:off x="2712" y="1315"/>
              <a:ext cx="323" cy="290"/>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n-US"/>
            </a:p>
          </p:txBody>
        </p:sp>
        <p:sp>
          <p:nvSpPr>
            <p:cNvPr id="50204" name="Text Box 28"/>
            <p:cNvSpPr txBox="1">
              <a:spLocks noChangeArrowheads="1"/>
            </p:cNvSpPr>
            <p:nvPr/>
          </p:nvSpPr>
          <p:spPr bwMode="gray">
            <a:xfrm>
              <a:off x="2764" y="1354"/>
              <a:ext cx="223" cy="288"/>
            </a:xfrm>
            <a:prstGeom prst="rect">
              <a:avLst/>
            </a:prstGeom>
            <a:noFill/>
            <a:ln w="9525" algn="ctr">
              <a:noFill/>
              <a:miter lim="800000"/>
              <a:headEnd/>
              <a:tailEnd/>
            </a:ln>
            <a:effectLst/>
          </p:spPr>
          <p:txBody>
            <a:bodyPr wrap="none">
              <a:spAutoFit/>
            </a:bodyPr>
            <a:lstStyle/>
            <a:p>
              <a:pPr algn="ctr"/>
              <a:r>
                <a:rPr lang="en-GB" sz="2400">
                  <a:solidFill>
                    <a:srgbClr val="000000"/>
                  </a:solidFill>
                </a:rPr>
                <a:t>2</a:t>
              </a:r>
              <a:endParaRPr lang="en-GB"/>
            </a:p>
          </p:txBody>
        </p:sp>
        <p:sp>
          <p:nvSpPr>
            <p:cNvPr id="50205" name="Text Box 29"/>
            <p:cNvSpPr txBox="1">
              <a:spLocks noChangeArrowheads="1"/>
            </p:cNvSpPr>
            <p:nvPr/>
          </p:nvSpPr>
          <p:spPr bwMode="gray">
            <a:xfrm>
              <a:off x="2256" y="1776"/>
              <a:ext cx="1296" cy="1314"/>
            </a:xfrm>
            <a:prstGeom prst="rect">
              <a:avLst/>
            </a:prstGeom>
            <a:noFill/>
            <a:ln w="9525" algn="ctr">
              <a:noFill/>
              <a:miter lim="800000"/>
              <a:headEnd/>
              <a:tailEnd/>
            </a:ln>
            <a:effectLst/>
          </p:spPr>
          <p:txBody>
            <a:bodyPr>
              <a:spAutoFit/>
            </a:bodyPr>
            <a:lstStyle/>
            <a:p>
              <a:pPr>
                <a:spcBef>
                  <a:spcPct val="20000"/>
                </a:spcBef>
                <a:buClr>
                  <a:schemeClr val="tx2"/>
                </a:buClr>
                <a:buFont typeface="Wingdings" pitchFamily="2" charset="2"/>
                <a:buNone/>
              </a:pPr>
              <a:r>
                <a:rPr lang="en-GB" b="1" dirty="0">
                  <a:solidFill>
                    <a:srgbClr val="820000"/>
                  </a:solidFill>
                </a:rPr>
                <a:t>Urgent need for innovation and modernisation – </a:t>
              </a:r>
              <a:r>
                <a:rPr lang="en-GB" b="1" dirty="0" smtClean="0">
                  <a:solidFill>
                    <a:srgbClr val="820000"/>
                  </a:solidFill>
                </a:rPr>
                <a:t>generation and application </a:t>
              </a:r>
              <a:r>
                <a:rPr lang="en-GB" b="1" dirty="0">
                  <a:solidFill>
                    <a:srgbClr val="820000"/>
                  </a:solidFill>
                </a:rPr>
                <a:t>of new knowledge</a:t>
              </a:r>
            </a:p>
            <a:p>
              <a:pPr>
                <a:spcBef>
                  <a:spcPct val="20000"/>
                </a:spcBef>
                <a:buClr>
                  <a:schemeClr val="tx2"/>
                </a:buClr>
                <a:buFont typeface="Wingdings" pitchFamily="2" charset="2"/>
                <a:buNone/>
              </a:pPr>
              <a:r>
                <a:rPr lang="ru-RU" b="1" dirty="0" smtClean="0">
                  <a:solidFill>
                    <a:srgbClr val="820000"/>
                  </a:solidFill>
                </a:rPr>
                <a:t>M</a:t>
              </a:r>
              <a:r>
                <a:rPr lang="en-GB" b="1" dirty="0" err="1" smtClean="0">
                  <a:solidFill>
                    <a:srgbClr val="820000"/>
                  </a:solidFill>
                </a:rPr>
                <a:t>ultidisciplinary</a:t>
              </a:r>
              <a:endParaRPr lang="en-GB" b="1" dirty="0">
                <a:solidFill>
                  <a:srgbClr val="820000"/>
                </a:solidFill>
              </a:endParaRPr>
            </a:p>
          </p:txBody>
        </p:sp>
        <p:sp>
          <p:nvSpPr>
            <p:cNvPr id="50206" name="AutoShape 30"/>
            <p:cNvSpPr>
              <a:spLocks noChangeArrowheads="1"/>
            </p:cNvSpPr>
            <p:nvPr/>
          </p:nvSpPr>
          <p:spPr bwMode="gray">
            <a:xfrm>
              <a:off x="2210" y="3290"/>
              <a:ext cx="1363" cy="548"/>
            </a:xfrm>
            <a:prstGeom prst="roundRect">
              <a:avLst>
                <a:gd name="adj" fmla="val 40389"/>
              </a:avLst>
            </a:prstGeom>
            <a:gradFill rotWithShape="1">
              <a:gsLst>
                <a:gs pos="0">
                  <a:srgbClr val="58A4AE"/>
                </a:gs>
                <a:gs pos="100000">
                  <a:schemeClr val="bg1"/>
                </a:gs>
              </a:gsLst>
              <a:lin ang="5400000" scaled="1"/>
            </a:gradFill>
            <a:ln w="9525">
              <a:noFill/>
              <a:round/>
              <a:headEnd/>
              <a:tailEnd/>
            </a:ln>
            <a:effectLst/>
          </p:spPr>
          <p:txBody>
            <a:bodyPr wrap="none" anchor="ctr"/>
            <a:lstStyle/>
            <a:p>
              <a:endParaRPr lang="en-US"/>
            </a:p>
          </p:txBody>
        </p:sp>
        <p:sp>
          <p:nvSpPr>
            <p:cNvPr id="50207" name="AutoShape 31"/>
            <p:cNvSpPr>
              <a:spLocks noChangeArrowheads="1"/>
            </p:cNvSpPr>
            <p:nvPr/>
          </p:nvSpPr>
          <p:spPr bwMode="gray">
            <a:xfrm>
              <a:off x="2238" y="3305"/>
              <a:ext cx="1304" cy="487"/>
            </a:xfrm>
            <a:prstGeom prst="roundRect">
              <a:avLst>
                <a:gd name="adj" fmla="val 50000"/>
              </a:avLst>
            </a:prstGeom>
            <a:gradFill rotWithShape="1">
              <a:gsLst>
                <a:gs pos="0">
                  <a:srgbClr val="72B2BB"/>
                </a:gs>
                <a:gs pos="100000">
                  <a:schemeClr val="bg1"/>
                </a:gs>
              </a:gsLst>
              <a:lin ang="5400000" scaled="1"/>
            </a:gradFill>
            <a:ln w="9525">
              <a:noFill/>
              <a:round/>
              <a:headEnd/>
              <a:tailEnd/>
            </a:ln>
            <a:effectLst/>
          </p:spPr>
          <p:txBody>
            <a:bodyPr wrap="none" anchor="ctr"/>
            <a:lstStyle/>
            <a:p>
              <a:endParaRPr lang="en-US"/>
            </a:p>
          </p:txBody>
        </p:sp>
      </p:grpSp>
      <p:grpSp>
        <p:nvGrpSpPr>
          <p:cNvPr id="5" name="Group 32"/>
          <p:cNvGrpSpPr>
            <a:grpSpLocks/>
          </p:cNvGrpSpPr>
          <p:nvPr/>
        </p:nvGrpSpPr>
        <p:grpSpPr bwMode="auto">
          <a:xfrm>
            <a:off x="5937250" y="1831975"/>
            <a:ext cx="2170113" cy="4035425"/>
            <a:chOff x="3692" y="1296"/>
            <a:chExt cx="1367" cy="2542"/>
          </a:xfrm>
        </p:grpSpPr>
        <p:sp>
          <p:nvSpPr>
            <p:cNvPr id="50209" name="AutoShape 33"/>
            <p:cNvSpPr>
              <a:spLocks noChangeArrowheads="1"/>
            </p:cNvSpPr>
            <p:nvPr/>
          </p:nvSpPr>
          <p:spPr bwMode="gray">
            <a:xfrm>
              <a:off x="3696" y="1490"/>
              <a:ext cx="1363" cy="1800"/>
            </a:xfrm>
            <a:prstGeom prst="roundRect">
              <a:avLst>
                <a:gd name="adj" fmla="val 17509"/>
              </a:avLst>
            </a:prstGeom>
            <a:gradFill rotWithShape="1">
              <a:gsLst>
                <a:gs pos="0">
                  <a:srgbClr val="B59F43"/>
                </a:gs>
                <a:gs pos="100000">
                  <a:srgbClr val="8F8849"/>
                </a:gs>
              </a:gsLst>
              <a:lin ang="2700000" scaled="1"/>
            </a:gradFill>
            <a:ln w="9525">
              <a:noFill/>
              <a:round/>
              <a:headEnd/>
              <a:tailEnd/>
            </a:ln>
            <a:effectLst/>
          </p:spPr>
          <p:txBody>
            <a:bodyPr wrap="none" anchor="ctr"/>
            <a:lstStyle/>
            <a:p>
              <a:endParaRPr lang="en-US"/>
            </a:p>
          </p:txBody>
        </p:sp>
        <p:sp>
          <p:nvSpPr>
            <p:cNvPr id="50210" name="AutoShape 34"/>
            <p:cNvSpPr>
              <a:spLocks noChangeArrowheads="1"/>
            </p:cNvSpPr>
            <p:nvPr/>
          </p:nvSpPr>
          <p:spPr bwMode="gray">
            <a:xfrm>
              <a:off x="3717" y="1495"/>
              <a:ext cx="1322" cy="1766"/>
            </a:xfrm>
            <a:prstGeom prst="roundRect">
              <a:avLst>
                <a:gd name="adj" fmla="val 16667"/>
              </a:avLst>
            </a:prstGeom>
            <a:solidFill>
              <a:srgbClr val="E9E065"/>
            </a:solidFill>
            <a:ln w="9525">
              <a:noFill/>
              <a:round/>
              <a:headEnd/>
              <a:tailEnd/>
            </a:ln>
            <a:effectLst/>
          </p:spPr>
          <p:txBody>
            <a:bodyPr wrap="none" anchor="ctr"/>
            <a:lstStyle/>
            <a:p>
              <a:endParaRPr lang="en-US"/>
            </a:p>
          </p:txBody>
        </p:sp>
        <p:sp>
          <p:nvSpPr>
            <p:cNvPr id="50211" name="AutoShape 35"/>
            <p:cNvSpPr>
              <a:spLocks noChangeArrowheads="1"/>
            </p:cNvSpPr>
            <p:nvPr/>
          </p:nvSpPr>
          <p:spPr bwMode="gray">
            <a:xfrm>
              <a:off x="3728" y="2795"/>
              <a:ext cx="1304" cy="447"/>
            </a:xfrm>
            <a:prstGeom prst="roundRect">
              <a:avLst>
                <a:gd name="adj" fmla="val 50000"/>
              </a:avLst>
            </a:prstGeom>
            <a:gradFill rotWithShape="1">
              <a:gsLst>
                <a:gs pos="0">
                  <a:srgbClr val="E9E065"/>
                </a:gs>
                <a:gs pos="100000">
                  <a:srgbClr val="E9E065">
                    <a:gamma/>
                    <a:tint val="57647"/>
                    <a:invGamma/>
                  </a:srgbClr>
                </a:gs>
              </a:gsLst>
              <a:lin ang="5400000" scaled="1"/>
            </a:gradFill>
            <a:ln w="9525">
              <a:noFill/>
              <a:round/>
              <a:headEnd/>
              <a:tailEnd/>
            </a:ln>
            <a:effectLst/>
          </p:spPr>
          <p:txBody>
            <a:bodyPr wrap="none" anchor="ctr"/>
            <a:lstStyle/>
            <a:p>
              <a:endParaRPr lang="en-US"/>
            </a:p>
          </p:txBody>
        </p:sp>
        <p:sp>
          <p:nvSpPr>
            <p:cNvPr id="50212" name="AutoShape 36"/>
            <p:cNvSpPr>
              <a:spLocks noChangeArrowheads="1"/>
            </p:cNvSpPr>
            <p:nvPr/>
          </p:nvSpPr>
          <p:spPr bwMode="gray">
            <a:xfrm>
              <a:off x="3728" y="1509"/>
              <a:ext cx="1304" cy="446"/>
            </a:xfrm>
            <a:prstGeom prst="roundRect">
              <a:avLst>
                <a:gd name="adj" fmla="val 50000"/>
              </a:avLst>
            </a:prstGeom>
            <a:gradFill rotWithShape="1">
              <a:gsLst>
                <a:gs pos="0">
                  <a:srgbClr val="E9E065">
                    <a:gamma/>
                    <a:tint val="33333"/>
                    <a:invGamma/>
                  </a:srgbClr>
                </a:gs>
                <a:gs pos="100000">
                  <a:srgbClr val="E9E065"/>
                </a:gs>
              </a:gsLst>
              <a:lin ang="5400000" scaled="1"/>
            </a:gradFill>
            <a:ln w="9525">
              <a:noFill/>
              <a:round/>
              <a:headEnd/>
              <a:tailEnd/>
            </a:ln>
            <a:effectLst/>
          </p:spPr>
          <p:txBody>
            <a:bodyPr wrap="none" anchor="ctr"/>
            <a:lstStyle/>
            <a:p>
              <a:endParaRPr lang="en-US"/>
            </a:p>
          </p:txBody>
        </p:sp>
        <p:grpSp>
          <p:nvGrpSpPr>
            <p:cNvPr id="6" name="Group 37"/>
            <p:cNvGrpSpPr>
              <a:grpSpLocks/>
            </p:cNvGrpSpPr>
            <p:nvPr/>
          </p:nvGrpSpPr>
          <p:grpSpPr bwMode="auto">
            <a:xfrm>
              <a:off x="4165" y="1296"/>
              <a:ext cx="405" cy="405"/>
              <a:chOff x="1289" y="582"/>
              <a:chExt cx="668" cy="668"/>
            </a:xfrm>
          </p:grpSpPr>
          <p:sp>
            <p:nvSpPr>
              <p:cNvPr id="50214" name="Oval 38"/>
              <p:cNvSpPr>
                <a:spLocks noChangeArrowheads="1"/>
              </p:cNvSpPr>
              <p:nvPr/>
            </p:nvSpPr>
            <p:spPr bwMode="gray">
              <a:xfrm>
                <a:off x="1289" y="582"/>
                <a:ext cx="668" cy="668"/>
              </a:xfrm>
              <a:prstGeom prst="ellipse">
                <a:avLst/>
              </a:prstGeom>
              <a:solidFill>
                <a:srgbClr val="333333"/>
              </a:solidFill>
              <a:ln w="38100" algn="ctr">
                <a:noFill/>
                <a:round/>
                <a:headEnd/>
                <a:tailEnd/>
              </a:ln>
              <a:effectLst/>
            </p:spPr>
            <p:txBody>
              <a:bodyPr anchor="ctr">
                <a:spAutoFit/>
              </a:bodyPr>
              <a:lstStyle/>
              <a:p>
                <a:endParaRPr lang="en-US"/>
              </a:p>
            </p:txBody>
          </p:sp>
          <p:sp>
            <p:nvSpPr>
              <p:cNvPr id="50215" name="Oval 39"/>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n-US"/>
              </a:p>
            </p:txBody>
          </p:sp>
          <p:sp>
            <p:nvSpPr>
              <p:cNvPr id="50216" name="Oval 40"/>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n-US"/>
              </a:p>
            </p:txBody>
          </p:sp>
          <p:sp>
            <p:nvSpPr>
              <p:cNvPr id="50217" name="Oval 41"/>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n-US"/>
              </a:p>
            </p:txBody>
          </p:sp>
          <p:sp>
            <p:nvSpPr>
              <p:cNvPr id="50218" name="Oval 42"/>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n-US"/>
              </a:p>
            </p:txBody>
          </p:sp>
        </p:grpSp>
        <p:sp>
          <p:nvSpPr>
            <p:cNvPr id="50219" name="Text Box 43"/>
            <p:cNvSpPr txBox="1">
              <a:spLocks noChangeArrowheads="1"/>
            </p:cNvSpPr>
            <p:nvPr/>
          </p:nvSpPr>
          <p:spPr bwMode="gray">
            <a:xfrm>
              <a:off x="4252" y="1354"/>
              <a:ext cx="223" cy="288"/>
            </a:xfrm>
            <a:prstGeom prst="rect">
              <a:avLst/>
            </a:prstGeom>
            <a:noFill/>
            <a:ln w="9525" algn="ctr">
              <a:noFill/>
              <a:miter lim="800000"/>
              <a:headEnd/>
              <a:tailEnd/>
            </a:ln>
            <a:effectLst/>
          </p:spPr>
          <p:txBody>
            <a:bodyPr wrap="none">
              <a:spAutoFit/>
            </a:bodyPr>
            <a:lstStyle/>
            <a:p>
              <a:pPr algn="ctr"/>
              <a:r>
                <a:rPr lang="en-GB" sz="2400">
                  <a:solidFill>
                    <a:srgbClr val="000000"/>
                  </a:solidFill>
                </a:rPr>
                <a:t>3</a:t>
              </a:r>
              <a:endParaRPr lang="en-GB"/>
            </a:p>
          </p:txBody>
        </p:sp>
        <p:sp>
          <p:nvSpPr>
            <p:cNvPr id="50220" name="Text Box 44"/>
            <p:cNvSpPr txBox="1">
              <a:spLocks noChangeArrowheads="1"/>
            </p:cNvSpPr>
            <p:nvPr/>
          </p:nvSpPr>
          <p:spPr bwMode="gray">
            <a:xfrm>
              <a:off x="3744" y="1776"/>
              <a:ext cx="1296" cy="1280"/>
            </a:xfrm>
            <a:prstGeom prst="rect">
              <a:avLst/>
            </a:prstGeom>
            <a:noFill/>
            <a:ln w="9525" algn="ctr">
              <a:noFill/>
              <a:miter lim="800000"/>
              <a:headEnd/>
              <a:tailEnd/>
            </a:ln>
            <a:effectLst/>
          </p:spPr>
          <p:txBody>
            <a:bodyPr>
              <a:spAutoFit/>
            </a:bodyPr>
            <a:lstStyle/>
            <a:p>
              <a:r>
                <a:rPr lang="en-GB" b="1" dirty="0">
                  <a:solidFill>
                    <a:srgbClr val="820000"/>
                  </a:solidFill>
                </a:rPr>
                <a:t>HR challenges – generation gap, </a:t>
              </a:r>
              <a:r>
                <a:rPr lang="en-GB" b="1" dirty="0" smtClean="0">
                  <a:solidFill>
                    <a:srgbClr val="820000"/>
                  </a:solidFill>
                </a:rPr>
                <a:t>high cost for training, </a:t>
              </a:r>
              <a:r>
                <a:rPr lang="en-US" b="1" dirty="0" smtClean="0">
                  <a:solidFill>
                    <a:srgbClr val="820000"/>
                  </a:solidFill>
                </a:rPr>
                <a:t>retirement</a:t>
              </a:r>
              <a:r>
                <a:rPr lang="ru-RU" b="1" dirty="0" smtClean="0">
                  <a:solidFill>
                    <a:srgbClr val="820000"/>
                  </a:solidFill>
                </a:rPr>
                <a:t>, </a:t>
              </a:r>
              <a:r>
                <a:rPr lang="en-GB" b="1" dirty="0" smtClean="0">
                  <a:solidFill>
                    <a:srgbClr val="820000"/>
                  </a:solidFill>
                </a:rPr>
                <a:t>competition </a:t>
              </a:r>
              <a:r>
                <a:rPr lang="en-GB" b="1" dirty="0">
                  <a:solidFill>
                    <a:srgbClr val="820000"/>
                  </a:solidFill>
                </a:rPr>
                <a:t>for talent, </a:t>
              </a:r>
              <a:r>
                <a:rPr lang="en-GB" b="1" dirty="0" smtClean="0">
                  <a:solidFill>
                    <a:srgbClr val="820000"/>
                  </a:solidFill>
                </a:rPr>
                <a:t> …</a:t>
              </a:r>
              <a:endParaRPr lang="en-GB" b="1" dirty="0">
                <a:solidFill>
                  <a:srgbClr val="820000"/>
                </a:solidFill>
              </a:endParaRPr>
            </a:p>
          </p:txBody>
        </p:sp>
        <p:sp>
          <p:nvSpPr>
            <p:cNvPr id="50221" name="AutoShape 45"/>
            <p:cNvSpPr>
              <a:spLocks noChangeArrowheads="1"/>
            </p:cNvSpPr>
            <p:nvPr/>
          </p:nvSpPr>
          <p:spPr bwMode="gray">
            <a:xfrm>
              <a:off x="3692" y="3290"/>
              <a:ext cx="1363" cy="548"/>
            </a:xfrm>
            <a:prstGeom prst="roundRect">
              <a:avLst>
                <a:gd name="adj" fmla="val 40389"/>
              </a:avLst>
            </a:prstGeom>
            <a:gradFill rotWithShape="1">
              <a:gsLst>
                <a:gs pos="0">
                  <a:srgbClr val="99BACC"/>
                </a:gs>
                <a:gs pos="100000">
                  <a:schemeClr val="bg1"/>
                </a:gs>
              </a:gsLst>
              <a:lin ang="5400000" scaled="1"/>
            </a:gradFill>
            <a:ln w="9525">
              <a:noFill/>
              <a:round/>
              <a:headEnd/>
              <a:tailEnd/>
            </a:ln>
            <a:effectLst/>
          </p:spPr>
          <p:txBody>
            <a:bodyPr wrap="none" anchor="ctr"/>
            <a:lstStyle/>
            <a:p>
              <a:endParaRPr lang="en-US"/>
            </a:p>
          </p:txBody>
        </p:sp>
        <p:sp>
          <p:nvSpPr>
            <p:cNvPr id="50222" name="AutoShape 46"/>
            <p:cNvSpPr>
              <a:spLocks noChangeArrowheads="1"/>
            </p:cNvSpPr>
            <p:nvPr/>
          </p:nvSpPr>
          <p:spPr bwMode="gray">
            <a:xfrm>
              <a:off x="3720" y="3305"/>
              <a:ext cx="1304" cy="487"/>
            </a:xfrm>
            <a:prstGeom prst="roundRect">
              <a:avLst>
                <a:gd name="adj" fmla="val 50000"/>
              </a:avLst>
            </a:prstGeom>
            <a:gradFill rotWithShape="1">
              <a:gsLst>
                <a:gs pos="0">
                  <a:srgbClr val="C8DAD4"/>
                </a:gs>
                <a:gs pos="100000">
                  <a:srgbClr val="FFFFFF"/>
                </a:gs>
              </a:gsLst>
              <a:lin ang="5400000" scaled="1"/>
            </a:gradFill>
            <a:ln w="9525">
              <a:noFill/>
              <a:round/>
              <a:headEnd/>
              <a:tailEnd/>
            </a:ln>
            <a:effectLst/>
          </p:spPr>
          <p:txBody>
            <a:bodyPr wrap="none" anchor="ctr"/>
            <a:lstStyle/>
            <a:p>
              <a:endParaRPr lang="en-US"/>
            </a:p>
          </p:txBody>
        </p:sp>
      </p:grpSp>
      <p:sp>
        <p:nvSpPr>
          <p:cNvPr id="50226" name="Rectangle 50"/>
          <p:cNvSpPr>
            <a:spLocks noGrp="1" noChangeArrowheads="1"/>
          </p:cNvSpPr>
          <p:nvPr>
            <p:ph type="title"/>
          </p:nvPr>
        </p:nvSpPr>
        <p:spPr>
          <a:xfrm>
            <a:off x="0" y="228600"/>
            <a:ext cx="8964488" cy="563563"/>
          </a:xfrm>
          <a:noFill/>
          <a:ln/>
        </p:spPr>
        <p:txBody>
          <a:bodyPr/>
          <a:lstStyle/>
          <a:p>
            <a:r>
              <a:rPr lang="en-GB" sz="2400" dirty="0"/>
              <a:t>Why </a:t>
            </a:r>
            <a:r>
              <a:rPr lang="en-GB" sz="2400" dirty="0" smtClean="0"/>
              <a:t>Knowledge-Sharing </a:t>
            </a:r>
            <a:r>
              <a:rPr lang="en-GB" sz="2400" dirty="0"/>
              <a:t>is </a:t>
            </a:r>
            <a:r>
              <a:rPr lang="en-GB" sz="2400" dirty="0" smtClean="0"/>
              <a:t>important?</a:t>
            </a:r>
            <a:endParaRPr lang="en-GB" sz="2400" dirty="0"/>
          </a:p>
        </p:txBody>
      </p:sp>
      <p:sp>
        <p:nvSpPr>
          <p:cNvPr id="47" name="Rectangle 46"/>
          <p:cNvSpPr/>
          <p:nvPr/>
        </p:nvSpPr>
        <p:spPr>
          <a:xfrm>
            <a:off x="539552" y="5373216"/>
            <a:ext cx="2592288" cy="400110"/>
          </a:xfrm>
          <a:prstGeom prst="rect">
            <a:avLst/>
          </a:prstGeom>
        </p:spPr>
        <p:txBody>
          <a:bodyPr wrap="square">
            <a:spAutoFit/>
          </a:bodyPr>
          <a:lstStyle/>
          <a:p>
            <a:r>
              <a:rPr lang="en-US" sz="2000" b="1" dirty="0" smtClean="0">
                <a:solidFill>
                  <a:srgbClr val="820000"/>
                </a:solidFill>
              </a:rPr>
              <a:t>Control Paradigm</a:t>
            </a:r>
            <a:endParaRPr lang="en-US" sz="2000" b="1" dirty="0">
              <a:solidFill>
                <a:srgbClr val="820000"/>
              </a:solidFill>
            </a:endParaRPr>
          </a:p>
        </p:txBody>
      </p:sp>
      <p:sp>
        <p:nvSpPr>
          <p:cNvPr id="48" name="Rectangle 47"/>
          <p:cNvSpPr/>
          <p:nvPr/>
        </p:nvSpPr>
        <p:spPr>
          <a:xfrm>
            <a:off x="4716016" y="5373216"/>
            <a:ext cx="3562194" cy="400110"/>
          </a:xfrm>
          <a:prstGeom prst="rect">
            <a:avLst/>
          </a:prstGeom>
        </p:spPr>
        <p:txBody>
          <a:bodyPr wrap="none">
            <a:spAutoFit/>
          </a:bodyPr>
          <a:lstStyle/>
          <a:p>
            <a:r>
              <a:rPr lang="en-US" sz="2000" b="1" dirty="0" smtClean="0">
                <a:solidFill>
                  <a:srgbClr val="820000"/>
                </a:solidFill>
              </a:rPr>
              <a:t>Knowledge-Sharing Culture</a:t>
            </a:r>
            <a:endParaRPr lang="en-US" sz="2000" b="1" dirty="0">
              <a:solidFill>
                <a:srgbClr val="820000"/>
              </a:solidFill>
            </a:endParaRPr>
          </a:p>
        </p:txBody>
      </p:sp>
      <p:sp>
        <p:nvSpPr>
          <p:cNvPr id="49" name="Right Arrow 48"/>
          <p:cNvSpPr/>
          <p:nvPr/>
        </p:nvSpPr>
        <p:spPr>
          <a:xfrm>
            <a:off x="3203848" y="5445224"/>
            <a:ext cx="115212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sz="3600" dirty="0" smtClean="0"/>
              <a:t>It is obvious that</a:t>
            </a:r>
            <a:endParaRPr lang="en-GB" sz="3600" dirty="0"/>
          </a:p>
        </p:txBody>
      </p:sp>
      <p:sp>
        <p:nvSpPr>
          <p:cNvPr id="6147" name="Rectangle 3"/>
          <p:cNvSpPr>
            <a:spLocks noGrp="1" noChangeArrowheads="1"/>
          </p:cNvSpPr>
          <p:nvPr>
            <p:ph type="body" idx="1"/>
          </p:nvPr>
        </p:nvSpPr>
        <p:spPr/>
        <p:txBody>
          <a:bodyPr/>
          <a:lstStyle/>
          <a:p>
            <a:pPr>
              <a:spcBef>
                <a:spcPct val="0"/>
              </a:spcBef>
            </a:pPr>
            <a:endParaRPr lang="en-GB" b="1" dirty="0"/>
          </a:p>
          <a:p>
            <a:pPr>
              <a:spcBef>
                <a:spcPct val="0"/>
              </a:spcBef>
            </a:pPr>
            <a:r>
              <a:rPr lang="en-GB" sz="2800" dirty="0">
                <a:solidFill>
                  <a:srgbClr val="820000"/>
                </a:solidFill>
              </a:rPr>
              <a:t>Some people object to sharing as they feel that others will steal their ideas and will be reworded and they not</a:t>
            </a:r>
            <a:r>
              <a:rPr lang="en-GB" sz="2800" dirty="0" smtClean="0">
                <a:solidFill>
                  <a:srgbClr val="820000"/>
                </a:solidFill>
              </a:rPr>
              <a:t>.</a:t>
            </a:r>
            <a:r>
              <a:rPr lang="ru-RU" sz="2800" dirty="0" smtClean="0">
                <a:solidFill>
                  <a:srgbClr val="820000"/>
                </a:solidFill>
              </a:rPr>
              <a:t> Risk to lose the status ‘unreplaceable’</a:t>
            </a:r>
            <a:endParaRPr lang="en-GB" sz="2800" dirty="0" smtClean="0"/>
          </a:p>
          <a:p>
            <a:pPr>
              <a:spcBef>
                <a:spcPct val="0"/>
              </a:spcBef>
            </a:pPr>
            <a:r>
              <a:rPr lang="en-US" sz="2800" dirty="0" smtClean="0">
                <a:solidFill>
                  <a:srgbClr val="820000"/>
                </a:solidFill>
              </a:rPr>
              <a:t>Concerns over keeping key information from falling into others’ hands have led to very restrictive security procedures</a:t>
            </a:r>
          </a:p>
          <a:p>
            <a:pPr>
              <a:spcBef>
                <a:spcPct val="0"/>
              </a:spcBef>
            </a:pPr>
            <a:r>
              <a:rPr lang="en-US" sz="2800" dirty="0" smtClean="0">
                <a:solidFill>
                  <a:schemeClr val="tx2">
                    <a:lumMod val="75000"/>
                  </a:schemeClr>
                </a:solidFill>
              </a:rPr>
              <a:t>K</a:t>
            </a:r>
            <a:r>
              <a:rPr lang="en-GB" sz="2800" dirty="0" smtClean="0">
                <a:solidFill>
                  <a:schemeClr val="tx2">
                    <a:lumMod val="75000"/>
                  </a:schemeClr>
                </a:solidFill>
              </a:rPr>
              <a:t>nowledge sharing isn't about blindly sharing everything. Proper judgment  should be promoted</a:t>
            </a:r>
            <a:r>
              <a:rPr lang="ru-RU" sz="2800" dirty="0" smtClean="0">
                <a:solidFill>
                  <a:schemeClr val="tx2">
                    <a:lumMod val="75000"/>
                  </a:schemeClr>
                </a:solidFill>
              </a:rPr>
              <a:t>!</a:t>
            </a:r>
            <a:endParaRPr lang="en-US" sz="2800" dirty="0" smtClean="0">
              <a:solidFill>
                <a:schemeClr val="tx2">
                  <a:lumMod val="75000"/>
                </a:schemeClr>
              </a:solidFill>
            </a:endParaRPr>
          </a:p>
          <a:p>
            <a:pPr>
              <a:spcBef>
                <a:spcPct val="0"/>
              </a:spcBef>
            </a:pPr>
            <a:endParaRPr lang="en-GB" dirty="0"/>
          </a:p>
          <a:p>
            <a:pPr>
              <a:spcBef>
                <a:spcPct val="0"/>
              </a:spcBef>
            </a:pPr>
            <a:endParaRPr lang="en-GB" dirty="0"/>
          </a:p>
          <a:p>
            <a:endParaRPr lang="en-GB"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db2004165l">
  <a:themeElements>
    <a:clrScheme name="Office Theme 3">
      <a:dk1>
        <a:srgbClr val="000000"/>
      </a:dk1>
      <a:lt1>
        <a:srgbClr val="FFFFFF"/>
      </a:lt1>
      <a:dk2>
        <a:srgbClr val="37399B"/>
      </a:dk2>
      <a:lt2>
        <a:srgbClr val="C0C0C0"/>
      </a:lt2>
      <a:accent1>
        <a:srgbClr val="699DE9"/>
      </a:accent1>
      <a:accent2>
        <a:srgbClr val="EFB049"/>
      </a:accent2>
      <a:accent3>
        <a:srgbClr val="FFFFFF"/>
      </a:accent3>
      <a:accent4>
        <a:srgbClr val="000000"/>
      </a:accent4>
      <a:accent5>
        <a:srgbClr val="B9CCF2"/>
      </a:accent5>
      <a:accent6>
        <a:srgbClr val="D99F41"/>
      </a:accent6>
      <a:hlink>
        <a:srgbClr val="7476DC"/>
      </a:hlink>
      <a:folHlink>
        <a:srgbClr val="9AC664"/>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66"/>
        </a:dk2>
        <a:lt2>
          <a:srgbClr val="969696"/>
        </a:lt2>
        <a:accent1>
          <a:srgbClr val="6F4EE6"/>
        </a:accent1>
        <a:accent2>
          <a:srgbClr val="69BFF9"/>
        </a:accent2>
        <a:accent3>
          <a:srgbClr val="FFFFFF"/>
        </a:accent3>
        <a:accent4>
          <a:srgbClr val="000000"/>
        </a:accent4>
        <a:accent5>
          <a:srgbClr val="BBB2F0"/>
        </a:accent5>
        <a:accent6>
          <a:srgbClr val="5EADE2"/>
        </a:accent6>
        <a:hlink>
          <a:srgbClr val="D17FB6"/>
        </a:hlink>
        <a:folHlink>
          <a:srgbClr val="76B749"/>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165E86"/>
        </a:dk2>
        <a:lt2>
          <a:srgbClr val="969696"/>
        </a:lt2>
        <a:accent1>
          <a:srgbClr val="33C5A9"/>
        </a:accent1>
        <a:accent2>
          <a:srgbClr val="90DE88"/>
        </a:accent2>
        <a:accent3>
          <a:srgbClr val="FFFFFF"/>
        </a:accent3>
        <a:accent4>
          <a:srgbClr val="000000"/>
        </a:accent4>
        <a:accent5>
          <a:srgbClr val="ADDFD1"/>
        </a:accent5>
        <a:accent6>
          <a:srgbClr val="82C97B"/>
        </a:accent6>
        <a:hlink>
          <a:srgbClr val="7D96D3"/>
        </a:hlink>
        <a:folHlink>
          <a:srgbClr val="DEDB7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37399B"/>
        </a:dk2>
        <a:lt2>
          <a:srgbClr val="C0C0C0"/>
        </a:lt2>
        <a:accent1>
          <a:srgbClr val="699DE9"/>
        </a:accent1>
        <a:accent2>
          <a:srgbClr val="EFB049"/>
        </a:accent2>
        <a:accent3>
          <a:srgbClr val="FFFFFF"/>
        </a:accent3>
        <a:accent4>
          <a:srgbClr val="000000"/>
        </a:accent4>
        <a:accent5>
          <a:srgbClr val="B9CCF2"/>
        </a:accent5>
        <a:accent6>
          <a:srgbClr val="D99F41"/>
        </a:accent6>
        <a:hlink>
          <a:srgbClr val="7476DC"/>
        </a:hlink>
        <a:folHlink>
          <a:srgbClr val="9AC66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cdb2004165l</Template>
  <TotalTime>6475</TotalTime>
  <Words>5138</Words>
  <Application>Microsoft Office PowerPoint</Application>
  <PresentationFormat>Экран (4:3)</PresentationFormat>
  <Paragraphs>341</Paragraphs>
  <Slides>25</Slides>
  <Notes>23</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25</vt:i4>
      </vt:variant>
    </vt:vector>
  </HeadingPairs>
  <TitlesOfParts>
    <vt:vector size="27" baseType="lpstr">
      <vt:lpstr>cdb2004165l</vt:lpstr>
      <vt:lpstr>Image</vt:lpstr>
      <vt:lpstr>Презентация PowerPoint</vt:lpstr>
      <vt:lpstr>Main Topics</vt:lpstr>
      <vt:lpstr>Презентация PowerPoint</vt:lpstr>
      <vt:lpstr>Organizational Culture</vt:lpstr>
      <vt:lpstr>Organizational Culture</vt:lpstr>
      <vt:lpstr>Organizational Culture Levels</vt:lpstr>
      <vt:lpstr>Main Elements of Organizational Culture</vt:lpstr>
      <vt:lpstr>Why Knowledge-Sharing is important?</vt:lpstr>
      <vt:lpstr>It is obvious that</vt:lpstr>
      <vt:lpstr>Building Knowledge-Sharing Culture</vt:lpstr>
      <vt:lpstr>Building Knowledge-Sharing Culture</vt:lpstr>
      <vt:lpstr>1. Social Context of Knowledge-Sharing Behavior</vt:lpstr>
      <vt:lpstr>1. Social Context of Knowledge-Sharing Behavior</vt:lpstr>
      <vt:lpstr>2. Organizational Context of Knowledge-Sharing Behavior</vt:lpstr>
      <vt:lpstr>2. Organizational Context of Knowledge-Sharing Behavior</vt:lpstr>
      <vt:lpstr>2. Organizational Context of Knowledge-Sharing Behavior</vt:lpstr>
      <vt:lpstr>3. Importance of Leadership</vt:lpstr>
      <vt:lpstr>4. Technical Context of Knowledge-Sharing Behavior</vt:lpstr>
      <vt:lpstr>Effective Knowledge-Sharing Practices </vt:lpstr>
      <vt:lpstr>Effective Knowledge-Sharing Practices </vt:lpstr>
      <vt:lpstr>National Culture Dependence </vt:lpstr>
      <vt:lpstr>Two opposite organizational development approaches</vt:lpstr>
      <vt:lpstr>Two opposite organizational development approaches</vt:lpstr>
      <vt:lpstr>Conclusion</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Управление  ядерной информацией</dc:title>
  <dc:creator>PC User</dc:creator>
  <cp:lastModifiedBy>Anatoly</cp:lastModifiedBy>
  <cp:revision>276</cp:revision>
  <dcterms:created xsi:type="dcterms:W3CDTF">2010-12-01T12:32:52Z</dcterms:created>
  <dcterms:modified xsi:type="dcterms:W3CDTF">2012-09-04T06:10:32Z</dcterms:modified>
</cp:coreProperties>
</file>